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0" r:id="rId2"/>
    <p:sldId id="276" r:id="rId3"/>
    <p:sldId id="281" r:id="rId4"/>
    <p:sldId id="282" r:id="rId5"/>
    <p:sldId id="286" r:id="rId6"/>
    <p:sldId id="285" r:id="rId7"/>
    <p:sldId id="283" r:id="rId8"/>
    <p:sldId id="287" r:id="rId9"/>
    <p:sldId id="291" r:id="rId10"/>
    <p:sldId id="292" r:id="rId11"/>
    <p:sldId id="284" r:id="rId12"/>
    <p:sldId id="313" r:id="rId13"/>
    <p:sldId id="314" r:id="rId14"/>
    <p:sldId id="289" r:id="rId15"/>
    <p:sldId id="277" r:id="rId16"/>
    <p:sldId id="294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293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288" r:id="rId36"/>
    <p:sldId id="27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5000"/>
  </p:normalViewPr>
  <p:slideViewPr>
    <p:cSldViewPr snapToGrid="0" snapToObjects="1">
      <p:cViewPr varScale="1">
        <p:scale>
          <a:sx n="65" d="100"/>
          <a:sy n="65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8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4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6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9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4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0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01BF-8112-DE46-83DE-D7C85E460A1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4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.search.yahoo.com/_ylt=AwrTcdQy3a1ZZA0A1kcXFwx.;_ylu=X3oDMTByYnR1Zmd1BGNvbG8DZ3ExBHBvcwMyBHZ0aWQDBHNlYwNzcg--/RV=2/RE=1504595379/RO=10/RU=http:/10.251.98.115/search/srpcache?p=Indian+school+students+send+satellite+into+orbit&amp;type=RVMC_80801239&amp;hspart=Lkry&amp;hsimp=yhs-SF01&amp;param1=ij7zzSxCeE_ZFQBIT4CX0FBhP67Omnk5qdyNs9cSRSe5RkPPXGg7Ie9HhvevodGaQIOKJlQ_vs339vX3zr5SX7VtWmrkPIB3XJovrW9IiHyBZcHCZ7bzSxhzrDSwUI_BlPXKkBpGSO_BeMoS5EMgBDg-Eg,,&amp;fr=yhs-Lkry-SF01&amp;ei=UTF-8&amp;u=http://cc.bingj.com/cache.aspx?q=Indian+school+students+send+satellite+into+orbit&amp;d=4956677402659042&amp;mkt=en-CA&amp;setlang=en-CA&amp;w=Dc45yoXGasrOCUPwkIvXWp4Q1STUMRmD&amp;icp=1&amp;.intl=ca&amp;sig=LTl7RMc1MBjrJKekc09fww--/RK=1/RS=u76AhaOU5MLXpactAvSod8M62UU-" TargetMode="External"/><Relationship Id="rId2" Type="http://schemas.openxmlformats.org/officeDocument/2006/relationships/hyperlink" Target="http://r.search.yahoo.com/_ylt=AwrTcdQy3a1ZZA0A1UcXFwx.;_ylu=X3oDMTByYnR1Zmd1BGNvbG8DZ3ExBHBvcwMyBHZ0aWQDBHNlYwNzcg--/RV=2/RE=1504595379/RO=10/RU=http:/science.time.com/2013/11/21/high-school-students-launch-satellite-into-space/RK=1/RS=n7RCGOdnY7s9UCd2EL9AS2n3_S4-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942" y="589898"/>
            <a:ext cx="113120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In </a:t>
            </a:r>
            <a:r>
              <a:rPr lang="en-US" sz="3600" b="1" dirty="0">
                <a:solidFill>
                  <a:srgbClr val="000000"/>
                </a:solidFill>
              </a:rPr>
              <a:t>1998, Kodak had 170,000 employees and sold 85% of all photo paper </a:t>
            </a:r>
            <a:r>
              <a:rPr lang="en-US" sz="3600" b="1" dirty="0" smtClean="0">
                <a:solidFill>
                  <a:srgbClr val="000000"/>
                </a:solidFill>
              </a:rPr>
              <a:t>worldwide,</a:t>
            </a:r>
            <a:r>
              <a:rPr lang="en-US" sz="3600" b="1" dirty="0" smtClean="0">
                <a:solidFill>
                  <a:srgbClr val="C00000"/>
                </a:solidFill>
              </a:rPr>
              <a:t> BUT </a:t>
            </a:r>
            <a:r>
              <a:rPr lang="en-US" sz="3600" b="1" dirty="0" smtClean="0">
                <a:solidFill>
                  <a:srgbClr val="000000"/>
                </a:solidFill>
              </a:rPr>
              <a:t>within </a:t>
            </a:r>
            <a:r>
              <a:rPr lang="en-US" sz="3600" b="1" dirty="0">
                <a:solidFill>
                  <a:srgbClr val="000000"/>
                </a:solidFill>
              </a:rPr>
              <a:t>just a few years, their business </a:t>
            </a:r>
            <a:r>
              <a:rPr lang="en-US" sz="3600" b="1" dirty="0" smtClean="0">
                <a:solidFill>
                  <a:srgbClr val="000000"/>
                </a:solidFill>
              </a:rPr>
              <a:t>model disappeared </a:t>
            </a:r>
            <a:r>
              <a:rPr lang="en-US" sz="3600" b="1" dirty="0">
                <a:solidFill>
                  <a:srgbClr val="000000"/>
                </a:solidFill>
              </a:rPr>
              <a:t>and they went </a:t>
            </a:r>
            <a:r>
              <a:rPr lang="en-US" sz="3600" b="1" dirty="0" smtClean="0">
                <a:solidFill>
                  <a:srgbClr val="000000"/>
                </a:solidFill>
              </a:rPr>
              <a:t>bankrupt Although they saw the digital camera is coming(1975).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32038" y="0"/>
            <a:ext cx="702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The future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2218" y="3176209"/>
            <a:ext cx="97388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 1948 The transistor was invented at Bell Labs. </a:t>
            </a:r>
          </a:p>
          <a:p>
            <a:r>
              <a:rPr lang="en-US" sz="3600" b="1" dirty="0" smtClean="0"/>
              <a:t>Western Electric had the patent </a:t>
            </a:r>
            <a:r>
              <a:rPr lang="en-US" sz="3600" b="1" dirty="0" smtClean="0">
                <a:solidFill>
                  <a:srgbClr val="C00000"/>
                </a:solidFill>
              </a:rPr>
              <a:t>BUT</a:t>
            </a:r>
            <a:r>
              <a:rPr lang="en-US" sz="3600" b="1" dirty="0" smtClean="0"/>
              <a:t> they did not </a:t>
            </a:r>
          </a:p>
          <a:p>
            <a:r>
              <a:rPr lang="en-US" sz="3600" b="1" dirty="0" smtClean="0"/>
              <a:t>see the future in it. In 1953 they sold it to Sony. </a:t>
            </a:r>
          </a:p>
          <a:p>
            <a:r>
              <a:rPr lang="en-US" sz="3600" b="1" dirty="0" smtClean="0"/>
              <a:t>Within few years Western was bankrupt</a:t>
            </a:r>
          </a:p>
          <a:p>
            <a:r>
              <a:rPr lang="en-US" sz="3600" b="1" dirty="0" smtClean="0"/>
              <a:t>Sony is still strong today  and it did change </a:t>
            </a:r>
          </a:p>
          <a:p>
            <a:r>
              <a:rPr lang="en-US" sz="3600" b="1" dirty="0" smtClean="0"/>
              <a:t>the world of today through use of the transistors.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0123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125" y="250723"/>
            <a:ext cx="101451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3D printers will be 100 times cheaper and 100 times faster in 10 years, so goodbye many manufacturing jobs, for example you can print your own shoes.</a:t>
            </a:r>
          </a:p>
          <a:p>
            <a:r>
              <a:rPr lang="en-US" sz="3600" b="1" dirty="0" smtClean="0"/>
              <a:t>New smart phones will have 3D scanning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Goodbye shoe making and other industries!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731342"/>
            <a:ext cx="1258036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hlinkClick r:id="rId2"/>
              </a:rPr>
              <a:t>From BBC news and internet:</a:t>
            </a:r>
          </a:p>
          <a:p>
            <a:r>
              <a:rPr lang="en-US" sz="2800" b="1" dirty="0" smtClean="0">
                <a:solidFill>
                  <a:srgbClr val="FF0000"/>
                </a:solidFill>
                <a:hlinkClick r:id="rId2"/>
              </a:rPr>
              <a:t>High</a:t>
            </a:r>
            <a:r>
              <a:rPr lang="en-US" sz="2800" b="1" dirty="0">
                <a:solidFill>
                  <a:srgbClr val="FF0000"/>
                </a:solidFill>
                <a:hlinkClick r:id="rId2"/>
              </a:rPr>
              <a:t> School Students Launch Satellite Into Space - Time.com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err="1">
                <a:solidFill>
                  <a:srgbClr val="FF0000"/>
                </a:solidFill>
              </a:rPr>
              <a:t>science.time.com</a:t>
            </a:r>
            <a:r>
              <a:rPr lang="en-US" sz="2800" b="1" dirty="0">
                <a:solidFill>
                  <a:srgbClr val="FF0000"/>
                </a:solidFill>
              </a:rPr>
              <a:t>/.../high-school-students-launch-satellite-into-</a:t>
            </a:r>
            <a:r>
              <a:rPr lang="en-US" sz="2800" b="1" dirty="0" err="1">
                <a:solidFill>
                  <a:srgbClr val="FF0000"/>
                </a:solidFill>
              </a:rPr>
              <a:t>space</a:t>
            </a:r>
            <a:r>
              <a:rPr lang="en-US" sz="2800" b="1" dirty="0" err="1">
                <a:solidFill>
                  <a:srgbClr val="FF0000"/>
                </a:solidFill>
                <a:hlinkClick r:id="rId3"/>
              </a:rPr>
              <a:t>Cached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High School Students Launch Satellite Into ... will orbit the earth at an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altitude </a:t>
            </a:r>
            <a:r>
              <a:rPr lang="en-US" sz="2800" b="1" dirty="0">
                <a:solidFill>
                  <a:srgbClr val="FF0000"/>
                </a:solidFill>
              </a:rPr>
              <a:t>of about 310 miles, receiving messages the students send into space and .</a:t>
            </a:r>
            <a:r>
              <a:rPr lang="en-US" sz="28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865616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6411" y="410778"/>
            <a:ext cx="968969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By </a:t>
            </a:r>
            <a:r>
              <a:rPr lang="en-US" sz="4800" b="1" dirty="0">
                <a:solidFill>
                  <a:prstClr val="black"/>
                </a:solidFill>
              </a:rPr>
              <a:t>2030, computers will become more intelligent than </a:t>
            </a:r>
            <a:r>
              <a:rPr lang="en-US" sz="4800" b="1" dirty="0" smtClean="0">
                <a:solidFill>
                  <a:prstClr val="black"/>
                </a:solidFill>
              </a:rPr>
              <a:t>humans !!!</a:t>
            </a: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AND very  very cheap, a chip computer can be less than a cent and can be used in any device. </a:t>
            </a: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What you are learning today might be irrelevant by the time you finish your studies!!!.</a:t>
            </a:r>
          </a:p>
        </p:txBody>
      </p:sp>
    </p:spTree>
    <p:extLst>
      <p:ext uri="{BB962C8B-B14F-4D97-AF65-F5344CB8AC3E}">
        <p14:creationId xmlns:p14="http://schemas.microsoft.com/office/powerpoint/2010/main" val="18111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35" y="501445"/>
            <a:ext cx="12918024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The chip  can be put into a contact lens, with a Wi Fi, you can access </a:t>
            </a:r>
          </a:p>
          <a:p>
            <a:r>
              <a:rPr lang="en-US" sz="2800" b="1" dirty="0" smtClean="0"/>
              <a:t>the entire internet. </a:t>
            </a:r>
            <a:r>
              <a:rPr lang="en-US" sz="2800" b="1" dirty="0" smtClean="0">
                <a:solidFill>
                  <a:srgbClr val="C00000"/>
                </a:solidFill>
              </a:rPr>
              <a:t>WHY</a:t>
            </a:r>
          </a:p>
          <a:p>
            <a:r>
              <a:rPr lang="en-US" sz="2800" b="1" dirty="0" smtClean="0"/>
              <a:t>A student wants to memorize anything, when she/he can have all information </a:t>
            </a:r>
          </a:p>
          <a:p>
            <a:r>
              <a:rPr lang="en-US" sz="2800" b="1" dirty="0" smtClean="0"/>
              <a:t>in a blink of eye, I as a teacher have to rethink my strategy of teaching .</a:t>
            </a:r>
          </a:p>
          <a:p>
            <a:endParaRPr lang="en-US" sz="2800" b="1" dirty="0"/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If you are sick, you will blink and see ROBO DOC, which uses Artificial Intelligence, </a:t>
            </a:r>
          </a:p>
          <a:p>
            <a:r>
              <a:rPr lang="en-US" sz="2800" b="1" dirty="0" smtClean="0"/>
              <a:t>talks to you in any languages that you want, you will tell ROBO the symptoms,</a:t>
            </a:r>
          </a:p>
          <a:p>
            <a:r>
              <a:rPr lang="en-US" sz="2800" b="1" dirty="0" smtClean="0"/>
              <a:t>it will access the entire internet for sound medical advice for free. </a:t>
            </a:r>
          </a:p>
          <a:p>
            <a:r>
              <a:rPr lang="en-US" sz="2800" b="1" dirty="0" smtClean="0"/>
              <a:t>Even Doctors will use ROBO DOC as an aid.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If you get into accident, you will talk to you wrest watch that talks to your</a:t>
            </a:r>
          </a:p>
          <a:p>
            <a:r>
              <a:rPr lang="en-US" sz="2800" b="1" dirty="0" smtClean="0"/>
              <a:t> insurance company and your lawyer in any country and in any language.</a:t>
            </a:r>
          </a:p>
          <a:p>
            <a:r>
              <a:rPr lang="en-US" sz="2800" b="1" dirty="0" smtClean="0"/>
              <a:t>Your car will have AI built into it, that it becomes like a Robot, that you can </a:t>
            </a:r>
          </a:p>
          <a:p>
            <a:r>
              <a:rPr lang="en-US" sz="2800" b="1" dirty="0" smtClean="0"/>
              <a:t>talk to for </a:t>
            </a:r>
            <a:r>
              <a:rPr lang="en-US" sz="2800" b="1" dirty="0"/>
              <a:t>a</a:t>
            </a:r>
            <a:r>
              <a:rPr lang="en-US" sz="2800" b="1" dirty="0" smtClean="0"/>
              <a:t>ny automobile function that you want</a:t>
            </a:r>
          </a:p>
        </p:txBody>
      </p:sp>
    </p:spTree>
    <p:extLst>
      <p:ext uri="{BB962C8B-B14F-4D97-AF65-F5344CB8AC3E}">
        <p14:creationId xmlns:p14="http://schemas.microsoft.com/office/powerpoint/2010/main" val="1784143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110" y="634181"/>
            <a:ext cx="988123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AND NOW        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                            Digitization </a:t>
            </a:r>
            <a:r>
              <a:rPr lang="en-US" sz="3200" b="1" dirty="0">
                <a:solidFill>
                  <a:srgbClr val="FF0000"/>
                </a:solidFill>
              </a:rPr>
              <a:t>of the brain </a:t>
            </a:r>
          </a:p>
          <a:p>
            <a:r>
              <a:rPr lang="en-US" sz="2400" b="1" dirty="0"/>
              <a:t>Two years ago scientist were able to upload  the </a:t>
            </a:r>
            <a:r>
              <a:rPr lang="en-US" sz="2400" b="1" dirty="0" smtClean="0"/>
              <a:t>memory. </a:t>
            </a:r>
            <a:endParaRPr lang="en-US" sz="2400" b="1" dirty="0"/>
          </a:p>
          <a:p>
            <a:r>
              <a:rPr lang="en-US" sz="2400" b="1" dirty="0"/>
              <a:t>SO memories can be uploaded and down loaded</a:t>
            </a:r>
            <a:r>
              <a:rPr lang="en-US" sz="2400" b="1" dirty="0">
                <a:solidFill>
                  <a:srgbClr val="FF0000"/>
                </a:solidFill>
              </a:rPr>
              <a:t>. THIS IS BRAIN NET.</a:t>
            </a:r>
          </a:p>
          <a:p>
            <a:r>
              <a:rPr lang="en-US" sz="2400" b="1" dirty="0"/>
              <a:t>You will be able to upload emotions, feelings, </a:t>
            </a:r>
            <a:r>
              <a:rPr lang="en-US" sz="2400" b="1" dirty="0" smtClean="0"/>
              <a:t>sensations, </a:t>
            </a:r>
            <a:r>
              <a:rPr lang="en-US" sz="2400" b="1" dirty="0"/>
              <a:t>memories </a:t>
            </a:r>
          </a:p>
          <a:p>
            <a:r>
              <a:rPr lang="en-US" sz="2400" b="1" dirty="0"/>
              <a:t>of your first dance, your first kiss, your first </a:t>
            </a:r>
            <a:r>
              <a:rPr lang="en-US" sz="2400" b="1" dirty="0" smtClean="0"/>
              <a:t>whatever.</a:t>
            </a:r>
          </a:p>
          <a:p>
            <a:r>
              <a:rPr lang="en-US" sz="2400" b="1" dirty="0" smtClean="0"/>
              <a:t>You can upload other people’s memories and become them </a:t>
            </a:r>
            <a:r>
              <a:rPr lang="is-IS" sz="2400" b="1" dirty="0" smtClean="0"/>
              <a:t>…......</a:t>
            </a:r>
          </a:p>
          <a:p>
            <a:r>
              <a:rPr lang="is-IS" sz="2400" b="1" dirty="0" smtClean="0"/>
              <a:t>whatever you want. However you need a computer to </a:t>
            </a:r>
            <a:r>
              <a:rPr lang="is-IS" sz="2400" b="1" dirty="0" smtClean="0">
                <a:solidFill>
                  <a:srgbClr val="C00000"/>
                </a:solidFill>
              </a:rPr>
              <a:t>memic 100 billion</a:t>
            </a:r>
          </a:p>
          <a:p>
            <a:r>
              <a:rPr lang="is-IS" sz="2400" b="1" dirty="0" smtClean="0">
                <a:solidFill>
                  <a:srgbClr val="C00000"/>
                </a:solidFill>
              </a:rPr>
              <a:t> nuerons and </a:t>
            </a:r>
            <a:r>
              <a:rPr lang="is-IS" sz="2400" b="1" smtClean="0">
                <a:solidFill>
                  <a:srgbClr val="C00000"/>
                </a:solidFill>
              </a:rPr>
              <a:t>100 trillion interconnections.</a:t>
            </a:r>
            <a:endParaRPr lang="is-IS" sz="2400" b="1" dirty="0" smtClean="0">
              <a:solidFill>
                <a:srgbClr val="C00000"/>
              </a:solidFill>
            </a:endParaRPr>
          </a:p>
          <a:p>
            <a:r>
              <a:rPr lang="is-IS" sz="2400" b="1" dirty="0" smtClean="0"/>
              <a:t>You can upload my memory and become me if I make my memory available </a:t>
            </a:r>
          </a:p>
          <a:p>
            <a:r>
              <a:rPr lang="is-IS" sz="2400" b="1" dirty="0" smtClean="0"/>
              <a:t>SO WHAT will  happen to our teaching method, Or the universities, </a:t>
            </a:r>
          </a:p>
          <a:p>
            <a:r>
              <a:rPr lang="is-IS" sz="2400" b="1" dirty="0" smtClean="0"/>
              <a:t>Degrees.  </a:t>
            </a:r>
          </a:p>
          <a:p>
            <a:r>
              <a:rPr lang="is-IS" sz="2400" b="1" dirty="0" smtClean="0">
                <a:solidFill>
                  <a:srgbClr val="C00000"/>
                </a:solidFill>
              </a:rPr>
              <a:t>OPEN YOUR EYES AND LOOK INTO THE FUTURE WITH YOUR MIND </a:t>
            </a:r>
            <a:r>
              <a:rPr lang="is-IS" sz="2400" b="1" dirty="0" smtClean="0"/>
              <a:t> </a:t>
            </a:r>
          </a:p>
          <a:p>
            <a:r>
              <a:rPr lang="is-IS" sz="2400" b="1" dirty="0" smtClean="0"/>
              <a:t>and face  “tomorrow”,  “today”  so that you will be ahead.</a:t>
            </a:r>
          </a:p>
          <a:p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82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9849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There is so many changes coming in your generation</a:t>
            </a:r>
          </a:p>
          <a:p>
            <a:r>
              <a:rPr lang="en-US" sz="3600" b="1" dirty="0" smtClean="0"/>
              <a:t> that I do not have the time to cover them  </a:t>
            </a:r>
            <a:r>
              <a:rPr lang="en-US" sz="3600" b="1" dirty="0" smtClean="0">
                <a:solidFill>
                  <a:srgbClr val="FF0000"/>
                </a:solidFill>
              </a:rPr>
              <a:t>BUT</a:t>
            </a:r>
          </a:p>
          <a:p>
            <a:r>
              <a:rPr lang="en-US" sz="3600" b="1" dirty="0" smtClean="0"/>
              <a:t>The biggest Coming Problem in the world of Tomorrow:</a:t>
            </a:r>
          </a:p>
          <a:p>
            <a:r>
              <a:rPr lang="en-US" sz="3600" b="1" dirty="0" smtClean="0"/>
              <a:t>Is </a:t>
            </a:r>
            <a:r>
              <a:rPr lang="en-US" sz="3600" b="1" dirty="0" smtClean="0">
                <a:solidFill>
                  <a:srgbClr val="FF0000"/>
                </a:solidFill>
              </a:rPr>
              <a:t>Unemployment</a:t>
            </a:r>
            <a:r>
              <a:rPr lang="en-US" sz="3600" b="1" dirty="0" smtClean="0"/>
              <a:t>, followed by </a:t>
            </a:r>
            <a:r>
              <a:rPr lang="en-US" sz="3600" b="1" dirty="0" smtClean="0">
                <a:solidFill>
                  <a:srgbClr val="FF0000"/>
                </a:solidFill>
              </a:rPr>
              <a:t>social unrest </a:t>
            </a:r>
            <a:r>
              <a:rPr lang="en-US" sz="3600" b="1" dirty="0" smtClean="0"/>
              <a:t>If population growth</a:t>
            </a:r>
            <a:r>
              <a:rPr lang="en-US" sz="3600" b="1" dirty="0"/>
              <a:t> </a:t>
            </a:r>
            <a:r>
              <a:rPr lang="en-US" sz="3600" b="1" dirty="0" smtClean="0"/>
              <a:t>is not controlled.          </a:t>
            </a:r>
            <a:r>
              <a:rPr lang="en-US" sz="3600" b="1" dirty="0" smtClean="0">
                <a:solidFill>
                  <a:srgbClr val="0070C0"/>
                </a:solidFill>
              </a:rPr>
              <a:t>EVENTUALLY:</a:t>
            </a:r>
          </a:p>
          <a:p>
            <a:r>
              <a:rPr lang="en-US" sz="4800" b="1" dirty="0">
                <a:solidFill>
                  <a:srgbClr val="C00000"/>
                </a:solidFill>
              </a:rPr>
              <a:t>The person who has technical knowledge plus the </a:t>
            </a:r>
            <a:r>
              <a:rPr lang="en-US" sz="4800" b="1" dirty="0" smtClean="0">
                <a:solidFill>
                  <a:srgbClr val="C00000"/>
                </a:solidFill>
              </a:rPr>
              <a:t>ability </a:t>
            </a:r>
            <a:r>
              <a:rPr lang="en-US" sz="4800" b="1" dirty="0">
                <a:solidFill>
                  <a:srgbClr val="C00000"/>
                </a:solidFill>
              </a:rPr>
              <a:t>to </a:t>
            </a:r>
            <a:r>
              <a:rPr lang="en-US" sz="4800" b="1" dirty="0" smtClean="0">
                <a:solidFill>
                  <a:srgbClr val="C00000"/>
                </a:solidFill>
              </a:rPr>
              <a:t>express </a:t>
            </a:r>
            <a:r>
              <a:rPr lang="en-US" sz="4800" b="1" dirty="0">
                <a:solidFill>
                  <a:srgbClr val="C00000"/>
                </a:solidFill>
              </a:rPr>
              <a:t>ideas,  to assume </a:t>
            </a:r>
            <a:r>
              <a:rPr lang="en-US" sz="4800" b="1" dirty="0" smtClean="0">
                <a:solidFill>
                  <a:srgbClr val="C00000"/>
                </a:solidFill>
              </a:rPr>
              <a:t>leadership</a:t>
            </a:r>
            <a:r>
              <a:rPr lang="en-US" sz="4800" b="1" dirty="0">
                <a:solidFill>
                  <a:srgbClr val="C00000"/>
                </a:solidFill>
              </a:rPr>
              <a:t>,  and to arouse </a:t>
            </a:r>
            <a:r>
              <a:rPr lang="en-US" sz="4800" b="1" dirty="0" smtClean="0">
                <a:solidFill>
                  <a:srgbClr val="C00000"/>
                </a:solidFill>
              </a:rPr>
              <a:t>enthusiasm </a:t>
            </a:r>
            <a:r>
              <a:rPr lang="en-US" sz="4800" b="1" dirty="0">
                <a:solidFill>
                  <a:srgbClr val="C00000"/>
                </a:solidFill>
              </a:rPr>
              <a:t>among people - that person is headed for high </a:t>
            </a:r>
            <a:r>
              <a:rPr lang="en-US" sz="4800" b="1" dirty="0" smtClean="0">
                <a:solidFill>
                  <a:srgbClr val="C00000"/>
                </a:solidFill>
              </a:rPr>
              <a:t>earnings </a:t>
            </a:r>
            <a:r>
              <a:rPr lang="en-US" sz="4800" b="1" dirty="0">
                <a:solidFill>
                  <a:srgbClr val="C00000"/>
                </a:solidFill>
              </a:rPr>
              <a:t>power</a:t>
            </a:r>
            <a:r>
              <a:rPr lang="en-US" sz="3600" dirty="0"/>
              <a:t>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42311" y="5465441"/>
            <a:ext cx="65357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b="1" dirty="0" smtClean="0">
                <a:solidFill>
                  <a:srgbClr val="0070C0"/>
                </a:solidFill>
              </a:rPr>
              <a:t>And now few words before we begin.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15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232" y="0"/>
            <a:ext cx="1179871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>
              <a:solidFill>
                <a:schemeClr val="accent2"/>
              </a:solidFill>
            </a:endParaRPr>
          </a:p>
          <a:p>
            <a:pPr algn="ctr"/>
            <a:r>
              <a:rPr lang="en-US" sz="4400" b="1" dirty="0">
                <a:solidFill>
                  <a:srgbClr val="C00000"/>
                </a:solidFill>
              </a:rPr>
              <a:t>"The collapse of education </a:t>
            </a:r>
            <a:r>
              <a:rPr lang="en-US" sz="4400" b="1" dirty="0" smtClean="0">
                <a:solidFill>
                  <a:srgbClr val="C00000"/>
                </a:solidFill>
              </a:rPr>
              <a:t>and Justice is </a:t>
            </a:r>
            <a:r>
              <a:rPr lang="en-US" sz="4400" b="1" dirty="0">
                <a:solidFill>
                  <a:srgbClr val="C00000"/>
                </a:solidFill>
              </a:rPr>
              <a:t>the collapse of the nation</a:t>
            </a:r>
            <a:r>
              <a:rPr lang="en-US" sz="4400" b="1" dirty="0" smtClean="0">
                <a:solidFill>
                  <a:srgbClr val="C00000"/>
                </a:solidFill>
              </a:rPr>
              <a:t>”</a:t>
            </a:r>
            <a:endParaRPr lang="en-US" sz="4400" b="1" dirty="0">
              <a:solidFill>
                <a:srgbClr val="C00000"/>
              </a:solidFill>
            </a:endParaRPr>
          </a:p>
          <a:p>
            <a:endParaRPr lang="en-US" sz="2000" b="1" dirty="0" smtClean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Do not need atomic </a:t>
            </a:r>
            <a:r>
              <a:rPr lang="en-US" sz="2800" b="1" dirty="0">
                <a:solidFill>
                  <a:prstClr val="black"/>
                </a:solidFill>
              </a:rPr>
              <a:t>bombs </a:t>
            </a:r>
            <a:endParaRPr lang="en-US" sz="2800" b="1" dirty="0" smtClean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The </a:t>
            </a:r>
            <a:r>
              <a:rPr lang="en-US" sz="2800" b="1" dirty="0">
                <a:solidFill>
                  <a:prstClr val="black"/>
                </a:solidFill>
              </a:rPr>
              <a:t>patient </a:t>
            </a:r>
            <a:r>
              <a:rPr lang="en-US" sz="2800" b="1" dirty="0" smtClean="0">
                <a:solidFill>
                  <a:prstClr val="black"/>
                </a:solidFill>
              </a:rPr>
              <a:t>dies at the hands of unqualified doctor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And the buildings </a:t>
            </a:r>
            <a:r>
              <a:rPr lang="en-US" sz="2800" b="1" dirty="0" smtClean="0">
                <a:solidFill>
                  <a:prstClr val="black"/>
                </a:solidFill>
              </a:rPr>
              <a:t>collapse by the design of unqualified engineer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And </a:t>
            </a:r>
            <a:r>
              <a:rPr lang="en-US" sz="2800" b="1" dirty="0">
                <a:solidFill>
                  <a:prstClr val="black"/>
                </a:solidFill>
              </a:rPr>
              <a:t>the money is </a:t>
            </a:r>
            <a:r>
              <a:rPr lang="en-US" sz="2800" b="1" dirty="0" smtClean="0">
                <a:solidFill>
                  <a:prstClr val="black"/>
                </a:solidFill>
              </a:rPr>
              <a:t>lost by unqualified banker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And justice is lost in the hands of a </a:t>
            </a:r>
            <a:r>
              <a:rPr lang="en-US" sz="2800" b="1" dirty="0" smtClean="0">
                <a:solidFill>
                  <a:prstClr val="black"/>
                </a:solidFill>
              </a:rPr>
              <a:t>unqualified judge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And ignorance is rampant in the minds of children who are under the care of a teacher who passed </a:t>
            </a:r>
            <a:r>
              <a:rPr lang="en-US" sz="2800" b="1" dirty="0" smtClean="0">
                <a:solidFill>
                  <a:prstClr val="black"/>
                </a:solidFill>
              </a:rPr>
              <a:t>his exams </a:t>
            </a:r>
            <a:r>
              <a:rPr lang="en-US" sz="2800" b="1" dirty="0">
                <a:solidFill>
                  <a:prstClr val="black"/>
                </a:solidFill>
              </a:rPr>
              <a:t>through </a:t>
            </a:r>
            <a:r>
              <a:rPr lang="en-US" sz="2800" b="1" dirty="0" smtClean="0">
                <a:solidFill>
                  <a:prstClr val="black"/>
                </a:solidFill>
              </a:rPr>
              <a:t>cheating and is unqualified.</a:t>
            </a:r>
            <a:endParaRPr lang="en-US" sz="2800" b="1" dirty="0">
              <a:solidFill>
                <a:prstClr val="black"/>
              </a:solidFill>
            </a:endParaRP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Algorithm: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1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How to study well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Every body’s studying method is different</a:t>
            </a:r>
          </a:p>
          <a:p>
            <a:r>
              <a:rPr lang="en-US" dirty="0" smtClean="0"/>
              <a:t>The following slides is general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87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Sleep enough and well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You need 7 to 8 hours of sleep each night</a:t>
            </a:r>
          </a:p>
          <a:p>
            <a:r>
              <a:rPr lang="en-US" b="1" dirty="0" smtClean="0"/>
              <a:t>Deep Sleep will clean the memory</a:t>
            </a:r>
          </a:p>
          <a:p>
            <a:r>
              <a:rPr lang="en-US" b="1" dirty="0" smtClean="0"/>
              <a:t>It will help both long and short time memory</a:t>
            </a:r>
          </a:p>
          <a:p>
            <a:r>
              <a:rPr lang="en-US" b="1" dirty="0" smtClean="0"/>
              <a:t>During deep sleep short memory gets transferred to long term memory so you do not lose what what you have learned</a:t>
            </a:r>
          </a:p>
          <a:p>
            <a:r>
              <a:rPr lang="en-US" b="1" dirty="0" smtClean="0"/>
              <a:t>Sleep everyday on the same time</a:t>
            </a:r>
          </a:p>
          <a:p>
            <a:r>
              <a:rPr lang="en-US" b="1" dirty="0" smtClean="0"/>
              <a:t>Relax before you go to bed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1000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Lecture time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04109" y="1690689"/>
            <a:ext cx="87006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Read the topic and understand it, and digest it.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Ask yourself what you have just read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Ask yourself why is that so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Try to understand rather than memorize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Write down headlines and your summary of what you have read and go over it at the end of studying period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Re-Write your class notes the same day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Take a break every hour or so of study, and meditate or walk, but do not watch television or read your mobile!!</a:t>
            </a:r>
          </a:p>
        </p:txBody>
      </p:sp>
    </p:spTree>
    <p:extLst>
      <p:ext uri="{BB962C8B-B14F-4D97-AF65-F5344CB8AC3E}">
        <p14:creationId xmlns:p14="http://schemas.microsoft.com/office/powerpoint/2010/main" val="1673529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007"/>
            <a:ext cx="10397836" cy="94081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Focus</a:t>
            </a:r>
            <a:endParaRPr lang="en-US" sz="5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354569"/>
            <a:ext cx="10231582" cy="5032375"/>
          </a:xfrm>
        </p:spPr>
        <p:txBody>
          <a:bodyPr>
            <a:normAutofit fontScale="92500" lnSpcReduction="20000"/>
          </a:bodyPr>
          <a:lstStyle/>
          <a:p>
            <a:r>
              <a:rPr lang="en-US" sz="5900" b="1" i="1" u="sng" dirty="0" smtClean="0">
                <a:solidFill>
                  <a:srgbClr val="C00000"/>
                </a:solidFill>
              </a:rPr>
              <a:t>Put away your mobile</a:t>
            </a:r>
          </a:p>
          <a:p>
            <a:r>
              <a:rPr lang="en-US" sz="4500" b="1" dirty="0" smtClean="0"/>
              <a:t>After a while on the same subject, change the subject.</a:t>
            </a:r>
          </a:p>
          <a:p>
            <a:r>
              <a:rPr lang="en-US" sz="4500" b="1" dirty="0" smtClean="0"/>
              <a:t>If you see yourself keep drifting away, remind  yourself to be attentive.</a:t>
            </a:r>
          </a:p>
          <a:p>
            <a:r>
              <a:rPr lang="en-US" sz="4500" b="1" dirty="0" smtClean="0"/>
              <a:t>Close your eyes sometimes and take a deep breath.</a:t>
            </a:r>
          </a:p>
          <a:p>
            <a:r>
              <a:rPr lang="en-US" sz="4500" b="1" dirty="0" smtClean="0"/>
              <a:t>After food, take a break before start to study.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5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386" y="1523493"/>
            <a:ext cx="107515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Nikola Tesla    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predicted the internet. </a:t>
            </a:r>
          </a:p>
          <a:p>
            <a:r>
              <a:rPr lang="en-US" sz="3600" b="1" dirty="0"/>
              <a:t>He wrote an article for Century Magazine describing world a “ </a:t>
            </a:r>
            <a:r>
              <a:rPr lang="en-US" sz="3600" b="1" dirty="0">
                <a:solidFill>
                  <a:srgbClr val="FF0000"/>
                </a:solidFill>
              </a:rPr>
              <a:t>world </a:t>
            </a:r>
            <a:r>
              <a:rPr lang="en-US" sz="3600" b="1" dirty="0" smtClean="0">
                <a:solidFill>
                  <a:srgbClr val="FF0000"/>
                </a:solidFill>
              </a:rPr>
              <a:t>system (June 1900)” </a:t>
            </a:r>
            <a:r>
              <a:rPr lang="en-US" sz="3600" b="1" dirty="0"/>
              <a:t>o</a:t>
            </a:r>
            <a:r>
              <a:rPr lang="en-US" sz="3600" b="1" dirty="0" smtClean="0"/>
              <a:t>f wireless communications that  could send telephone messages, news, music, and pictures to any part of the world.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1948" y="501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02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+mn-lt"/>
              </a:rPr>
              <a:t>In the classroom</a:t>
            </a:r>
            <a:endParaRPr lang="en-US" sz="4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83173"/>
            <a:ext cx="10515600" cy="4351338"/>
          </a:xfrm>
        </p:spPr>
        <p:txBody>
          <a:bodyPr>
            <a:normAutofit/>
          </a:bodyPr>
          <a:lstStyle/>
          <a:p>
            <a:r>
              <a:rPr lang="en-US" sz="4800" b="1" i="1" u="sng" dirty="0" smtClean="0">
                <a:solidFill>
                  <a:srgbClr val="C00000"/>
                </a:solidFill>
              </a:rPr>
              <a:t>Put away you mobile</a:t>
            </a:r>
            <a:endParaRPr lang="en-US" sz="4800" b="1" i="1" u="sng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7246" y="2388312"/>
            <a:ext cx="103865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600" b="1" dirty="0" smtClean="0"/>
              <a:t>Have </a:t>
            </a:r>
            <a:r>
              <a:rPr lang="en-US" sz="3600" b="1" dirty="0"/>
              <a:t>the right mindset when you want to </a:t>
            </a:r>
            <a:r>
              <a:rPr lang="en-US" sz="3600" b="1" dirty="0" smtClean="0"/>
              <a:t>listen and understand</a:t>
            </a:r>
            <a:endParaRPr lang="en-US" sz="3600" b="1" dirty="0"/>
          </a:p>
          <a:p>
            <a:pPr marL="285750" indent="-285750">
              <a:buFont typeface="Arial" charset="0"/>
              <a:buChar char="•"/>
            </a:pPr>
            <a:r>
              <a:rPr lang="en-US" sz="3600" b="1" dirty="0"/>
              <a:t>Give full attention to the lectures and notice lecturer’s stress </a:t>
            </a:r>
            <a:r>
              <a:rPr lang="en-US" sz="3600" b="1" dirty="0" smtClean="0"/>
              <a:t>points</a:t>
            </a:r>
            <a:endParaRPr lang="en-US" sz="3600" b="1" dirty="0"/>
          </a:p>
          <a:p>
            <a:pPr marL="285750" indent="-285750">
              <a:buFont typeface="Arial" charset="0"/>
              <a:buChar char="•"/>
            </a:pPr>
            <a:r>
              <a:rPr lang="en-US" sz="3600" b="1" dirty="0"/>
              <a:t>Sit as close as you can in front of the lecture room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b="1" dirty="0"/>
              <a:t>Avoid sitting next to students who talk or joke during class time.</a:t>
            </a:r>
          </a:p>
        </p:txBody>
      </p:sp>
    </p:spTree>
    <p:extLst>
      <p:ext uri="{BB962C8B-B14F-4D97-AF65-F5344CB8AC3E}">
        <p14:creationId xmlns:p14="http://schemas.microsoft.com/office/powerpoint/2010/main" val="64897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+mn-lt"/>
              </a:rPr>
              <a:t>Eat Nutritious food </a:t>
            </a:r>
            <a:endParaRPr lang="en-US" sz="4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55" y="1928863"/>
            <a:ext cx="10636045" cy="453093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Eat slow-digesting food  that has plenty of minerals like Oatmeal</a:t>
            </a:r>
          </a:p>
          <a:p>
            <a:r>
              <a:rPr lang="en-US" sz="3600" b="1" dirty="0" smtClean="0"/>
              <a:t>Lots of Vegetables and fruits</a:t>
            </a:r>
          </a:p>
          <a:p>
            <a:r>
              <a:rPr lang="en-US" sz="3600" b="1" dirty="0" smtClean="0"/>
              <a:t>Eggs, Avocado, Walnuts are good for your brain</a:t>
            </a:r>
          </a:p>
          <a:p>
            <a:r>
              <a:rPr lang="en-US" sz="3600" b="1" dirty="0" smtClean="0"/>
              <a:t>Always have a balanced diet, specially before the exam not just the day before but much earlier</a:t>
            </a:r>
          </a:p>
          <a:p>
            <a:r>
              <a:rPr lang="en-US" sz="3600" b="1" dirty="0" smtClean="0"/>
              <a:t>Have lots of berries, all kind of it, particularly blueberry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8595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+mn-lt"/>
              </a:rPr>
              <a:t>Exercise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Take time to exercise</a:t>
            </a:r>
          </a:p>
          <a:p>
            <a:r>
              <a:rPr lang="en-US" sz="3600" b="1" dirty="0" smtClean="0"/>
              <a:t>It helps blood circulation over all your body specially your brain.</a:t>
            </a:r>
          </a:p>
          <a:p>
            <a:r>
              <a:rPr lang="en-US" sz="3600" b="1" dirty="0" smtClean="0"/>
              <a:t>Takes your toxins away</a:t>
            </a:r>
          </a:p>
          <a:p>
            <a:r>
              <a:rPr lang="en-US" sz="3600" b="1" dirty="0" smtClean="0"/>
              <a:t>Break from continuous thinking</a:t>
            </a:r>
          </a:p>
          <a:p>
            <a:r>
              <a:rPr lang="en-US" sz="3600" b="1" dirty="0" smtClean="0"/>
              <a:t>Stimulates your senses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2899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+mn-lt"/>
              </a:rPr>
              <a:t>Time Management is crucial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Plan your study time</a:t>
            </a:r>
          </a:p>
          <a:p>
            <a:r>
              <a:rPr lang="en-US" b="1" dirty="0" smtClean="0"/>
              <a:t>Have a study schedule, and update it as you go along</a:t>
            </a:r>
          </a:p>
          <a:p>
            <a:r>
              <a:rPr lang="en-US" b="1" dirty="0" smtClean="0"/>
              <a:t>Do not leave everything to the last minute</a:t>
            </a:r>
          </a:p>
          <a:p>
            <a:r>
              <a:rPr lang="en-US" b="1" dirty="0" smtClean="0"/>
              <a:t>Go to the classroom aware of the topics you are about to receive</a:t>
            </a:r>
          </a:p>
          <a:p>
            <a:r>
              <a:rPr lang="en-US" b="1" dirty="0" smtClean="0"/>
              <a:t>Study your topics day by day </a:t>
            </a:r>
          </a:p>
          <a:p>
            <a:r>
              <a:rPr lang="en-US" b="1" dirty="0" smtClean="0"/>
              <a:t>Do the assignments and lab works on time</a:t>
            </a:r>
          </a:p>
          <a:p>
            <a:r>
              <a:rPr lang="en-US" b="1" dirty="0" smtClean="0"/>
              <a:t>Do not leave things for the future</a:t>
            </a:r>
          </a:p>
          <a:p>
            <a:r>
              <a:rPr lang="en-US" b="1" i="1" u="sng" dirty="0" smtClean="0">
                <a:solidFill>
                  <a:srgbClr val="FF0000"/>
                </a:solidFill>
              </a:rPr>
              <a:t>DO NOT cram materials and study night before the exam</a:t>
            </a:r>
          </a:p>
          <a:p>
            <a:r>
              <a:rPr lang="en-US" b="1" dirty="0" smtClean="0"/>
              <a:t>Prepare an agenda of what you have to do daily and weekly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4432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+mn-lt"/>
              </a:rPr>
              <a:t>Study group</a:t>
            </a:r>
            <a:endParaRPr lang="en-US" sz="4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Have a study group for your topics to discuss point of understanding</a:t>
            </a:r>
          </a:p>
          <a:p>
            <a:r>
              <a:rPr lang="en-US" sz="3600" b="1" dirty="0" smtClean="0"/>
              <a:t>Make point of meeting them on specific schedule</a:t>
            </a:r>
          </a:p>
          <a:p>
            <a:r>
              <a:rPr lang="en-US" sz="3600" b="1" dirty="0" smtClean="0"/>
              <a:t>If in your study group a person talks out of context on regular basis, remind him not do it often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71472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How to improve your brain power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Train your memory for better performance</a:t>
            </a:r>
            <a:endParaRPr 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19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+mn-lt"/>
              </a:rPr>
              <a:t>Food that you eat</a:t>
            </a:r>
            <a:endParaRPr lang="en-US" sz="4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/>
              <a:t>Avocado,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/>
              <a:t>Wild Salmon fish full of Omega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/>
              <a:t>All kind of Berries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/>
              <a:t>Green leafy vegetables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/>
              <a:t>Eggs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/>
              <a:t>Coconut oil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26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+mn-lt"/>
              </a:rPr>
              <a:t>Exercise</a:t>
            </a:r>
            <a:endParaRPr lang="en-US" sz="5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0 t0 30 minutes a day</a:t>
            </a:r>
          </a:p>
          <a:p>
            <a:r>
              <a:rPr lang="en-US" sz="3600" b="1" dirty="0" smtClean="0"/>
              <a:t>Lets your blood circulate, and feed the brain. </a:t>
            </a:r>
          </a:p>
          <a:p>
            <a:r>
              <a:rPr lang="en-US" sz="3600" b="1" dirty="0" smtClean="0"/>
              <a:t>Makes you feel good,</a:t>
            </a:r>
          </a:p>
          <a:p>
            <a:r>
              <a:rPr lang="en-US" sz="3600" b="1" dirty="0" smtClean="0"/>
              <a:t>Removes toxins from your body</a:t>
            </a:r>
          </a:p>
          <a:p>
            <a:r>
              <a:rPr lang="en-US" sz="3600" b="1" dirty="0" smtClean="0"/>
              <a:t>Improves memory</a:t>
            </a:r>
          </a:p>
        </p:txBody>
      </p:sp>
    </p:spTree>
    <p:extLst>
      <p:ext uri="{BB962C8B-B14F-4D97-AF65-F5344CB8AC3E}">
        <p14:creationId xmlns:p14="http://schemas.microsoft.com/office/powerpoint/2010/main" val="2021179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Good night sleep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0373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At least 8 hours of sleep every day</a:t>
            </a:r>
          </a:p>
          <a:p>
            <a:r>
              <a:rPr lang="en-US" sz="3600" b="1" dirty="0" smtClean="0"/>
              <a:t>Deep sleep is essential to clean you memory from plaques and </a:t>
            </a:r>
            <a:r>
              <a:rPr lang="en-US" sz="3600" b="1" dirty="0" err="1" smtClean="0"/>
              <a:t>Ameloids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/>
              <a:t>On the hour sleeping , circadian rhythm </a:t>
            </a:r>
          </a:p>
          <a:p>
            <a:r>
              <a:rPr lang="en-US" sz="3600" b="1" dirty="0" smtClean="0"/>
              <a:t>Improves short and long term memory</a:t>
            </a:r>
          </a:p>
        </p:txBody>
      </p:sp>
    </p:spTree>
    <p:extLst>
      <p:ext uri="{BB962C8B-B14F-4D97-AF65-F5344CB8AC3E}">
        <p14:creationId xmlns:p14="http://schemas.microsoft.com/office/powerpoint/2010/main" val="1265962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Stress Management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Is the mother of all diseases</a:t>
            </a:r>
          </a:p>
          <a:p>
            <a:r>
              <a:rPr lang="en-US" sz="3600" b="1" dirty="0" smtClean="0"/>
              <a:t>Bodily and brain</a:t>
            </a:r>
          </a:p>
          <a:p>
            <a:r>
              <a:rPr lang="en-US" sz="3600" b="1" dirty="0" smtClean="0"/>
              <a:t>Exhaust you and does not let you think clear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9373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298" y="126660"/>
            <a:ext cx="10491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urier" charset="0"/>
              </a:rPr>
              <a:t>Software will </a:t>
            </a:r>
            <a:r>
              <a:rPr lang="en-US" sz="3600" b="1" dirty="0" smtClean="0">
                <a:solidFill>
                  <a:srgbClr val="FF0000"/>
                </a:solidFill>
                <a:latin typeface="Courier" charset="0"/>
              </a:rPr>
              <a:t>change </a:t>
            </a:r>
            <a:r>
              <a:rPr lang="en-US" sz="3600" b="1" dirty="0">
                <a:solidFill>
                  <a:srgbClr val="FF0000"/>
                </a:solidFill>
                <a:latin typeface="Courier" charset="0"/>
              </a:rPr>
              <a:t>most traditional industries in </a:t>
            </a:r>
            <a:r>
              <a:rPr lang="en-US" sz="3600" b="1" dirty="0" smtClean="0">
                <a:solidFill>
                  <a:srgbClr val="FF0000"/>
                </a:solidFill>
                <a:latin typeface="Courier" charset="0"/>
              </a:rPr>
              <a:t>very near future.</a:t>
            </a:r>
            <a:endParaRPr lang="en-US" sz="3600" b="1" dirty="0">
              <a:solidFill>
                <a:srgbClr val="FF0000"/>
              </a:solidFill>
              <a:latin typeface="Couri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510" y="1430228"/>
            <a:ext cx="1190749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Airbnb : Is a hotel industry that has hotels all over the world, </a:t>
            </a:r>
          </a:p>
          <a:p>
            <a:r>
              <a:rPr lang="en-US" sz="3600" b="1" dirty="0" smtClean="0"/>
              <a:t>but owns none.</a:t>
            </a:r>
          </a:p>
          <a:p>
            <a:r>
              <a:rPr lang="en-US" sz="3600" b="1" dirty="0" smtClean="0"/>
              <a:t>Uber: Is a transportation service all over the world, </a:t>
            </a:r>
          </a:p>
          <a:p>
            <a:r>
              <a:rPr lang="en-US" sz="3600" b="1" dirty="0" smtClean="0"/>
              <a:t>but owns no cars.</a:t>
            </a:r>
          </a:p>
          <a:p>
            <a:r>
              <a:rPr lang="en-US" sz="3600" b="1" dirty="0" smtClean="0"/>
              <a:t>Other Mega companies:</a:t>
            </a:r>
          </a:p>
          <a:p>
            <a:r>
              <a:rPr lang="en-US" sz="3600" b="1" dirty="0" smtClean="0"/>
              <a:t>Google, </a:t>
            </a:r>
            <a:r>
              <a:rPr lang="en-US" sz="3600" b="1" dirty="0"/>
              <a:t> </a:t>
            </a:r>
            <a:r>
              <a:rPr lang="en-US" sz="3600" b="1" dirty="0" smtClean="0"/>
              <a:t>Alphabet</a:t>
            </a:r>
          </a:p>
          <a:p>
            <a:r>
              <a:rPr lang="en-US" sz="3600" b="1" dirty="0" smtClean="0"/>
              <a:t>Facebook    Amazon</a:t>
            </a:r>
          </a:p>
          <a:p>
            <a:r>
              <a:rPr lang="en-US" sz="3600" b="1" dirty="0" smtClean="0"/>
              <a:t>Twitter, Lyft( , </a:t>
            </a:r>
            <a:r>
              <a:rPr lang="en-US" sz="3600" b="1" dirty="0" err="1" smtClean="0"/>
              <a:t>Bla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Bla</a:t>
            </a:r>
            <a:r>
              <a:rPr lang="en-US" sz="3600" b="1" dirty="0" smtClean="0"/>
              <a:t> Car, </a:t>
            </a:r>
            <a:r>
              <a:rPr lang="en-US" sz="3600" b="1" dirty="0" err="1" smtClean="0"/>
              <a:t>Turo</a:t>
            </a:r>
            <a:r>
              <a:rPr lang="en-US" sz="3600" b="1" dirty="0" smtClean="0"/>
              <a:t>, Task Rabbit,</a:t>
            </a:r>
            <a:r>
              <a:rPr lang="is-IS" sz="3600" b="1" dirty="0" smtClean="0"/>
              <a:t>….</a:t>
            </a:r>
            <a:r>
              <a:rPr lang="en-US" sz="3600" b="1" dirty="0" smtClean="0"/>
              <a:t> </a:t>
            </a:r>
          </a:p>
          <a:p>
            <a:r>
              <a:rPr lang="is-IS" sz="3600" b="1" dirty="0" smtClean="0"/>
              <a:t>….......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30160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socializing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Having a good social circuits that you can spend quality time with</a:t>
            </a:r>
          </a:p>
          <a:p>
            <a:r>
              <a:rPr lang="en-US" sz="3600" b="1" dirty="0" smtClean="0"/>
              <a:t>Removes stress </a:t>
            </a:r>
          </a:p>
          <a:p>
            <a:r>
              <a:rPr lang="en-US" sz="3600" b="1" dirty="0" smtClean="0"/>
              <a:t>Clears your brain</a:t>
            </a:r>
          </a:p>
          <a:p>
            <a:r>
              <a:rPr lang="en-US" sz="3600" b="1" dirty="0" smtClean="0"/>
              <a:t>Learning and challenging your thought through interaction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35354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Learn </a:t>
            </a:r>
            <a:r>
              <a:rPr lang="en-US" sz="5400" b="1" smtClean="0">
                <a:solidFill>
                  <a:srgbClr val="C00000"/>
                </a:solidFill>
              </a:rPr>
              <a:t>new </a:t>
            </a:r>
            <a:r>
              <a:rPr lang="en-US" sz="5400" b="1" smtClean="0">
                <a:solidFill>
                  <a:srgbClr val="C00000"/>
                </a:solidFill>
              </a:rPr>
              <a:t>things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42523" cy="435133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Challenge and Change your  brain by learning new staff, </a:t>
            </a:r>
          </a:p>
          <a:p>
            <a:r>
              <a:rPr lang="en-US" sz="3600" b="1" dirty="0" smtClean="0"/>
              <a:t>increase your knowledge</a:t>
            </a:r>
          </a:p>
          <a:p>
            <a:r>
              <a:rPr lang="en-US" sz="3600" b="1" dirty="0" smtClean="0"/>
              <a:t>Learn new languages</a:t>
            </a:r>
          </a:p>
          <a:p>
            <a:r>
              <a:rPr lang="en-US" sz="3600" b="1" dirty="0" smtClean="0"/>
              <a:t>Get new hobbies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99656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No Negative thoughts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No bad intentions,</a:t>
            </a:r>
          </a:p>
          <a:p>
            <a:r>
              <a:rPr lang="en-US" sz="3600" b="1" dirty="0" smtClean="0"/>
              <a:t>Thinking good </a:t>
            </a:r>
          </a:p>
          <a:p>
            <a:r>
              <a:rPr lang="en-US" sz="3600" b="1" dirty="0" smtClean="0"/>
              <a:t>Love</a:t>
            </a:r>
          </a:p>
          <a:p>
            <a:r>
              <a:rPr lang="en-US" sz="3600" b="1" dirty="0" smtClean="0"/>
              <a:t>Humor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30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Clean environment</a:t>
            </a:r>
            <a:endParaRPr lang="en-US" sz="54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Clean air around you,</a:t>
            </a:r>
          </a:p>
          <a:p>
            <a:r>
              <a:rPr lang="en-US" sz="3600" b="1" dirty="0" smtClean="0"/>
              <a:t>Mold free surrounding</a:t>
            </a:r>
          </a:p>
          <a:p>
            <a:r>
              <a:rPr lang="en-US" sz="3600" b="1" dirty="0" smtClean="0"/>
              <a:t>Clean every day staff you deal with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63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LOVE   LOVE   LOVE    LOVE    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Love remains the #1 brain booster</a:t>
            </a:r>
          </a:p>
          <a:p>
            <a:r>
              <a:rPr lang="en-US" sz="3600" b="1" dirty="0" smtClean="0"/>
              <a:t>It gives positive energy</a:t>
            </a:r>
          </a:p>
          <a:p>
            <a:r>
              <a:rPr lang="en-US" sz="3600" b="1" dirty="0" smtClean="0"/>
              <a:t>It gives hope</a:t>
            </a:r>
          </a:p>
          <a:p>
            <a:r>
              <a:rPr lang="en-US" sz="3600" b="1" dirty="0" smtClean="0"/>
              <a:t>It gives pleasant feeling</a:t>
            </a:r>
          </a:p>
          <a:p>
            <a:r>
              <a:rPr lang="en-US" sz="3600" b="1" dirty="0" smtClean="0"/>
              <a:t>It gives path for future</a:t>
            </a:r>
          </a:p>
          <a:p>
            <a:r>
              <a:rPr lang="en-US" sz="3600" b="1" dirty="0" smtClean="0"/>
              <a:t>It makes you stronger: emotionally, psychologically and physically.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04631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16" y="973394"/>
            <a:ext cx="1152514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world is controlled by big Corporations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Weapon Industry</a:t>
            </a:r>
          </a:p>
          <a:p>
            <a:r>
              <a:rPr lang="en-US" sz="3200" b="1" dirty="0" smtClean="0"/>
              <a:t>Petrochemical Industry</a:t>
            </a:r>
          </a:p>
          <a:p>
            <a:r>
              <a:rPr lang="en-US" sz="3200" b="1" dirty="0" smtClean="0"/>
              <a:t>Food Industry</a:t>
            </a:r>
          </a:p>
          <a:p>
            <a:r>
              <a:rPr lang="en-US" sz="3200" b="1" dirty="0" smtClean="0"/>
              <a:t>Pharmaceutical Industry </a:t>
            </a:r>
          </a:p>
          <a:p>
            <a:endParaRPr lang="en-US" sz="3200" b="1" dirty="0">
              <a:solidFill>
                <a:srgbClr val="00B050"/>
              </a:solidFill>
            </a:endParaRPr>
          </a:p>
          <a:p>
            <a:r>
              <a:rPr lang="en-US" sz="3200" b="1" dirty="0" smtClean="0">
                <a:solidFill>
                  <a:srgbClr val="00B050"/>
                </a:solidFill>
              </a:rPr>
              <a:t>Think How you can influence, and change the world for the better. </a:t>
            </a: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Dream big, Find your passion, PLAN and work hard toward it  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AND never forget the environment and mother earth.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19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6503" y="44245"/>
            <a:ext cx="8200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Artificial </a:t>
            </a:r>
            <a:r>
              <a:rPr lang="en-US" sz="3600" b="1" dirty="0" smtClean="0">
                <a:solidFill>
                  <a:srgbClr val="FF0000"/>
                </a:solidFill>
              </a:rPr>
              <a:t>Intelligence is the future trend for many jobs: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484" y="1496741"/>
            <a:ext cx="11872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ourier" charset="0"/>
              </a:rPr>
              <a:t>Computers are becoming increasing better in </a:t>
            </a:r>
            <a:r>
              <a:rPr lang="en-US" sz="2400" b="1" dirty="0" smtClean="0">
                <a:solidFill>
                  <a:prstClr val="black"/>
                </a:solidFill>
                <a:latin typeface="Courier" charset="0"/>
              </a:rPr>
              <a:t>understanding the 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urier" charset="0"/>
              </a:rPr>
              <a:t>World </a:t>
            </a:r>
            <a:r>
              <a:rPr lang="en-US" sz="2400" b="1" dirty="0">
                <a:solidFill>
                  <a:prstClr val="black"/>
                </a:solidFill>
                <a:latin typeface="Courier" charset="0"/>
              </a:rPr>
              <a:t>and its work functions and habits. </a:t>
            </a:r>
            <a:endParaRPr lang="en-US" sz="2400" b="1" dirty="0" smtClean="0">
              <a:solidFill>
                <a:prstClr val="black"/>
              </a:solidFill>
              <a:latin typeface="Courier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Courier" charset="0"/>
              </a:rPr>
              <a:t>Currently, computers can  beat the </a:t>
            </a:r>
            <a:r>
              <a:rPr lang="en-US" sz="2400" b="1" dirty="0">
                <a:solidFill>
                  <a:srgbClr val="00B050"/>
                </a:solidFill>
                <a:latin typeface="Courier" charset="0"/>
              </a:rPr>
              <a:t>best Go player in the world</a:t>
            </a:r>
            <a:r>
              <a:rPr lang="en-US" sz="2400" b="1" dirty="0" smtClean="0">
                <a:solidFill>
                  <a:prstClr val="black"/>
                </a:solidFill>
                <a:latin typeface="Courier" charset="0"/>
              </a:rPr>
              <a:t>,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" charset="0"/>
              </a:rPr>
              <a:t>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" charset="0"/>
              </a:rPr>
              <a:t>The GOOGLE’s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ourier" charset="0"/>
              </a:rPr>
              <a:t>AlphaGO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" charset="0"/>
              </a:rPr>
              <a:t> A1, beat the number one player last year 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" charset="0"/>
              </a:rPr>
              <a:t> </a:t>
            </a:r>
            <a:r>
              <a:rPr lang="en-US" sz="2400" b="1" dirty="0" smtClean="0">
                <a:solidFill>
                  <a:schemeClr val="accent4"/>
                </a:solidFill>
                <a:latin typeface="Courier" charset="0"/>
              </a:rPr>
              <a:t>Facebook </a:t>
            </a:r>
            <a:r>
              <a:rPr lang="en-US" sz="2400" b="1" dirty="0">
                <a:solidFill>
                  <a:schemeClr val="accent4"/>
                </a:solidFill>
                <a:latin typeface="Courier" charset="0"/>
              </a:rPr>
              <a:t>now has a pattern recognition software that can recognize faces better than </a:t>
            </a:r>
            <a:r>
              <a:rPr lang="en-US" sz="2400" b="1" dirty="0" smtClean="0">
                <a:solidFill>
                  <a:schemeClr val="accent4"/>
                </a:solidFill>
                <a:latin typeface="Courier" charset="0"/>
              </a:rPr>
              <a:t>humans</a:t>
            </a:r>
            <a:endParaRPr lang="en-US" sz="2400" b="1" dirty="0">
              <a:solidFill>
                <a:schemeClr val="accent4"/>
              </a:solidFill>
              <a:latin typeface="Courier" charset="0"/>
            </a:endParaRPr>
          </a:p>
          <a:p>
            <a:r>
              <a:rPr lang="en-US" sz="2400" b="1" dirty="0" smtClean="0">
                <a:solidFill>
                  <a:schemeClr val="accent5"/>
                </a:solidFill>
              </a:rPr>
              <a:t>what </a:t>
            </a:r>
            <a:r>
              <a:rPr lang="en-US" sz="2400" b="1" dirty="0">
                <a:solidFill>
                  <a:schemeClr val="accent5"/>
                </a:solidFill>
              </a:rPr>
              <a:t>the future might hold for the budding AI </a:t>
            </a:r>
            <a:r>
              <a:rPr lang="en-US" sz="2400" b="1" dirty="0" smtClean="0">
                <a:solidFill>
                  <a:schemeClr val="accent5"/>
                </a:solidFill>
              </a:rPr>
              <a:t>industry ?? !!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756" y="4549676"/>
            <a:ext cx="101734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Go, a 3,000-year-old board game, has simple rules. Players take turns placing a stone on the board.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one player surrounds an opponent's entire group of stones, the surrounded </a:t>
            </a:r>
            <a:r>
              <a:rPr lang="en-US" dirty="0" smtClean="0"/>
              <a:t>stones are </a:t>
            </a:r>
            <a:r>
              <a:rPr lang="en-US" dirty="0"/>
              <a:t>captured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removed from the board. The object of the game is to surround the most empty territory. 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full-sized 19 by 19 board has 361 positions. Because almost every empty position is a legal move,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a vast number of possible game sequences -- too vast for a human or a computer to </a:t>
            </a:r>
            <a:endParaRPr lang="en-US" dirty="0" smtClean="0"/>
          </a:p>
          <a:p>
            <a:r>
              <a:rPr lang="en-US" dirty="0" smtClean="0"/>
              <a:t>calculate </a:t>
            </a:r>
            <a:r>
              <a:rPr lang="en-US" dirty="0"/>
              <a:t>the best move using the same brute force techniques that IBM's Deep Blue used to master chess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(The number of possible board states in Go exceeds the number in chess by a factor of more than </a:t>
            </a:r>
            <a:r>
              <a:rPr lang="en-US" dirty="0" smtClean="0"/>
              <a:t>the</a:t>
            </a:r>
          </a:p>
          <a:p>
            <a:r>
              <a:rPr lang="en-US" dirty="0" smtClean="0"/>
              <a:t> </a:t>
            </a:r>
            <a:r>
              <a:rPr lang="en-US" dirty="0"/>
              <a:t>number of atoms in the known universe.)</a:t>
            </a:r>
          </a:p>
        </p:txBody>
      </p:sp>
    </p:spTree>
    <p:extLst>
      <p:ext uri="{BB962C8B-B14F-4D97-AF65-F5344CB8AC3E}">
        <p14:creationId xmlns:p14="http://schemas.microsoft.com/office/powerpoint/2010/main" val="190160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373" y="1305342"/>
            <a:ext cx="966019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prstClr val="black"/>
              </a:solidFill>
              <a:latin typeface="Courier" charset="0"/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BY 2020</a:t>
            </a:r>
            <a:r>
              <a:rPr lang="en-US" sz="2800" b="1" dirty="0">
                <a:solidFill>
                  <a:prstClr val="black"/>
                </a:solidFill>
              </a:rPr>
              <a:t>, the </a:t>
            </a:r>
            <a:r>
              <a:rPr lang="en-US" sz="2800" b="1" dirty="0" smtClean="0">
                <a:solidFill>
                  <a:prstClr val="black"/>
                </a:solidFill>
              </a:rPr>
              <a:t>automobile industry </a:t>
            </a:r>
            <a:r>
              <a:rPr lang="en-US" sz="2800" b="1" dirty="0">
                <a:solidFill>
                  <a:prstClr val="black"/>
                </a:solidFill>
              </a:rPr>
              <a:t>will start to be disrupted. </a:t>
            </a:r>
            <a:endParaRPr lang="en-US" sz="2800" b="1" dirty="0" smtClean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You</a:t>
            </a:r>
            <a:r>
              <a:rPr lang="en-US" sz="2800" b="1" dirty="0">
                <a:solidFill>
                  <a:prstClr val="black"/>
                </a:solidFill>
              </a:rPr>
              <a:t>  don't want to own a car </a:t>
            </a:r>
            <a:r>
              <a:rPr lang="en-US" sz="2800" b="1" dirty="0" smtClean="0">
                <a:solidFill>
                  <a:prstClr val="black"/>
                </a:solidFill>
              </a:rPr>
              <a:t>anymore</a:t>
            </a:r>
            <a:r>
              <a:rPr lang="en-US" sz="2800" b="1" dirty="0">
                <a:solidFill>
                  <a:prstClr val="black"/>
                </a:solidFill>
              </a:rPr>
              <a:t>. </a:t>
            </a:r>
            <a:endParaRPr lang="en-US" sz="2800" b="1" dirty="0" smtClean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You </a:t>
            </a:r>
            <a:r>
              <a:rPr lang="en-US" sz="2800" b="1" dirty="0">
                <a:solidFill>
                  <a:prstClr val="black"/>
                </a:solidFill>
              </a:rPr>
              <a:t>will call a car with your phone, it will show up at your location and drive </a:t>
            </a:r>
            <a:r>
              <a:rPr lang="en-US" sz="2800" b="1" dirty="0" smtClean="0">
                <a:solidFill>
                  <a:prstClr val="black"/>
                </a:solidFill>
              </a:rPr>
              <a:t>you </a:t>
            </a:r>
            <a:r>
              <a:rPr lang="en-US" sz="2800" b="1" dirty="0">
                <a:solidFill>
                  <a:prstClr val="black"/>
                </a:solidFill>
              </a:rPr>
              <a:t>to </a:t>
            </a:r>
            <a:r>
              <a:rPr lang="en-US" sz="2800" b="1" dirty="0" smtClean="0">
                <a:solidFill>
                  <a:prstClr val="black"/>
                </a:solidFill>
              </a:rPr>
              <a:t>your destination</a:t>
            </a:r>
            <a:r>
              <a:rPr lang="en-US" sz="2800" b="1" dirty="0">
                <a:solidFill>
                  <a:prstClr val="black"/>
                </a:solidFill>
              </a:rPr>
              <a:t>. You will not need to park it, you only pay for the driven </a:t>
            </a:r>
            <a:r>
              <a:rPr lang="en-US" sz="2800" b="1" dirty="0" smtClean="0">
                <a:solidFill>
                  <a:prstClr val="black"/>
                </a:solidFill>
              </a:rPr>
              <a:t>distance </a:t>
            </a:r>
            <a:r>
              <a:rPr lang="en-US" sz="2800" b="1" dirty="0">
                <a:solidFill>
                  <a:prstClr val="black"/>
                </a:solidFill>
              </a:rPr>
              <a:t>and can be productive while driving. </a:t>
            </a:r>
            <a:endParaRPr lang="en-US" sz="2800" b="1" dirty="0" smtClean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M</a:t>
            </a:r>
            <a:r>
              <a:rPr lang="en-US" sz="2800" b="1" dirty="0" smtClean="0">
                <a:solidFill>
                  <a:prstClr val="black"/>
                </a:solidFill>
              </a:rPr>
              <a:t>ost of next generation will </a:t>
            </a:r>
            <a:r>
              <a:rPr lang="en-US" sz="2800" b="1" dirty="0">
                <a:solidFill>
                  <a:prstClr val="black"/>
                </a:solidFill>
              </a:rPr>
              <a:t>never own a car</a:t>
            </a:r>
            <a:r>
              <a:rPr lang="en-US" sz="2800" b="1" dirty="0" smtClean="0">
                <a:solidFill>
                  <a:prstClr val="black"/>
                </a:solidFill>
              </a:rPr>
              <a:t>. </a:t>
            </a:r>
          </a:p>
          <a:p>
            <a:r>
              <a:rPr lang="en-US" sz="2800" b="1" i="1" u="sng" dirty="0" smtClean="0">
                <a:solidFill>
                  <a:srgbClr val="FF0000"/>
                </a:solidFill>
              </a:rPr>
              <a:t>What about jobs in automobile industry?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486697"/>
            <a:ext cx="663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What about AUTONOMOUS CARS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2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8478" y="162231"/>
            <a:ext cx="2778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IBM WATSON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4467" y="914400"/>
            <a:ext cx="92760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Artificial intelligence computer system made by IBM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Watson is a question answering computer system capable of </a:t>
            </a:r>
            <a:r>
              <a:rPr lang="en-US" sz="2400" b="1" dirty="0" smtClean="0">
                <a:solidFill>
                  <a:srgbClr val="C00000"/>
                </a:solidFill>
              </a:rPr>
              <a:t>answering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questions posed in natural </a:t>
            </a:r>
            <a:r>
              <a:rPr lang="en-US" sz="2400" b="1" dirty="0" smtClean="0">
                <a:solidFill>
                  <a:srgbClr val="C00000"/>
                </a:solidFill>
              </a:rPr>
              <a:t>language and has cognitive capabilities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467" y="2114729"/>
            <a:ext cx="3826560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Industry Solutions</a:t>
            </a:r>
          </a:p>
          <a:p>
            <a:r>
              <a:rPr lang="en-US" sz="2400" b="1" dirty="0" smtClean="0"/>
              <a:t>Oil and Gas solutions</a:t>
            </a:r>
          </a:p>
          <a:p>
            <a:r>
              <a:rPr lang="en-US" sz="2400" b="1" dirty="0" smtClean="0"/>
              <a:t>Commerce solutions</a:t>
            </a:r>
          </a:p>
          <a:p>
            <a:r>
              <a:rPr lang="en-US" sz="2400" b="1" dirty="0" smtClean="0"/>
              <a:t>Gaming (example: Jeopardy)</a:t>
            </a:r>
          </a:p>
          <a:p>
            <a:r>
              <a:rPr lang="en-US" sz="2400" b="1" dirty="0" smtClean="0"/>
              <a:t>Health</a:t>
            </a:r>
          </a:p>
          <a:p>
            <a:r>
              <a:rPr lang="en-US" sz="2400" b="1" dirty="0" smtClean="0"/>
              <a:t>Health care</a:t>
            </a:r>
          </a:p>
          <a:p>
            <a:r>
              <a:rPr lang="en-US" sz="2400" b="1" dirty="0" smtClean="0"/>
              <a:t>Oncology</a:t>
            </a:r>
          </a:p>
          <a:p>
            <a:r>
              <a:rPr lang="en-US" sz="2400" b="1" dirty="0" smtClean="0"/>
              <a:t>Weather forecasting</a:t>
            </a:r>
          </a:p>
          <a:p>
            <a:r>
              <a:rPr lang="en-US" sz="2400" b="1" dirty="0" smtClean="0"/>
              <a:t>Tax preparation</a:t>
            </a:r>
          </a:p>
          <a:p>
            <a:r>
              <a:rPr lang="en-US" sz="2400" b="1" dirty="0" err="1"/>
              <a:t>e</a:t>
            </a:r>
            <a:r>
              <a:rPr lang="en-US" sz="2400" b="1" dirty="0" err="1" smtClean="0"/>
              <a:t>tc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etc</a:t>
            </a:r>
            <a:endParaRPr lang="en-US" sz="2400" b="1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4467" y="5721587"/>
            <a:ext cx="75621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Example: Watson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already helps nurses diagnosing cancer,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4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times more accurate than human nurses. </a:t>
            </a:r>
          </a:p>
        </p:txBody>
      </p:sp>
    </p:spTree>
    <p:extLst>
      <p:ext uri="{BB962C8B-B14F-4D97-AF65-F5344CB8AC3E}">
        <p14:creationId xmlns:p14="http://schemas.microsoft.com/office/powerpoint/2010/main" val="12252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9870" y="2182030"/>
            <a:ext cx="99256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ourier" charset="0"/>
              </a:rPr>
              <a:t>IBM </a:t>
            </a:r>
            <a:r>
              <a:rPr lang="en-US" sz="2800" b="1" dirty="0">
                <a:solidFill>
                  <a:prstClr val="black"/>
                </a:solidFill>
                <a:latin typeface="Courier" charset="0"/>
              </a:rPr>
              <a:t>Watson, </a:t>
            </a:r>
            <a:endParaRPr lang="en-US" sz="2800" b="1" dirty="0" smtClean="0">
              <a:solidFill>
                <a:prstClr val="black"/>
              </a:solidFill>
              <a:latin typeface="Courier" charset="0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Courier" charset="0"/>
              </a:rPr>
              <a:t>provides legal advice </a:t>
            </a:r>
            <a:r>
              <a:rPr lang="en-US" sz="2800" b="1" dirty="0">
                <a:solidFill>
                  <a:prstClr val="black"/>
                </a:solidFill>
                <a:latin typeface="Courier" charset="0"/>
              </a:rPr>
              <a:t>for </a:t>
            </a:r>
            <a:r>
              <a:rPr lang="en-US" sz="2800" b="1" dirty="0" smtClean="0">
                <a:solidFill>
                  <a:prstClr val="black"/>
                </a:solidFill>
                <a:latin typeface="Courier" charset="0"/>
              </a:rPr>
              <a:t>most basic legal questions </a:t>
            </a:r>
            <a:r>
              <a:rPr lang="en-US" sz="2800" b="1" dirty="0">
                <a:solidFill>
                  <a:srgbClr val="FF0000"/>
                </a:solidFill>
                <a:latin typeface="Courier" charset="0"/>
              </a:rPr>
              <a:t>within seconds, with 90% </a:t>
            </a:r>
            <a:r>
              <a:rPr lang="en-US" sz="2800" b="1" dirty="0" smtClean="0">
                <a:solidFill>
                  <a:prstClr val="black"/>
                </a:solidFill>
                <a:latin typeface="Courier" charset="0"/>
              </a:rPr>
              <a:t>accuracy. </a:t>
            </a:r>
          </a:p>
          <a:p>
            <a:r>
              <a:rPr lang="en-US" sz="2800" b="1" dirty="0" smtClean="0">
                <a:solidFill>
                  <a:prstClr val="black"/>
                </a:solidFill>
                <a:latin typeface="Courier" charset="0"/>
              </a:rPr>
              <a:t>Now compare that to human accuracy of 70%.Why go to the lawyer?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Courier" charset="0"/>
              </a:rPr>
              <a:t>Most lawyers will be out of job, soon, AND not so many jobs in the future except for specialist. (This is for US laws)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3251" y="427704"/>
            <a:ext cx="5692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Will </a:t>
            </a:r>
            <a:r>
              <a:rPr lang="en-US" sz="3600" b="1" dirty="0">
                <a:solidFill>
                  <a:srgbClr val="FF0000"/>
                </a:solidFill>
              </a:rPr>
              <a:t>you become a Lawyer?</a:t>
            </a:r>
            <a:r>
              <a:rPr lang="en-US" sz="3600" dirty="0"/>
              <a:t> </a:t>
            </a:r>
          </a:p>
          <a:p>
            <a:pPr algn="ctr"/>
            <a:r>
              <a:rPr lang="en-US" sz="3600" dirty="0" smtClean="0"/>
              <a:t>IBM Watson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8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8603" y="1179871"/>
            <a:ext cx="533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Banking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8736" y="3023419"/>
            <a:ext cx="7415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Most bank branches will close.</a:t>
            </a:r>
          </a:p>
          <a:p>
            <a:r>
              <a:rPr lang="en-US" sz="2400" b="1" dirty="0" smtClean="0"/>
              <a:t>All activity will be done by cell phone and ATM machines</a:t>
            </a:r>
          </a:p>
          <a:p>
            <a:r>
              <a:rPr lang="en-US" sz="2400" b="1" dirty="0" smtClean="0"/>
              <a:t>Cash will slowly disappear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6031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460" y="1578078"/>
            <a:ext cx="8201028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Tricorder health service device</a:t>
            </a:r>
            <a:r>
              <a:rPr lang="en-US" sz="3600" b="1" dirty="0" smtClean="0"/>
              <a:t>, </a:t>
            </a:r>
          </a:p>
          <a:p>
            <a:r>
              <a:rPr lang="en-US" sz="3600" b="1" dirty="0"/>
              <a:t>U</a:t>
            </a:r>
            <a:r>
              <a:rPr lang="en-US" sz="3600" b="1" dirty="0" smtClean="0"/>
              <a:t>sing retina scan, </a:t>
            </a:r>
          </a:p>
          <a:p>
            <a:r>
              <a:rPr lang="en-US" sz="3600" b="1" dirty="0" smtClean="0"/>
              <a:t>blood sample, </a:t>
            </a:r>
          </a:p>
          <a:p>
            <a:r>
              <a:rPr lang="en-US" sz="3600" b="1" dirty="0" smtClean="0"/>
              <a:t>and breath will develop 54 biomarkers</a:t>
            </a:r>
          </a:p>
          <a:p>
            <a:r>
              <a:rPr lang="en-US" sz="3600" b="1" dirty="0" smtClean="0"/>
              <a:t> that can detect almost all diseases.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So goodbye, doctors, practitioners! 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8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18674</TotalTime>
  <Words>1860</Words>
  <Application>Microsoft Office PowerPoint</Application>
  <PresentationFormat>Widescreen</PresentationFormat>
  <Paragraphs>250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Courier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study well</vt:lpstr>
      <vt:lpstr>Sleep enough and well</vt:lpstr>
      <vt:lpstr>Lecture time</vt:lpstr>
      <vt:lpstr>Focus</vt:lpstr>
      <vt:lpstr>In the classroom</vt:lpstr>
      <vt:lpstr>Eat Nutritious food </vt:lpstr>
      <vt:lpstr>Exercise</vt:lpstr>
      <vt:lpstr>Time Management is crucial</vt:lpstr>
      <vt:lpstr>Study group</vt:lpstr>
      <vt:lpstr>How to improve your brain power</vt:lpstr>
      <vt:lpstr>Food that you eat</vt:lpstr>
      <vt:lpstr>Exercise</vt:lpstr>
      <vt:lpstr>Good night sleep</vt:lpstr>
      <vt:lpstr>Stress Management</vt:lpstr>
      <vt:lpstr>socializing</vt:lpstr>
      <vt:lpstr>Learn new things</vt:lpstr>
      <vt:lpstr>No Negative thoughts</vt:lpstr>
      <vt:lpstr>Clean environment</vt:lpstr>
      <vt:lpstr>LOVE   LOVE   LOVE    LOVE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Asim J. Al-Khalili</cp:lastModifiedBy>
  <cp:revision>126</cp:revision>
  <dcterms:created xsi:type="dcterms:W3CDTF">2017-03-02T09:18:49Z</dcterms:created>
  <dcterms:modified xsi:type="dcterms:W3CDTF">2018-09-04T17:32:38Z</dcterms:modified>
</cp:coreProperties>
</file>