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53" r:id="rId4"/>
  </p:sldMasterIdLst>
  <p:notesMasterIdLst>
    <p:notesMasterId r:id="rId42"/>
  </p:notesMasterIdLst>
  <p:handoutMasterIdLst>
    <p:handoutMasterId r:id="rId43"/>
  </p:handoutMasterIdLst>
  <p:sldIdLst>
    <p:sldId id="541" r:id="rId5"/>
    <p:sldId id="531" r:id="rId6"/>
    <p:sldId id="322" r:id="rId7"/>
    <p:sldId id="546" r:id="rId8"/>
    <p:sldId id="335" r:id="rId9"/>
    <p:sldId id="549" r:id="rId10"/>
    <p:sldId id="619" r:id="rId11"/>
    <p:sldId id="620" r:id="rId12"/>
    <p:sldId id="551" r:id="rId13"/>
    <p:sldId id="627" r:id="rId14"/>
    <p:sldId id="552" r:id="rId15"/>
    <p:sldId id="339" r:id="rId16"/>
    <p:sldId id="554" r:id="rId17"/>
    <p:sldId id="555" r:id="rId18"/>
    <p:sldId id="622" r:id="rId19"/>
    <p:sldId id="558" r:id="rId20"/>
    <p:sldId id="556" r:id="rId21"/>
    <p:sldId id="618" r:id="rId22"/>
    <p:sldId id="559" r:id="rId23"/>
    <p:sldId id="433" r:id="rId24"/>
    <p:sldId id="560" r:id="rId25"/>
    <p:sldId id="561" r:id="rId26"/>
    <p:sldId id="562" r:id="rId27"/>
    <p:sldId id="534" r:id="rId28"/>
    <p:sldId id="563" r:id="rId29"/>
    <p:sldId id="565" r:id="rId30"/>
    <p:sldId id="566" r:id="rId31"/>
    <p:sldId id="604" r:id="rId32"/>
    <p:sldId id="605" r:id="rId33"/>
    <p:sldId id="607" r:id="rId34"/>
    <p:sldId id="608" r:id="rId35"/>
    <p:sldId id="488" r:id="rId36"/>
    <p:sldId id="609" r:id="rId37"/>
    <p:sldId id="610" r:id="rId38"/>
    <p:sldId id="611" r:id="rId39"/>
    <p:sldId id="397" r:id="rId40"/>
    <p:sldId id="545" r:id="rId41"/>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oi" initials="j" lastIdx="9" clrIdx="0"/>
  <p:cmAuthor id="1" name="roliu" initials="r" lastIdx="1" clrIdx="1"/>
  <p:cmAuthor id="2" name="Dorothy Cheng" initials="D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3366CC"/>
    <a:srgbClr val="A549DD"/>
    <a:srgbClr val="2D2D89"/>
    <a:srgbClr val="000066"/>
    <a:srgbClr val="3333CC"/>
    <a:srgbClr val="909090"/>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8" autoAdjust="0"/>
    <p:restoredTop sz="93867" autoAdjust="0"/>
  </p:normalViewPr>
  <p:slideViewPr>
    <p:cSldViewPr snapToGrid="0">
      <p:cViewPr varScale="1">
        <p:scale>
          <a:sx n="52" d="100"/>
          <a:sy n="52" d="100"/>
        </p:scale>
        <p:origin x="-84"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marketing/devices/cpm/arria/arriav/Shared_Documents/Competitive_Comparison_Data/Power/Xilinx_7_Static_Power_Compared_to_ArriaV_WW1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scatterChart>
        <c:scatterStyle val="smoothMarker"/>
        <c:ser>
          <c:idx val="1"/>
          <c:order val="0"/>
          <c:tx>
            <c:v>Arria V GX (85C Typical)</c:v>
          </c:tx>
          <c:spPr>
            <a:ln>
              <a:noFill/>
            </a:ln>
          </c:spPr>
          <c:marker>
            <c:symbol val="none"/>
          </c:marker>
          <c:xVal>
            <c:numRef>
              <c:f>'[Xilinx_7_Static_Power_Compared_to_ArriaV_WW11.4.xlsx]K7 Static vs. AV'!$B$32:$B$39</c:f>
              <c:numCache>
                <c:formatCode>General</c:formatCode>
                <c:ptCount val="8"/>
                <c:pt idx="0">
                  <c:v>75</c:v>
                </c:pt>
                <c:pt idx="1">
                  <c:v>152</c:v>
                </c:pt>
                <c:pt idx="2">
                  <c:v>190</c:v>
                </c:pt>
                <c:pt idx="3">
                  <c:v>241</c:v>
                </c:pt>
                <c:pt idx="4">
                  <c:v>300</c:v>
                </c:pt>
                <c:pt idx="5">
                  <c:v>361</c:v>
                </c:pt>
                <c:pt idx="6">
                  <c:v>420</c:v>
                </c:pt>
                <c:pt idx="7">
                  <c:v>495</c:v>
                </c:pt>
              </c:numCache>
            </c:numRef>
          </c:xVal>
          <c:yVal>
            <c:numRef>
              <c:f>'[Xilinx_7_Static_Power_Compared_to_ArriaV_WW11.4.xlsx]K7 Static vs. AV'!$C$32:$C$39</c:f>
              <c:numCache>
                <c:formatCode>0.00</c:formatCode>
                <c:ptCount val="8"/>
                <c:pt idx="0">
                  <c:v>0.34684957500000491</c:v>
                </c:pt>
                <c:pt idx="1">
                  <c:v>0.34684957500000491</c:v>
                </c:pt>
                <c:pt idx="2">
                  <c:v>0.49766819100000576</c:v>
                </c:pt>
                <c:pt idx="3">
                  <c:v>0.49766819100000576</c:v>
                </c:pt>
                <c:pt idx="4">
                  <c:v>0.66000000000000925</c:v>
                </c:pt>
                <c:pt idx="5">
                  <c:v>0.66000000000000925</c:v>
                </c:pt>
                <c:pt idx="6">
                  <c:v>0.8</c:v>
                </c:pt>
                <c:pt idx="7">
                  <c:v>0.8</c:v>
                </c:pt>
              </c:numCache>
            </c:numRef>
          </c:yVal>
          <c:smooth val="1"/>
        </c:ser>
        <c:ser>
          <c:idx val="0"/>
          <c:order val="1"/>
          <c:tx>
            <c:v>Cyclone V GX (85C Typical)</c:v>
          </c:tx>
          <c:spPr>
            <a:ln>
              <a:noFill/>
            </a:ln>
          </c:spPr>
          <c:marker>
            <c:symbol val="none"/>
          </c:marker>
          <c:xVal>
            <c:numRef>
              <c:f>'[Xilinx_7_Static_Power_Compared_to_ArriaV_WW11.4.xlsx]Cyclone V Static Power'!$B$4:$B$8</c:f>
              <c:numCache>
                <c:formatCode>General</c:formatCode>
                <c:ptCount val="5"/>
                <c:pt idx="0">
                  <c:v>25</c:v>
                </c:pt>
                <c:pt idx="1">
                  <c:v>48</c:v>
                </c:pt>
                <c:pt idx="2">
                  <c:v>75</c:v>
                </c:pt>
                <c:pt idx="3">
                  <c:v>150</c:v>
                </c:pt>
                <c:pt idx="4">
                  <c:v>300</c:v>
                </c:pt>
              </c:numCache>
            </c:numRef>
          </c:xVal>
          <c:yVal>
            <c:numRef>
              <c:f>'[Xilinx_7_Static_Power_Compared_to_ArriaV_WW11.4.xlsx]Cyclone V Static Power'!$E$4:$E$8</c:f>
              <c:numCache>
                <c:formatCode>General</c:formatCode>
                <c:ptCount val="5"/>
                <c:pt idx="0">
                  <c:v>0.10210000000000002</c:v>
                </c:pt>
                <c:pt idx="1">
                  <c:v>0.20540000000000044</c:v>
                </c:pt>
                <c:pt idx="2">
                  <c:v>0.20540000000000044</c:v>
                </c:pt>
                <c:pt idx="3">
                  <c:v>0.29900000000000032</c:v>
                </c:pt>
                <c:pt idx="4">
                  <c:v>0.48400000000000032</c:v>
                </c:pt>
              </c:numCache>
            </c:numRef>
          </c:yVal>
          <c:smooth val="1"/>
        </c:ser>
        <c:ser>
          <c:idx val="4"/>
          <c:order val="2"/>
          <c:tx>
            <c:v>Kintex-7 (85C Typical)</c:v>
          </c:tx>
          <c:spPr>
            <a:ln>
              <a:noFill/>
            </a:ln>
          </c:spPr>
          <c:marker>
            <c:symbol val="none"/>
          </c:marker>
          <c:xVal>
            <c:numRef>
              <c:f>'[Xilinx_7_Static_Power_Compared_to_ArriaV_WW11.4.xlsx]K7 Static vs. AV'!$B$4:$B$11</c:f>
              <c:numCache>
                <c:formatCode>General</c:formatCode>
                <c:ptCount val="8"/>
                <c:pt idx="0">
                  <c:v>30.4</c:v>
                </c:pt>
                <c:pt idx="1">
                  <c:v>67.5</c:v>
                </c:pt>
                <c:pt idx="2">
                  <c:v>162.19999999999999</c:v>
                </c:pt>
                <c:pt idx="3">
                  <c:v>326</c:v>
                </c:pt>
                <c:pt idx="4">
                  <c:v>356.1</c:v>
                </c:pt>
                <c:pt idx="5">
                  <c:v>406.7</c:v>
                </c:pt>
                <c:pt idx="6">
                  <c:v>416.9</c:v>
                </c:pt>
                <c:pt idx="7">
                  <c:v>477.7</c:v>
                </c:pt>
              </c:numCache>
            </c:numRef>
          </c:xVal>
          <c:yVal>
            <c:numRef>
              <c:f>'[Xilinx_7_Static_Power_Compared_to_ArriaV_WW11.4.xlsx]K7 Static vs. AV'!$C$4:$C$11</c:f>
              <c:numCache>
                <c:formatCode>General</c:formatCode>
                <c:ptCount val="8"/>
                <c:pt idx="0">
                  <c:v>0.14200000000000004</c:v>
                </c:pt>
                <c:pt idx="1">
                  <c:v>0.29200000000000031</c:v>
                </c:pt>
                <c:pt idx="2">
                  <c:v>0.55400000000000005</c:v>
                </c:pt>
                <c:pt idx="3">
                  <c:v>0.98499999999999999</c:v>
                </c:pt>
                <c:pt idx="4">
                  <c:v>1.2049999999999816</c:v>
                </c:pt>
                <c:pt idx="5">
                  <c:v>1.288999999999985</c:v>
                </c:pt>
                <c:pt idx="6">
                  <c:v>1.6</c:v>
                </c:pt>
                <c:pt idx="7">
                  <c:v>1.6</c:v>
                </c:pt>
              </c:numCache>
            </c:numRef>
          </c:yVal>
          <c:smooth val="1"/>
        </c:ser>
        <c:axId val="68707456"/>
        <c:axId val="68708992"/>
      </c:scatterChart>
      <c:valAx>
        <c:axId val="68707456"/>
        <c:scaling>
          <c:orientation val="minMax"/>
          <c:max val="550"/>
          <c:min val="0"/>
        </c:scaling>
        <c:axPos val="b"/>
        <c:numFmt formatCode="General" sourceLinked="1"/>
        <c:tickLblPos val="nextTo"/>
        <c:crossAx val="68708992"/>
        <c:crosses val="autoZero"/>
        <c:crossBetween val="midCat"/>
        <c:majorUnit val="100"/>
        <c:minorUnit val="50"/>
      </c:valAx>
      <c:valAx>
        <c:axId val="68708992"/>
        <c:scaling>
          <c:orientation val="minMax"/>
          <c:max val="1.7500000000000009"/>
          <c:min val="0"/>
        </c:scaling>
        <c:axPos val="l"/>
        <c:majorGridlines/>
        <c:numFmt formatCode="0.00" sourceLinked="1"/>
        <c:tickLblPos val="nextTo"/>
        <c:crossAx val="68707456"/>
        <c:crosses val="autoZero"/>
        <c:crossBetween val="midCat"/>
        <c:majorUnit val="0.25"/>
        <c:minorUnit val="0.1"/>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8.6823366665368343E-2"/>
          <c:y val="4.7968749999999998E-2"/>
          <c:w val="0.71017895173076506"/>
          <c:h val="0.80457283464566931"/>
        </c:manualLayout>
      </c:layout>
      <c:barChart>
        <c:barDir val="col"/>
        <c:grouping val="clustered"/>
        <c:ser>
          <c:idx val="0"/>
          <c:order val="0"/>
          <c:tx>
            <c:strRef>
              <c:f>Sheet1!$B$1</c:f>
              <c:strCache>
                <c:ptCount val="1"/>
                <c:pt idx="0">
                  <c:v>3G</c:v>
                </c:pt>
              </c:strCache>
            </c:strRef>
          </c:tx>
          <c:cat>
            <c:strRef>
              <c:f>Sheet1!$A$2:$A$3</c:f>
              <c:strCache>
                <c:ptCount val="2"/>
                <c:pt idx="0">
                  <c:v>Competitive 28-nm FPGAs</c:v>
                </c:pt>
                <c:pt idx="1">
                  <c:v>Arria V FPGAs</c:v>
                </c:pt>
              </c:strCache>
            </c:strRef>
          </c:cat>
          <c:val>
            <c:numRef>
              <c:f>Sheet1!$B$2:$B$3</c:f>
              <c:numCache>
                <c:formatCode>General</c:formatCode>
                <c:ptCount val="2"/>
                <c:pt idx="0">
                  <c:v>230</c:v>
                </c:pt>
                <c:pt idx="1">
                  <c:v>81</c:v>
                </c:pt>
              </c:numCache>
            </c:numRef>
          </c:val>
        </c:ser>
        <c:ser>
          <c:idx val="1"/>
          <c:order val="1"/>
          <c:tx>
            <c:strRef>
              <c:f>Sheet1!$C$1</c:f>
              <c:strCache>
                <c:ptCount val="1"/>
                <c:pt idx="0">
                  <c:v>6G</c:v>
                </c:pt>
              </c:strCache>
            </c:strRef>
          </c:tx>
          <c:cat>
            <c:strRef>
              <c:f>Sheet1!$A$2:$A$3</c:f>
              <c:strCache>
                <c:ptCount val="2"/>
                <c:pt idx="0">
                  <c:v>Competitive 28-nm FPGAs</c:v>
                </c:pt>
                <c:pt idx="1">
                  <c:v>Arria V FPGAs</c:v>
                </c:pt>
              </c:strCache>
            </c:strRef>
          </c:cat>
          <c:val>
            <c:numRef>
              <c:f>Sheet1!$C$2:$C$3</c:f>
              <c:numCache>
                <c:formatCode>General</c:formatCode>
                <c:ptCount val="2"/>
                <c:pt idx="0">
                  <c:v>256</c:v>
                </c:pt>
                <c:pt idx="1">
                  <c:v>100</c:v>
                </c:pt>
              </c:numCache>
            </c:numRef>
          </c:val>
        </c:ser>
        <c:ser>
          <c:idx val="2"/>
          <c:order val="2"/>
          <c:tx>
            <c:strRef>
              <c:f>Sheet1!$D$1</c:f>
              <c:strCache>
                <c:ptCount val="1"/>
                <c:pt idx="0">
                  <c:v>10G</c:v>
                </c:pt>
              </c:strCache>
            </c:strRef>
          </c:tx>
          <c:spPr>
            <a:solidFill>
              <a:srgbClr val="FFC000"/>
            </a:solidFill>
          </c:spPr>
          <c:cat>
            <c:strRef>
              <c:f>Sheet1!$A$2:$A$3</c:f>
              <c:strCache>
                <c:ptCount val="2"/>
                <c:pt idx="0">
                  <c:v>Competitive 28-nm FPGAs</c:v>
                </c:pt>
                <c:pt idx="1">
                  <c:v>Arria V FPGAs</c:v>
                </c:pt>
              </c:strCache>
            </c:strRef>
          </c:cat>
          <c:val>
            <c:numRef>
              <c:f>Sheet1!$D$2:$D$3</c:f>
              <c:numCache>
                <c:formatCode>General</c:formatCode>
                <c:ptCount val="2"/>
                <c:pt idx="0">
                  <c:v>300</c:v>
                </c:pt>
                <c:pt idx="1">
                  <c:v>145</c:v>
                </c:pt>
              </c:numCache>
            </c:numRef>
          </c:val>
        </c:ser>
        <c:axId val="101960320"/>
        <c:axId val="101966208"/>
      </c:barChart>
      <c:catAx>
        <c:axId val="101960320"/>
        <c:scaling>
          <c:orientation val="minMax"/>
        </c:scaling>
        <c:axPos val="b"/>
        <c:tickLblPos val="nextTo"/>
        <c:txPr>
          <a:bodyPr/>
          <a:lstStyle/>
          <a:p>
            <a:pPr>
              <a:defRPr b="1"/>
            </a:pPr>
            <a:endParaRPr lang="zh-CN"/>
          </a:p>
        </c:txPr>
        <c:crossAx val="101966208"/>
        <c:crosses val="autoZero"/>
        <c:auto val="1"/>
        <c:lblAlgn val="ctr"/>
        <c:lblOffset val="100"/>
      </c:catAx>
      <c:valAx>
        <c:axId val="101966208"/>
        <c:scaling>
          <c:orientation val="minMax"/>
        </c:scaling>
        <c:axPos val="l"/>
        <c:majorGridlines/>
        <c:numFmt formatCode="General" sourceLinked="1"/>
        <c:tickLblPos val="nextTo"/>
        <c:crossAx val="101960320"/>
        <c:crosses val="autoZero"/>
        <c:crossBetween val="between"/>
      </c:valAx>
    </c:plotArea>
    <c:legend>
      <c:legendPos val="r"/>
      <c:layout>
        <c:manualLayout>
          <c:xMode val="edge"/>
          <c:yMode val="edge"/>
          <c:x val="0.7987382400212365"/>
          <c:y val="3.167691929133859E-2"/>
          <c:w val="0.11852924220163225"/>
          <c:h val="0.30539591535433125"/>
        </c:manualLayout>
      </c:layout>
    </c:legend>
    <c:plotVisOnly val="1"/>
  </c:chart>
  <c:txPr>
    <a:bodyPr/>
    <a:lstStyle/>
    <a:p>
      <a:pPr>
        <a:defRPr sz="1800"/>
      </a:pPr>
      <a:endParaRPr lang="zh-CN"/>
    </a:p>
  </c:txPr>
  <c:externalData r:id="rId1"/>
</c:chartSpace>
</file>

<file path=ppt/drawings/drawing1.xml><?xml version="1.0" encoding="utf-8"?>
<c:userShapes xmlns:c="http://schemas.openxmlformats.org/drawingml/2006/chart">
  <cdr:relSizeAnchor xmlns:cdr="http://schemas.openxmlformats.org/drawingml/2006/chartDrawing">
    <cdr:from>
      <cdr:x>0.12411</cdr:x>
      <cdr:y>0.12249</cdr:y>
    </cdr:from>
    <cdr:to>
      <cdr:x>0.84562</cdr:x>
      <cdr:y>0.82121</cdr:y>
    </cdr:to>
    <cdr:sp macro="" textlink="">
      <cdr:nvSpPr>
        <cdr:cNvPr id="3" name="Straight Connector 2"/>
        <cdr:cNvSpPr/>
      </cdr:nvSpPr>
      <cdr:spPr bwMode="auto">
        <a:xfrm xmlns:a="http://schemas.openxmlformats.org/drawingml/2006/main" rot="10800000" flipV="1">
          <a:off x="863806" y="478147"/>
          <a:ext cx="5021717" cy="2727479"/>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0090" cy="459258"/>
          </a:xfrm>
          <a:prstGeom prst="rect">
            <a:avLst/>
          </a:prstGeom>
          <a:noFill/>
          <a:ln w="9525">
            <a:noFill/>
            <a:miter lim="800000"/>
            <a:headEnd/>
            <a:tailEnd/>
          </a:ln>
        </p:spPr>
        <p:txBody>
          <a:bodyPr vert="horz" wrap="square" lIns="91724" tIns="45861" rIns="91724" bIns="45861" numCol="1" anchor="t" anchorCtr="0" compatLnSpc="1">
            <a:prstTxWarp prst="textNoShape">
              <a:avLst/>
            </a:prstTxWarp>
          </a:bodyPr>
          <a:lstStyle>
            <a:lvl1pPr defTabSz="916996">
              <a:defRPr sz="1200">
                <a:latin typeface="Arial" charset="0"/>
              </a:defRPr>
            </a:lvl1pPr>
          </a:lstStyle>
          <a:p>
            <a:pPr>
              <a:defRPr/>
            </a:pPr>
            <a:endParaRPr lang="en-US" dirty="0"/>
          </a:p>
        </p:txBody>
      </p:sp>
      <p:sp>
        <p:nvSpPr>
          <p:cNvPr id="15363" name="Rectangle 3"/>
          <p:cNvSpPr>
            <a:spLocks noGrp="1" noChangeArrowheads="1"/>
          </p:cNvSpPr>
          <p:nvPr>
            <p:ph type="dt" sz="quarter" idx="1"/>
          </p:nvPr>
        </p:nvSpPr>
        <p:spPr bwMode="auto">
          <a:xfrm>
            <a:off x="3978912" y="0"/>
            <a:ext cx="3060089" cy="459258"/>
          </a:xfrm>
          <a:prstGeom prst="rect">
            <a:avLst/>
          </a:prstGeom>
          <a:noFill/>
          <a:ln w="9525">
            <a:noFill/>
            <a:miter lim="800000"/>
            <a:headEnd/>
            <a:tailEnd/>
          </a:ln>
        </p:spPr>
        <p:txBody>
          <a:bodyPr vert="horz" wrap="square" lIns="91724" tIns="45861" rIns="91724" bIns="45861" numCol="1" anchor="t" anchorCtr="0" compatLnSpc="1">
            <a:prstTxWarp prst="textNoShape">
              <a:avLst/>
            </a:prstTxWarp>
          </a:bodyPr>
          <a:lstStyle>
            <a:lvl1pPr algn="r" defTabSz="916996">
              <a:defRPr sz="1200">
                <a:latin typeface="Arial" charset="0"/>
              </a:defRPr>
            </a:lvl1pPr>
          </a:lstStyle>
          <a:p>
            <a:pPr>
              <a:defRPr/>
            </a:pPr>
            <a:endParaRPr lang="en-US" dirty="0"/>
          </a:p>
        </p:txBody>
      </p:sp>
      <p:sp>
        <p:nvSpPr>
          <p:cNvPr id="15364" name="Rectangle 4"/>
          <p:cNvSpPr>
            <a:spLocks noGrp="1" noChangeArrowheads="1"/>
          </p:cNvSpPr>
          <p:nvPr>
            <p:ph type="ftr" sz="quarter" idx="2"/>
          </p:nvPr>
        </p:nvSpPr>
        <p:spPr bwMode="auto">
          <a:xfrm>
            <a:off x="0" y="8860970"/>
            <a:ext cx="3060090" cy="459258"/>
          </a:xfrm>
          <a:prstGeom prst="rect">
            <a:avLst/>
          </a:prstGeom>
          <a:noFill/>
          <a:ln w="9525">
            <a:noFill/>
            <a:miter lim="800000"/>
            <a:headEnd/>
            <a:tailEnd/>
          </a:ln>
        </p:spPr>
        <p:txBody>
          <a:bodyPr vert="horz" wrap="square" lIns="91724" tIns="45861" rIns="91724" bIns="45861" numCol="1" anchor="b" anchorCtr="0" compatLnSpc="1">
            <a:prstTxWarp prst="textNoShape">
              <a:avLst/>
            </a:prstTxWarp>
          </a:bodyPr>
          <a:lstStyle>
            <a:lvl1pPr defTabSz="916996">
              <a:defRPr sz="1200">
                <a:latin typeface="Arial" charset="0"/>
              </a:defRPr>
            </a:lvl1pPr>
          </a:lstStyle>
          <a:p>
            <a:pPr>
              <a:defRPr/>
            </a:pPr>
            <a:endParaRPr lang="en-US" dirty="0"/>
          </a:p>
        </p:txBody>
      </p:sp>
      <p:sp>
        <p:nvSpPr>
          <p:cNvPr id="15365" name="Rectangle 5"/>
          <p:cNvSpPr>
            <a:spLocks noGrp="1" noChangeArrowheads="1"/>
          </p:cNvSpPr>
          <p:nvPr>
            <p:ph type="sldNum" sz="quarter" idx="3"/>
          </p:nvPr>
        </p:nvSpPr>
        <p:spPr bwMode="auto">
          <a:xfrm>
            <a:off x="3978912" y="8860970"/>
            <a:ext cx="3060089" cy="459258"/>
          </a:xfrm>
          <a:prstGeom prst="rect">
            <a:avLst/>
          </a:prstGeom>
          <a:noFill/>
          <a:ln w="9525">
            <a:noFill/>
            <a:miter lim="800000"/>
            <a:headEnd/>
            <a:tailEnd/>
          </a:ln>
        </p:spPr>
        <p:txBody>
          <a:bodyPr vert="horz" wrap="square" lIns="91724" tIns="45861" rIns="91724" bIns="45861" numCol="1" anchor="b" anchorCtr="0" compatLnSpc="1">
            <a:prstTxWarp prst="textNoShape">
              <a:avLst/>
            </a:prstTxWarp>
          </a:bodyPr>
          <a:lstStyle>
            <a:lvl1pPr algn="r" defTabSz="916996">
              <a:defRPr sz="1200">
                <a:latin typeface="Arial" charset="0"/>
              </a:defRPr>
            </a:lvl1pPr>
          </a:lstStyle>
          <a:p>
            <a:pPr>
              <a:defRPr/>
            </a:pPr>
            <a:fld id="{5F7C5A1E-12E8-4AC2-B747-EDCBBF2771B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42603" cy="465615"/>
          </a:xfrm>
          <a:prstGeom prst="rect">
            <a:avLst/>
          </a:prstGeom>
          <a:noFill/>
          <a:ln w="9525">
            <a:noFill/>
            <a:miter lim="800000"/>
            <a:headEnd/>
            <a:tailEnd/>
          </a:ln>
        </p:spPr>
        <p:txBody>
          <a:bodyPr vert="horz" wrap="square" lIns="93271" tIns="46635" rIns="93271" bIns="46635" numCol="1" anchor="t" anchorCtr="0" compatLnSpc="1">
            <a:prstTxWarp prst="textNoShape">
              <a:avLst/>
            </a:prstTxWarp>
          </a:bodyPr>
          <a:lstStyle>
            <a:lvl1pPr defTabSz="931298">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7322" y="0"/>
            <a:ext cx="3042603" cy="465615"/>
          </a:xfrm>
          <a:prstGeom prst="rect">
            <a:avLst/>
          </a:prstGeom>
          <a:noFill/>
          <a:ln w="9525">
            <a:noFill/>
            <a:miter lim="800000"/>
            <a:headEnd/>
            <a:tailEnd/>
          </a:ln>
        </p:spPr>
        <p:txBody>
          <a:bodyPr vert="horz" wrap="square" lIns="93271" tIns="46635" rIns="93271" bIns="46635" numCol="1" anchor="t" anchorCtr="0" compatLnSpc="1">
            <a:prstTxWarp prst="textNoShape">
              <a:avLst/>
            </a:prstTxWarp>
          </a:bodyPr>
          <a:lstStyle>
            <a:lvl1pPr algn="r" defTabSz="931298">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2688" y="696913"/>
            <a:ext cx="4654550" cy="34909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4719" y="4419361"/>
            <a:ext cx="5150488" cy="4188938"/>
          </a:xfrm>
          <a:prstGeom prst="rect">
            <a:avLst/>
          </a:prstGeom>
          <a:noFill/>
          <a:ln w="9525">
            <a:noFill/>
            <a:miter lim="800000"/>
            <a:headEnd/>
            <a:tailEnd/>
          </a:ln>
        </p:spPr>
        <p:txBody>
          <a:bodyPr vert="horz" wrap="square" lIns="93271" tIns="46635" rIns="93271" bIns="466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8840312"/>
            <a:ext cx="3042603" cy="465614"/>
          </a:xfrm>
          <a:prstGeom prst="rect">
            <a:avLst/>
          </a:prstGeom>
          <a:noFill/>
          <a:ln w="9525">
            <a:noFill/>
            <a:miter lim="800000"/>
            <a:headEnd/>
            <a:tailEnd/>
          </a:ln>
        </p:spPr>
        <p:txBody>
          <a:bodyPr vert="horz" wrap="square" lIns="93271" tIns="46635" rIns="93271" bIns="46635" numCol="1" anchor="b" anchorCtr="0" compatLnSpc="1">
            <a:prstTxWarp prst="textNoShape">
              <a:avLst/>
            </a:prstTxWarp>
          </a:bodyPr>
          <a:lstStyle>
            <a:lvl1pPr defTabSz="931298">
              <a:defRPr sz="1200">
                <a:latin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7322" y="8840312"/>
            <a:ext cx="3042603" cy="465614"/>
          </a:xfrm>
          <a:prstGeom prst="rect">
            <a:avLst/>
          </a:prstGeom>
          <a:noFill/>
          <a:ln w="9525">
            <a:noFill/>
            <a:miter lim="800000"/>
            <a:headEnd/>
            <a:tailEnd/>
          </a:ln>
        </p:spPr>
        <p:txBody>
          <a:bodyPr vert="horz" wrap="square" lIns="93271" tIns="46635" rIns="93271" bIns="46635" numCol="1" anchor="b" anchorCtr="0" compatLnSpc="1">
            <a:prstTxWarp prst="textNoShape">
              <a:avLst/>
            </a:prstTxWarp>
          </a:bodyPr>
          <a:lstStyle>
            <a:lvl1pPr algn="r" defTabSz="931298">
              <a:defRPr sz="1200">
                <a:latin typeface="Arial" charset="0"/>
              </a:defRPr>
            </a:lvl1pPr>
          </a:lstStyle>
          <a:p>
            <a:pPr>
              <a:defRPr/>
            </a:pPr>
            <a:fld id="{1172C761-3BCF-401C-9435-44AF8D6A3FF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1</a:t>
            </a:fld>
            <a:endParaRPr lang="en-US"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r>
              <a:rPr lang="en-US" dirty="0" smtClean="0"/>
              <a:t>Welcome to the Altera Asia Pacific Technology </a:t>
            </a:r>
            <a:r>
              <a:rPr lang="en-US" dirty="0" err="1" smtClean="0"/>
              <a:t>Roadshow</a:t>
            </a:r>
            <a:r>
              <a:rPr lang="en-US" baseline="0" dirty="0" smtClean="0"/>
              <a:t> 2011</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lnSpc>
                <a:spcPct val="90000"/>
              </a:lnSpc>
            </a:pPr>
            <a:r>
              <a:rPr lang="en-US" altLang="zh-CN" dirty="0" smtClean="0"/>
              <a:t>Presenters notes:</a:t>
            </a:r>
          </a:p>
          <a:p>
            <a:pPr>
              <a:lnSpc>
                <a:spcPct val="90000"/>
              </a:lnSpc>
            </a:pPr>
            <a:endParaRPr lang="en-US" altLang="zh-CN" dirty="0" smtClean="0"/>
          </a:p>
          <a:p>
            <a:pPr>
              <a:lnSpc>
                <a:spcPct val="90000"/>
              </a:lnSpc>
            </a:pPr>
            <a:r>
              <a:rPr lang="en-US" altLang="zh-CN" dirty="0" smtClean="0"/>
              <a:t>The lines shown here are </a:t>
            </a:r>
            <a:r>
              <a:rPr lang="en-US" altLang="zh-CN" dirty="0" err="1" smtClean="0"/>
              <a:t>trendlines</a:t>
            </a:r>
            <a:r>
              <a:rPr lang="en-US" altLang="zh-CN" dirty="0" smtClean="0"/>
              <a:t> that reflect the information available to us about static power consumption of all devices shown. Note that the </a:t>
            </a:r>
            <a:r>
              <a:rPr lang="en-US" altLang="zh-CN" dirty="0" err="1" smtClean="0"/>
              <a:t>trendlines</a:t>
            </a:r>
            <a:r>
              <a:rPr lang="en-US" altLang="zh-CN" dirty="0" smtClean="0"/>
              <a:t> include a small amount of error; for example, the static power for the 415KLE </a:t>
            </a:r>
            <a:r>
              <a:rPr lang="en-US" altLang="zh-CN" dirty="0" err="1" smtClean="0"/>
              <a:t>Kintex</a:t>
            </a:r>
            <a:r>
              <a:rPr lang="en-US" altLang="zh-CN" dirty="0" smtClean="0"/>
              <a:t> device is higher than the </a:t>
            </a:r>
            <a:r>
              <a:rPr lang="en-US" altLang="zh-CN" dirty="0" err="1" smtClean="0"/>
              <a:t>trendline</a:t>
            </a:r>
            <a:r>
              <a:rPr lang="en-US" altLang="zh-CN" dirty="0" smtClean="0"/>
              <a:t> indicates.</a:t>
            </a:r>
          </a:p>
          <a:p>
            <a:pPr>
              <a:lnSpc>
                <a:spcPct val="90000"/>
              </a:lnSpc>
            </a:pPr>
            <a:endParaRPr lang="en-US" altLang="zh-CN" dirty="0" smtClean="0"/>
          </a:p>
          <a:p>
            <a:pPr>
              <a:lnSpc>
                <a:spcPct val="90000"/>
              </a:lnSpc>
            </a:pPr>
            <a:r>
              <a:rPr lang="en-US" altLang="zh-CN" dirty="0" smtClean="0"/>
              <a:t>Customers can verify the </a:t>
            </a:r>
            <a:r>
              <a:rPr lang="en-US" altLang="zh-CN" dirty="0" err="1" smtClean="0"/>
              <a:t>trendlines</a:t>
            </a:r>
            <a:r>
              <a:rPr lang="en-US" altLang="zh-CN" dirty="0" smtClean="0"/>
              <a:t> using XPE 13.1 and the Preliminary </a:t>
            </a:r>
            <a:r>
              <a:rPr lang="en-US" altLang="zh-CN" dirty="0" err="1" smtClean="0"/>
              <a:t>Arria</a:t>
            </a:r>
            <a:r>
              <a:rPr lang="en-US" altLang="zh-CN" dirty="0" smtClean="0"/>
              <a:t> V EPE, which currently only shows the B1 and B3, but their static power will be along the </a:t>
            </a:r>
            <a:r>
              <a:rPr lang="en-US" altLang="zh-CN" dirty="0" err="1" smtClean="0"/>
              <a:t>Arria</a:t>
            </a:r>
            <a:r>
              <a:rPr lang="en-US" altLang="zh-CN" dirty="0" smtClean="0"/>
              <a:t> V </a:t>
            </a:r>
            <a:r>
              <a:rPr lang="en-US" altLang="zh-CN" dirty="0" err="1" smtClean="0"/>
              <a:t>trendline</a:t>
            </a:r>
            <a:r>
              <a:rPr lang="en-US" altLang="zh-CN" dirty="0" smtClean="0"/>
              <a:t> shown here.  Note that the user agreements for the EPE/XPE stipulate that these tools may NOT be used for competitive comparisons, so be careful in explaining this.</a:t>
            </a:r>
          </a:p>
          <a:p>
            <a:pPr>
              <a:lnSpc>
                <a:spcPct val="90000"/>
              </a:lnSpc>
            </a:pPr>
            <a:endParaRPr lang="en-US" altLang="zh-CN" dirty="0" smtClean="0"/>
          </a:p>
          <a:p>
            <a:pPr>
              <a:lnSpc>
                <a:spcPct val="90000"/>
              </a:lnSpc>
            </a:pPr>
            <a:r>
              <a:rPr lang="en-US" altLang="zh-CN" dirty="0" smtClean="0"/>
              <a:t>Our static power claim that competitive 28nm FPGAs consume up to 2x the static power of </a:t>
            </a:r>
            <a:r>
              <a:rPr lang="en-US" altLang="zh-CN" dirty="0" err="1" smtClean="0"/>
              <a:t>Altera</a:t>
            </a:r>
            <a:r>
              <a:rPr lang="en-US" altLang="zh-CN" dirty="0" smtClean="0"/>
              <a:t> 28LP FPGAs is based on the static power of the </a:t>
            </a:r>
            <a:r>
              <a:rPr lang="en-US" altLang="zh-CN" dirty="0" err="1" smtClean="0"/>
              <a:t>Kintex</a:t>
            </a:r>
            <a:r>
              <a:rPr lang="en-US" altLang="zh-CN" dirty="0" smtClean="0"/>
              <a:t> 485KLE device (XC7K480T), which consumes 1.6W of static power (85C junction, typical silicon) vs. the </a:t>
            </a:r>
            <a:r>
              <a:rPr lang="en-US" altLang="zh-CN" dirty="0" err="1" smtClean="0"/>
              <a:t>Arria</a:t>
            </a:r>
            <a:r>
              <a:rPr lang="en-US" altLang="zh-CN" dirty="0" smtClean="0"/>
              <a:t> V 500 KLE device (5AGXB7) which consumes 0.8W of static power (85C junction, typical silicon).</a:t>
            </a:r>
          </a:p>
          <a:p>
            <a:pPr>
              <a:lnSpc>
                <a:spcPct val="90000"/>
              </a:lnSpc>
            </a:pPr>
            <a:endParaRPr lang="en-US" altLang="zh-CN" dirty="0" smtClean="0"/>
          </a:p>
          <a:p>
            <a:pPr>
              <a:lnSpc>
                <a:spcPct val="90000"/>
              </a:lnSpc>
            </a:pPr>
            <a:r>
              <a:rPr lang="en-US" altLang="zh-CN" dirty="0" smtClean="0"/>
              <a:t>Another thing to note is that the static power of the 300KLE Cyclone V device appears to be half the static power of the 28nm competitive FPGA based on the </a:t>
            </a:r>
            <a:r>
              <a:rPr lang="en-US" altLang="zh-CN" dirty="0" err="1" smtClean="0"/>
              <a:t>trendlines</a:t>
            </a:r>
            <a:r>
              <a:rPr lang="en-US" altLang="zh-CN" dirty="0" smtClean="0"/>
              <a:t>.  The actual power estimates show that the </a:t>
            </a:r>
            <a:r>
              <a:rPr lang="en-US" altLang="zh-CN" dirty="0" err="1" smtClean="0"/>
              <a:t>Kintex</a:t>
            </a:r>
            <a:r>
              <a:rPr lang="en-US" altLang="zh-CN" dirty="0" smtClean="0"/>
              <a:t> 320KLE device has twice the static power of the 300KLE Cyclone V device.</a:t>
            </a:r>
          </a:p>
          <a:p>
            <a:pPr>
              <a:lnSpc>
                <a:spcPct val="90000"/>
              </a:lnSpc>
            </a:pPr>
            <a:endParaRPr lang="en-US" altLang="zh-CN" dirty="0" smtClean="0"/>
          </a:p>
        </p:txBody>
      </p:sp>
      <p:sp>
        <p:nvSpPr>
          <p:cNvPr id="63492" name="Slide Number Placeholder 3"/>
          <p:cNvSpPr>
            <a:spLocks noGrp="1"/>
          </p:cNvSpPr>
          <p:nvPr>
            <p:ph type="sldNum" sz="quarter" idx="5"/>
          </p:nvPr>
        </p:nvSpPr>
        <p:spPr>
          <a:noFill/>
        </p:spPr>
        <p:txBody>
          <a:bodyPr/>
          <a:lstStyle/>
          <a:p>
            <a:fld id="{D4B7541C-E0F7-4700-95E5-1215C0164B47}" type="slidenum">
              <a:rPr lang="en-US" altLang="zh-CN" smtClean="0"/>
              <a:pPr/>
              <a:t>10</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59E59CF-BC35-4064-A811-008D08233261}" type="slidenum">
              <a:rPr lang="en-US" smtClean="0">
                <a:solidFill>
                  <a:prstClr val="black"/>
                </a:solidFill>
              </a:rPr>
              <a:pPr/>
              <a:t>11</a:t>
            </a:fld>
            <a:endParaRPr lang="en-US" dirty="0" smtClean="0">
              <a:solidFill>
                <a:prstClr val="black"/>
              </a:solidFill>
            </a:endParaRPr>
          </a:p>
        </p:txBody>
      </p:sp>
      <p:sp>
        <p:nvSpPr>
          <p:cNvPr id="47107" name="Rectangle 2"/>
          <p:cNvSpPr>
            <a:spLocks noGrp="1" noRot="1" noChangeAspect="1" noChangeArrowheads="1" noTextEdit="1"/>
          </p:cNvSpPr>
          <p:nvPr>
            <p:ph type="sldImg"/>
          </p:nvPr>
        </p:nvSpPr>
        <p:spPr>
          <a:xfrm>
            <a:off x="1184275" y="696913"/>
            <a:ext cx="4652963" cy="3489325"/>
          </a:xfrm>
          <a:ln/>
        </p:spPr>
      </p:sp>
      <p:sp>
        <p:nvSpPr>
          <p:cNvPr id="47108" name="Rectangle 3"/>
          <p:cNvSpPr>
            <a:spLocks noGrp="1" noChangeArrowheads="1"/>
          </p:cNvSpPr>
          <p:nvPr>
            <p:ph type="body" idx="1"/>
          </p:nvPr>
        </p:nvSpPr>
        <p:spPr>
          <a:noFill/>
          <a:ln/>
        </p:spPr>
        <p:txBody>
          <a:bodyPr/>
          <a:lstStyle/>
          <a:p>
            <a:r>
              <a:rPr lang="en-US" dirty="0" smtClean="0"/>
              <a:t>One of the biggest technological leaps to control power on FPGAs is the use of Programmable Power Technology.  This technology is a key differentiator for Stratix III,</a:t>
            </a:r>
            <a:r>
              <a:rPr lang="en-US" baseline="0" dirty="0" smtClean="0"/>
              <a:t> Stratix </a:t>
            </a:r>
            <a:r>
              <a:rPr lang="en-US" dirty="0" smtClean="0"/>
              <a:t>IV,</a:t>
            </a:r>
            <a:r>
              <a:rPr lang="en-US" baseline="0" dirty="0" smtClean="0"/>
              <a:t> and Stratix V FPGAs compared to competing devices. </a:t>
            </a:r>
          </a:p>
          <a:p>
            <a:r>
              <a:rPr lang="en-US" baseline="0" dirty="0" smtClean="0"/>
              <a:t>Programmable Power Technology delivers the ability to lower static power consumption without impacting the performance of the design.  </a:t>
            </a:r>
          </a:p>
          <a:p>
            <a:r>
              <a:rPr lang="en-US" baseline="0" dirty="0" smtClean="0"/>
              <a:t>Quartus II design software automatically programs the speed of the transistors to put them in low-power mode or high-performance mode, depending on your design requirements.  This is achieved by varying the substrate voltage of the transistor, which affects the threshold voltage and, in turn, affects the power/performance characteristics of the transistor.  </a:t>
            </a:r>
          </a:p>
          <a:p>
            <a:r>
              <a:rPr lang="en-US" dirty="0" smtClean="0"/>
              <a:t>As a result, the enhanced power/performance programmability allows you to get the exact performance and power consumption you need. It puts the performance where you need it, and minimizes the power everywhere else.  </a:t>
            </a:r>
          </a:p>
          <a:p>
            <a:endParaRPr lang="en-US" dirty="0" smtClean="0"/>
          </a:p>
          <a:p>
            <a:r>
              <a:rPr lang="en-US" baseline="0" dirty="0" smtClean="0"/>
              <a:t>Our customers benefited greatly from reduced static power on Stratix III and Stratix IV FPGAs, so we’ve incorporated Programmable Power Technology on Stratix V FPGAs.</a:t>
            </a: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you might be wondering, “How much power savings can I expect to achieve from Programmable Power Technology?” To best answer this question, we need to compare the static power when Programmable Power Technology is ON vs. when Programmable Power Technology is OFF.</a:t>
            </a:r>
          </a:p>
          <a:p>
            <a:endParaRPr lang="en-US" baseline="0" dirty="0" smtClean="0"/>
          </a:p>
          <a:p>
            <a:r>
              <a:rPr lang="en-US" dirty="0" smtClean="0"/>
              <a:t>We compiled 37</a:t>
            </a:r>
            <a:r>
              <a:rPr lang="en-US" baseline="0" dirty="0" smtClean="0"/>
              <a:t> </a:t>
            </a:r>
            <a:r>
              <a:rPr lang="en-US" dirty="0" smtClean="0"/>
              <a:t>customer design</a:t>
            </a:r>
            <a:r>
              <a:rPr lang="en-US" baseline="0" dirty="0" smtClean="0"/>
              <a:t>-based patterns in Quartus II software twice:  In the first compilation, Programmable Power Technology was turned off and we estimated the static power. In the second compilation, Programmable Power Technology was turned on, and Quartus II software identified the logic required to be in high-performance mode and set it accordingly. As for the rest of the logic, Quartus II software set those areas in low–power mode. As a result, we saw a 25% average reduction in static power across these designs with Programmable Power Technology.</a:t>
            </a:r>
            <a:endParaRPr lang="en-US" dirty="0"/>
          </a:p>
        </p:txBody>
      </p:sp>
      <p:sp>
        <p:nvSpPr>
          <p:cNvPr id="4" name="Slide Number Placeholder 3"/>
          <p:cNvSpPr>
            <a:spLocks noGrp="1"/>
          </p:cNvSpPr>
          <p:nvPr>
            <p:ph type="sldNum" sz="quarter" idx="10"/>
          </p:nvPr>
        </p:nvSpPr>
        <p:spPr/>
        <p:txBody>
          <a:bodyPr/>
          <a:lstStyle/>
          <a:p>
            <a:pPr>
              <a:defRPr/>
            </a:pPr>
            <a:fld id="{6ADDD869-9584-4B4E-A8D8-70FF3DF4207D}"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Stratix V FPGAs are</a:t>
            </a:r>
            <a:r>
              <a:rPr lang="en-US" baseline="0" dirty="0" smtClean="0"/>
              <a:t> designed to operate at 0.85-V core voltage. Lower voltage implies that the FPGAs will be able to deliver significantly lower static power as well as lower dynamic power. </a:t>
            </a:r>
          </a:p>
          <a:p>
            <a:endParaRPr lang="en-US" baseline="0" dirty="0" smtClean="0"/>
          </a:p>
          <a:p>
            <a:r>
              <a:rPr lang="en-US" baseline="0" dirty="0" smtClean="0"/>
              <a:t>Static power is proportional to Vcc cubed while dynamic power is proportional to Vcc squared. With a lower voltage, Stratix V FPGAs deliver 39% lower static power and 28% lower dynamic power compared to another FPGA operating at 1.0V with the same architecture and on the same process.</a:t>
            </a:r>
            <a:endParaRPr lang="en-US" dirty="0"/>
          </a:p>
        </p:txBody>
      </p:sp>
      <p:sp>
        <p:nvSpPr>
          <p:cNvPr id="4" name="Slide Number Placeholder 3"/>
          <p:cNvSpPr>
            <a:spLocks noGrp="1"/>
          </p:cNvSpPr>
          <p:nvPr>
            <p:ph type="sldNum" sz="quarter" idx="10"/>
          </p:nvPr>
        </p:nvSpPr>
        <p:spPr/>
        <p:txBody>
          <a:bodyPr/>
          <a:lstStyle/>
          <a:p>
            <a:pPr>
              <a:defRPr/>
            </a:pPr>
            <a:fld id="{6ADDD869-9584-4B4E-A8D8-70FF3DF4207D}"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60313060-BC35-4E28-8086-E18A65E4C22C}" type="slidenum">
              <a:rPr lang="en-US" smtClean="0">
                <a:solidFill>
                  <a:prstClr val="black"/>
                </a:solidFill>
              </a:rPr>
              <a:pPr/>
              <a:t>14</a:t>
            </a:fld>
            <a:endParaRPr lang="en-US" dirty="0" smtClean="0">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Stratix V FPGAs offer twice the bandwidth compared to previous FPGA generations at lower power. The 28G transceiver consumes around 200 mW</a:t>
            </a:r>
            <a:r>
              <a:rPr lang="en-US" baseline="0" dirty="0" smtClean="0"/>
              <a:t> and </a:t>
            </a:r>
            <a:r>
              <a:rPr lang="en-US" dirty="0" smtClean="0"/>
              <a:t>allows the lowest power per Gigabit with only 7mW/Gb.</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Altera leveraged various design techniques to ensure Stratix V transceivers are very power-efficient. These techniques include a low-power circuit design, the use of ultra-low jitter LC-PLL technology supporting low power at the highest data rates, and lower operating voltage.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It’s worth noting that by going to higher rates, you can achieve more power savings. For example, to build a 10G interface, you could use 4 XAUI channels, each running at 3.125 Gbps and consuming a total of 240mW </a:t>
            </a:r>
            <a:r>
              <a:rPr lang="en-US" sz="1400" b="1" baseline="0" dirty="0" smtClean="0"/>
              <a:t>or </a:t>
            </a:r>
            <a:r>
              <a:rPr lang="en-US" baseline="0" dirty="0" smtClean="0"/>
              <a:t>you could use just one 10G channel at 145mW and achieve 40% lower power.</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CB026B8-52FF-40E2-9A1D-073A8C65FE61}" type="slidenum">
              <a:rPr lang="en-US" smtClean="0">
                <a:cs typeface="Arial" pitchFamily="34" charset="0"/>
              </a:rPr>
              <a:pPr/>
              <a:t>15</a:t>
            </a:fld>
            <a:endParaRPr lang="en-US" smtClean="0">
              <a:cs typeface="Arial" pitchFamily="34" charset="0"/>
            </a:endParaRPr>
          </a:p>
        </p:txBody>
      </p:sp>
      <p:sp>
        <p:nvSpPr>
          <p:cNvPr id="30723" name="Rectangle 2"/>
          <p:cNvSpPr>
            <a:spLocks noGrp="1" noRot="1" noChangeAspect="1" noChangeArrowheads="1" noTextEdit="1"/>
          </p:cNvSpPr>
          <p:nvPr>
            <p:ph type="sldImg"/>
          </p:nvPr>
        </p:nvSpPr>
        <p:spPr>
          <a:xfrm>
            <a:off x="1184275" y="698500"/>
            <a:ext cx="4652963" cy="3489325"/>
          </a:xfrm>
          <a:ln/>
        </p:spPr>
      </p:sp>
      <p:sp>
        <p:nvSpPr>
          <p:cNvPr id="30724" name="Rectangle 3"/>
          <p:cNvSpPr>
            <a:spLocks noGrp="1" noChangeArrowheads="1"/>
          </p:cNvSpPr>
          <p:nvPr>
            <p:ph type="body" idx="1"/>
          </p:nvPr>
        </p:nvSpPr>
        <p:spPr>
          <a:xfrm>
            <a:off x="701675" y="4419600"/>
            <a:ext cx="5616575" cy="4187825"/>
          </a:xfrm>
          <a:noFill/>
          <a:ln/>
        </p:spPr>
        <p:txBody>
          <a:bodyPr/>
          <a:lstStyle/>
          <a:p>
            <a:r>
              <a:rPr lang="en-US" sz="1000" baseline="0" dirty="0" smtClean="0"/>
              <a:t>.</a:t>
            </a:r>
          </a:p>
          <a:p>
            <a:endParaRPr lang="en-US" sz="1000"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a:ln/>
        </p:spPr>
      </p:sp>
      <p:sp>
        <p:nvSpPr>
          <p:cNvPr id="151554" name="Notes Placeholder 2"/>
          <p:cNvSpPr>
            <a:spLocks noGrp="1"/>
          </p:cNvSpPr>
          <p:nvPr>
            <p:ph type="body" idx="1"/>
          </p:nvPr>
        </p:nvSpPr>
        <p:spPr>
          <a:noFill/>
          <a:ln/>
        </p:spPr>
        <p:txBody>
          <a:bodyPr/>
          <a:lstStyle/>
          <a:p>
            <a:r>
              <a:rPr lang="en-US" dirty="0" smtClean="0"/>
              <a:t>Let’s now</a:t>
            </a:r>
            <a:r>
              <a:rPr lang="en-US" baseline="0" dirty="0" smtClean="0"/>
              <a:t> cover the various system and board level innovations that address power and bandwidth challenges.</a:t>
            </a:r>
          </a:p>
          <a:p>
            <a:endParaRPr lang="en-US" baseline="0" dirty="0" smtClean="0"/>
          </a:p>
          <a:p>
            <a:r>
              <a:rPr lang="en-US" baseline="0" dirty="0" smtClean="0"/>
              <a:t>To start off, Stratix V FPGAs require fewer power regulators across data rates compared to previous FPGA generations: Just 3 regulators for designs operating at 6.5 Gbps or lower and just 5 power regulators for designs running up to 12.5 Gbps.  In addition, switching regulators are allowed on all power rails for maximum power efficiency. </a:t>
            </a:r>
          </a:p>
          <a:p>
            <a:endParaRPr lang="en-US" baseline="0" dirty="0" smtClean="0"/>
          </a:p>
          <a:p>
            <a:r>
              <a:rPr lang="en-US" baseline="0" dirty="0" smtClean="0"/>
              <a:t>Furthermore, Stratix V FPGAs feature dynamic on-chip termination, and both series and parallel termination, enabling significant I/O power savings and improving signal integrity.  Moreover, Stratix V FPGAs have on-die and on-package capacitance delivering optimal signal integrity while reducing system cost. In addition, users can now integrate VCXO and crystal oscillator functionality in Stratix V FPGAs through the use of on-chip fractional PLLs.  Overall, designing with Stratix V FPGAs enables lower power, lower cost, and easier board design.</a:t>
            </a:r>
          </a:p>
          <a:p>
            <a:endParaRPr lang="en-US" baseline="0" dirty="0" smtClean="0"/>
          </a:p>
          <a:p>
            <a:endParaRPr lang="en-US" dirty="0" smtClean="0"/>
          </a:p>
        </p:txBody>
      </p:sp>
      <p:sp>
        <p:nvSpPr>
          <p:cNvPr id="151555" name="Slide Number Placeholder 3"/>
          <p:cNvSpPr>
            <a:spLocks noGrp="1"/>
          </p:cNvSpPr>
          <p:nvPr>
            <p:ph type="sldNum" sz="quarter" idx="5"/>
          </p:nvPr>
        </p:nvSpPr>
        <p:spPr>
          <a:noFill/>
        </p:spPr>
        <p:txBody>
          <a:bodyPr/>
          <a:lstStyle/>
          <a:p>
            <a:fld id="{0BC24BDF-FB1F-4FD7-985B-3CB45A6C07BF}"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Stratix V FPGAs deliver an unprecedented</a:t>
            </a:r>
            <a:r>
              <a:rPr lang="en-US" baseline="0" dirty="0" smtClean="0"/>
              <a:t> level of system integration through extensive hardening of various IP. This slide shows you the various hard IP functions available in Stratix V FPGAs.</a:t>
            </a:r>
          </a:p>
          <a:p>
            <a:endParaRPr lang="en-US" baseline="0" dirty="0" smtClean="0"/>
          </a:p>
          <a:p>
            <a:r>
              <a:rPr lang="en-US" baseline="0" dirty="0" smtClean="0"/>
              <a:t>Embedded HardCopy Blocks are new in Stratix V FPGAs. Embedded HardCopy Blocks </a:t>
            </a:r>
            <a:r>
              <a:rPr lang="en-US" sz="1200" dirty="0" smtClean="0"/>
              <a:t>harden standard or logic-intensive functions such as application-specific functions, transceiver protocols, and proprietary customer IP functions. The Embedded HardCopy Blocks enable faster time to market, higher bandwidth and performance, and lower cost and power.  Altera has</a:t>
            </a:r>
            <a:r>
              <a:rPr lang="en-US" sz="1200" baseline="0" dirty="0" smtClean="0"/>
              <a:t> used </a:t>
            </a:r>
            <a:r>
              <a:rPr lang="en-US" sz="1200" dirty="0" smtClean="0"/>
              <a:t>Embedded HardCopy Blocks to develop PCI Express Gen3</a:t>
            </a:r>
            <a:r>
              <a:rPr lang="en-US" sz="1200" baseline="0" dirty="0" smtClean="0"/>
              <a:t> Hard IP and 40GE/100GE PCS hard IP. </a:t>
            </a:r>
          </a:p>
          <a:p>
            <a:endParaRPr lang="en-US" sz="1200" baseline="0" dirty="0" smtClean="0"/>
          </a:p>
          <a:p>
            <a:r>
              <a:rPr lang="en-US" sz="1200" baseline="0" dirty="0" smtClean="0"/>
              <a:t>In addition, each transceiver in Stratix V FPGAs has a hard PCS for multiple protocols including Interlaken, 10G Ethernet, Serial RapidIO, and CPRI or OBSAI. You can also build your own custom PCS using the various PCS hard IP blocks.  </a:t>
            </a:r>
          </a:p>
          <a:p>
            <a:r>
              <a:rPr lang="en-US" sz="1200" baseline="0" dirty="0" smtClean="0"/>
              <a:t>Furthermore, a new fractional PLL in Stratix V FPGAs enables you to integrate VCXO functionality and crystal oscillators on-chip and reduce board design cost. </a:t>
            </a:r>
          </a:p>
          <a:p>
            <a:r>
              <a:rPr lang="en-US" sz="1200" baseline="0" dirty="0" smtClean="0"/>
              <a:t>A new M20K memory block and a new variable-precision DSP block are also available in Stratix V FPGAs—both of these blocks enabling higher bandwidth and lower power.</a:t>
            </a:r>
          </a:p>
          <a:p>
            <a:endParaRPr lang="en-US" sz="1200" baseline="0" dirty="0" smtClean="0"/>
          </a:p>
          <a:p>
            <a:r>
              <a:rPr lang="en-US" sz="1200" baseline="0" dirty="0" smtClean="0"/>
              <a:t>Overall, with Stratix V FPGAs, you can expect to achieve much higher system integration to lower power and cost and reach higher bandwidth levels.</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6ADDD869-9584-4B4E-A8D8-70FF3DF4207D}"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22BB1447-DA05-4D3E-9D10-D639F41BCCFA}" type="slidenum">
              <a:rPr lang="en-US" smtClean="0">
                <a:solidFill>
                  <a:prstClr val="black"/>
                </a:solidFill>
              </a:rPr>
              <a:pPr/>
              <a:t>18</a:t>
            </a:fld>
            <a:endParaRPr lang="en-US" dirty="0" smtClean="0">
              <a:solidFill>
                <a:prstClr val="black"/>
              </a:solidFill>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dirty="0" smtClean="0"/>
              <a:t>Another architectural</a:t>
            </a:r>
            <a:r>
              <a:rPr lang="en-US" baseline="0" dirty="0" smtClean="0"/>
              <a:t> improvement in Stratix V FPGAs is the capability to power down unused functional blocks to significantly save power.</a:t>
            </a:r>
          </a:p>
          <a:p>
            <a:r>
              <a:rPr lang="en-US" baseline="0" dirty="0" smtClean="0"/>
              <a:t>These blocks include transceiver PMA and PCS blocks, Embedded HardCopy Blocks, I/O banks, internal memory blocks, and fractional PLLs. </a:t>
            </a:r>
          </a:p>
          <a:p>
            <a:r>
              <a:rPr lang="en-US" baseline="0" dirty="0" smtClean="0"/>
              <a:t>Quartus II design software automatically powers down any unused functional blocks, ensuring maximum power savings.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5F309179-9BCA-4B3C-B141-3E4974024A71}" type="slidenum">
              <a:rPr lang="en-US" smtClean="0"/>
              <a:pPr/>
              <a:t>19</a:t>
            </a:fld>
            <a:endParaRPr lang="en-US" dirty="0" smtClean="0"/>
          </a:p>
        </p:txBody>
      </p:sp>
      <p:sp>
        <p:nvSpPr>
          <p:cNvPr id="106498" name="Rectangle 7"/>
          <p:cNvSpPr txBox="1">
            <a:spLocks noGrp="1" noChangeArrowheads="1"/>
          </p:cNvSpPr>
          <p:nvPr/>
        </p:nvSpPr>
        <p:spPr bwMode="auto">
          <a:xfrm>
            <a:off x="3976688" y="8840788"/>
            <a:ext cx="3043237" cy="465137"/>
          </a:xfrm>
          <a:prstGeom prst="rect">
            <a:avLst/>
          </a:prstGeom>
          <a:noFill/>
          <a:ln w="9525">
            <a:noFill/>
            <a:miter lim="800000"/>
            <a:headEnd/>
            <a:tailEnd/>
          </a:ln>
        </p:spPr>
        <p:txBody>
          <a:bodyPr lIns="93281" tIns="46640" rIns="93281" bIns="46640" anchor="b"/>
          <a:lstStyle/>
          <a:p>
            <a:pPr algn="r" defTabSz="931863"/>
            <a:fld id="{078CD3BF-2CF9-4C8A-8593-D347FCA19E9F}" type="slidenum">
              <a:rPr lang="en-US" sz="1200"/>
              <a:pPr algn="r" defTabSz="931863"/>
              <a:t>19</a:t>
            </a:fld>
            <a:endParaRPr lang="en-US" sz="1200" dirty="0"/>
          </a:p>
        </p:txBody>
      </p:sp>
      <p:sp>
        <p:nvSpPr>
          <p:cNvPr id="106499" name="Rectangle 7"/>
          <p:cNvSpPr txBox="1">
            <a:spLocks noGrp="1" noChangeArrowheads="1"/>
          </p:cNvSpPr>
          <p:nvPr/>
        </p:nvSpPr>
        <p:spPr bwMode="auto">
          <a:xfrm>
            <a:off x="3976688" y="8842375"/>
            <a:ext cx="3043237" cy="463550"/>
          </a:xfrm>
          <a:prstGeom prst="rect">
            <a:avLst/>
          </a:prstGeom>
          <a:noFill/>
          <a:ln w="9525">
            <a:noFill/>
            <a:miter lim="800000"/>
            <a:headEnd/>
            <a:tailEnd/>
          </a:ln>
        </p:spPr>
        <p:txBody>
          <a:bodyPr lIns="93262" tIns="46631" rIns="93262" bIns="46631" anchor="b"/>
          <a:lstStyle/>
          <a:p>
            <a:pPr algn="r" defTabSz="931863"/>
            <a:fld id="{A3AD481B-74D3-4FB7-81C5-314AEE17109D}" type="slidenum">
              <a:rPr lang="en-US" sz="1100">
                <a:cs typeface="Arial" charset="0"/>
              </a:rPr>
              <a:pPr algn="r" defTabSz="931863"/>
              <a:t>19</a:t>
            </a:fld>
            <a:endParaRPr lang="en-US" sz="1100" dirty="0">
              <a:cs typeface="Arial"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p:spPr>
        <p:txBody>
          <a:bodyPr lIns="93262" tIns="46631" rIns="93262" bIns="46631"/>
          <a:lstStyle/>
          <a:p>
            <a:pPr>
              <a:spcBef>
                <a:spcPct val="0"/>
              </a:spcBef>
            </a:pPr>
            <a:r>
              <a:rPr lang="en-US" sz="1000" dirty="0" smtClean="0">
                <a:latin typeface="Arial" pitchFamily="34" charset="0"/>
              </a:rPr>
              <a:t>Stratix V FPGAs deliver partial</a:t>
            </a:r>
            <a:r>
              <a:rPr lang="en-US" sz="1000" baseline="0" dirty="0" smtClean="0">
                <a:latin typeface="Arial" pitchFamily="34" charset="0"/>
              </a:rPr>
              <a:t> reconfiguration capability to users to allow them </a:t>
            </a:r>
            <a:r>
              <a:rPr lang="en-US" sz="1000" dirty="0" smtClean="0">
                <a:latin typeface="Arial" pitchFamily="34" charset="0"/>
              </a:rPr>
              <a:t>to reconfigure part of the FPGA design while other sections remain running. This is extremely important in systems where uptime is critical because it allows you to make updates or adjust functionality without disrupting services. It also allows you to program the FPGA with only the active functions, reducing the need for a higher density part and dramatically reducing cost and power. </a:t>
            </a:r>
          </a:p>
          <a:p>
            <a:endParaRPr lang="en-US" sz="1000" dirty="0" smtClean="0"/>
          </a:p>
          <a:p>
            <a:pPr>
              <a:spcBef>
                <a:spcPct val="0"/>
              </a:spcBef>
            </a:pPr>
            <a:r>
              <a:rPr lang="en-US" sz="1000" dirty="0" smtClean="0"/>
              <a:t>Altera provides an easy-to-use design flow which is enabled by leveraging the proven LogicLock and incremental compilation flow in Quartus II software.</a:t>
            </a:r>
          </a:p>
          <a:p>
            <a:pPr>
              <a:spcBef>
                <a:spcPct val="0"/>
              </a:spcBef>
            </a:pPr>
            <a:endParaRPr lang="en-US" sz="1000" dirty="0" smtClean="0"/>
          </a:p>
          <a:p>
            <a:r>
              <a:rPr lang="en-US" sz="1000" dirty="0" smtClean="0"/>
              <a:t>Partial reconfiguration has historically been difficult because it requires a strong software tool to make it usable by customers. Quartus II software brings the strength of usability that is required to make easy-to-use partial reconfiguration a reality.</a:t>
            </a:r>
          </a:p>
          <a:p>
            <a:endParaRPr lang="en-US" sz="1000" dirty="0" smtClean="0"/>
          </a:p>
          <a:p>
            <a:r>
              <a:rPr lang="en-US" sz="1000" dirty="0" smtClean="0"/>
              <a:t>Reductions</a:t>
            </a:r>
            <a:r>
              <a:rPr lang="en-US" sz="1000" baseline="0" dirty="0" smtClean="0"/>
              <a:t> in cost and power consumption </a:t>
            </a:r>
            <a:r>
              <a:rPr lang="en-US" sz="1000" dirty="0" smtClean="0"/>
              <a:t>are achieved by enabling the use of smaller FPGAs for implementing functions of designs in a design reconfigurable partition. These are functions that do not need to be active at the same time, such as different protocol IP functions on multi-standard high-speed interfaces. This method can also be used to power down unused partitions,</a:t>
            </a:r>
            <a:r>
              <a:rPr lang="en-US" sz="1000" baseline="0" dirty="0" smtClean="0"/>
              <a:t> thus saving additional power.</a:t>
            </a: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E2274F-689B-4420-8A6C-133A1F935E7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DB762AE5-53B2-4DAB-BBBE-6C56ADC144AF}" type="slidenum">
              <a:rPr lang="en-US" smtClean="0"/>
              <a:pPr/>
              <a:t>21</a:t>
            </a:fld>
            <a:endParaRPr lang="en-US" dirty="0"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r>
              <a:rPr lang="en-US" baseline="0" dirty="0" smtClean="0">
                <a:latin typeface="Times New Roman" pitchFamily="18" charset="0"/>
                <a:ea typeface="ＭＳ Ｐゴシック" pitchFamily="34" charset="-128"/>
              </a:rPr>
              <a:t>Altera delivers two power estimation tools: A spreadsheet based Early power estimator and a Quartus II Power Analyzer.</a:t>
            </a:r>
          </a:p>
          <a:p>
            <a:r>
              <a:rPr lang="en-US" baseline="0" dirty="0" smtClean="0">
                <a:latin typeface="Times New Roman" pitchFamily="18" charset="0"/>
                <a:ea typeface="ＭＳ Ｐゴシック" pitchFamily="34" charset="-128"/>
              </a:rPr>
              <a:t>EPE is used early on in the project timeline. </a:t>
            </a:r>
          </a:p>
          <a:p>
            <a:r>
              <a:rPr lang="en-US" baseline="0" dirty="0" smtClean="0">
                <a:latin typeface="Times New Roman" pitchFamily="18" charset="0"/>
                <a:ea typeface="ＭＳ Ｐゴシック" pitchFamily="34" charset="-128"/>
              </a:rPr>
              <a:t>Quartus II power estimation is usually done once the design is close to completion.</a:t>
            </a:r>
          </a:p>
          <a:p>
            <a:r>
              <a:rPr lang="en-US" baseline="0" dirty="0" smtClean="0">
                <a:latin typeface="Times New Roman" pitchFamily="18" charset="0"/>
                <a:ea typeface="ＭＳ Ｐゴシック" pitchFamily="34" charset="-128"/>
              </a:rPr>
              <a:t>EPE delivers good reliable power estimation while Quartus II power analyzer delivers the highest power estimation accuracy.</a:t>
            </a:r>
          </a:p>
          <a:p>
            <a:endParaRPr lang="en-US" baseline="0" dirty="0" smtClean="0">
              <a:latin typeface="Times New Roman" pitchFamily="18" charset="0"/>
              <a:ea typeface="ＭＳ Ｐゴシック" pitchFamily="34" charset="-128"/>
            </a:endParaRPr>
          </a:p>
          <a:p>
            <a:pPr eaLnBrk="1" hangingPunct="1"/>
            <a:r>
              <a:rPr lang="en-US" dirty="0" smtClean="0"/>
              <a:t>The PowerPlay EPE is a spreadsheet-based analysis tool that enables early power scoping based on device and</a:t>
            </a:r>
          </a:p>
          <a:p>
            <a:pPr eaLnBrk="1" hangingPunct="1"/>
            <a:r>
              <a:rPr lang="en-US" dirty="0" smtClean="0"/>
              <a:t>package selection, operating conditions, and device utilization. The EPE has the industry’s most accurate models of</a:t>
            </a:r>
          </a:p>
          <a:p>
            <a:pPr eaLnBrk="1" hangingPunct="1"/>
            <a:r>
              <a:rPr lang="en-US" dirty="0" smtClean="0"/>
              <a:t>the functional components within the FPGA, but because the EPE is used before an RTL design is available, it lacks</a:t>
            </a:r>
          </a:p>
          <a:p>
            <a:pPr eaLnBrk="1" hangingPunct="1"/>
            <a:r>
              <a:rPr lang="en-US" dirty="0" smtClean="0"/>
              <a:t>critical information such as logic configuration, placement, and routing, limiting its overall accuracy. Nevertheless,</a:t>
            </a:r>
          </a:p>
          <a:p>
            <a:pPr eaLnBrk="1" hangingPunct="1"/>
            <a:r>
              <a:rPr lang="en-US" dirty="0" smtClean="0"/>
              <a:t>customers rely upon the EPE as their primary power estimation tool because it enables early design cycle estimates.</a:t>
            </a:r>
          </a:p>
          <a:p>
            <a:pPr eaLnBrk="1" hangingPunct="1"/>
            <a:endParaRPr lang="en-US" dirty="0" smtClean="0"/>
          </a:p>
          <a:p>
            <a:pPr eaLnBrk="1" hangingPunct="1"/>
            <a:r>
              <a:rPr lang="en-US" dirty="0" smtClean="0"/>
              <a:t>The PowerPlay power analyzer is a far more detailed power analysis tool that uses actual design placement and</a:t>
            </a:r>
          </a:p>
          <a:p>
            <a:pPr eaLnBrk="1" hangingPunct="1"/>
            <a:r>
              <a:rPr lang="en-US" dirty="0" smtClean="0"/>
              <a:t>routing and logic configuration, and can use simulated waveforms to estimate dynamic power very accurately. The</a:t>
            </a:r>
          </a:p>
          <a:p>
            <a:pPr eaLnBrk="1" hangingPunct="1"/>
            <a:r>
              <a:rPr lang="en-US" dirty="0" smtClean="0"/>
              <a:t>power analyzer, in aggregate, usually provides ±10 percent accuracy when used with accurate design information.</a:t>
            </a:r>
          </a:p>
          <a:p>
            <a:pPr eaLnBrk="1" hangingPunct="1"/>
            <a:endParaRPr lang="en-US" dirty="0" smtClean="0"/>
          </a:p>
          <a:p>
            <a:endParaRPr lang="en-US" baseline="0"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F5D44FC5-8633-4E86-9096-C2718BAA3B3A}" type="slidenum">
              <a:rPr lang="en-US" smtClean="0"/>
              <a:pPr/>
              <a:t>22</a:t>
            </a:fld>
            <a:endParaRPr lang="en-US" dirty="0" smtClean="0"/>
          </a:p>
        </p:txBody>
      </p:sp>
      <p:sp>
        <p:nvSpPr>
          <p:cNvPr id="282627" name="Rectangle 2"/>
          <p:cNvSpPr>
            <a:spLocks noGrp="1" noRot="1" noChangeAspect="1" noChangeArrowheads="1" noTextEdit="1"/>
          </p:cNvSpPr>
          <p:nvPr>
            <p:ph type="sldImg"/>
          </p:nvPr>
        </p:nvSpPr>
        <p:spPr>
          <a:solidFill>
            <a:srgbClr val="FFFFFF"/>
          </a:solidFill>
          <a:ln/>
        </p:spPr>
      </p:sp>
      <p:sp>
        <p:nvSpPr>
          <p:cNvPr id="282628" name="Rectangle 3"/>
          <p:cNvSpPr>
            <a:spLocks noGrp="1" noChangeArrowheads="1"/>
          </p:cNvSpPr>
          <p:nvPr>
            <p:ph type="body" idx="1"/>
          </p:nvPr>
        </p:nvSpPr>
        <p:spPr>
          <a:solidFill>
            <a:srgbClr val="FFFFFF"/>
          </a:solidFill>
          <a:ln>
            <a:solidFill>
              <a:srgbClr val="000000"/>
            </a:solidFill>
          </a:ln>
        </p:spPr>
        <p:txBody>
          <a:bodyPr lIns="92043" tIns="46022" rIns="92043" bIns="46022"/>
          <a:lstStyle/>
          <a:p>
            <a:r>
              <a:rPr lang="en-US" dirty="0" smtClean="0">
                <a:latin typeface="Times New Roman" pitchFamily="18" charset="0"/>
                <a:ea typeface="ＭＳ Ｐゴシック" pitchFamily="34" charset="-128"/>
              </a:rPr>
              <a:t>Comparing the two tools: EPE and Power Analyzer.</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Both tools are accurate with Quartus II power analyzer</a:t>
            </a:r>
            <a:r>
              <a:rPr lang="en-US" baseline="0" dirty="0" smtClean="0">
                <a:latin typeface="Times New Roman" pitchFamily="18" charset="0"/>
                <a:ea typeface="ＭＳ Ｐゴシック" pitchFamily="34" charset="-128"/>
              </a:rPr>
              <a:t> delivering more accuracy due to the fact that the design information is more accurate with more accurate toggle rates.</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One thing to note:  static power estimation is the same in both tools since it is mostly independent of resource usage.</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Mention that the EPE is available on the web with a free download.</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4149AF73-F2E0-4E59-B0D4-569801ABC875}" type="slidenum">
              <a:rPr lang="en-US" smtClean="0"/>
              <a:pPr/>
              <a:t>23</a:t>
            </a:fld>
            <a:endParaRPr lang="en-US" dirty="0" smtClean="0"/>
          </a:p>
        </p:txBody>
      </p:sp>
      <p:sp>
        <p:nvSpPr>
          <p:cNvPr id="281603" name="Rectangle 2"/>
          <p:cNvSpPr>
            <a:spLocks noGrp="1" noRot="1" noChangeAspect="1" noChangeArrowheads="1" noTextEdit="1"/>
          </p:cNvSpPr>
          <p:nvPr>
            <p:ph type="sldImg"/>
          </p:nvPr>
        </p:nvSpPr>
        <p:spPr>
          <a:xfrm>
            <a:off x="1184275" y="696913"/>
            <a:ext cx="4652963" cy="3490912"/>
          </a:xfrm>
          <a:solidFill>
            <a:srgbClr val="FFFFFF"/>
          </a:solidFill>
          <a:ln/>
        </p:spPr>
      </p:sp>
      <p:sp>
        <p:nvSpPr>
          <p:cNvPr id="281604" name="Rectangle 3"/>
          <p:cNvSpPr>
            <a:spLocks noGrp="1" noChangeArrowheads="1"/>
          </p:cNvSpPr>
          <p:nvPr>
            <p:ph type="body" idx="1"/>
          </p:nvPr>
        </p:nvSpPr>
        <p:spPr>
          <a:solidFill>
            <a:srgbClr val="FFFFFF"/>
          </a:solidFill>
          <a:ln>
            <a:solidFill>
              <a:srgbClr val="000000"/>
            </a:solidFill>
          </a:ln>
        </p:spPr>
        <p:txBody>
          <a:bodyPr lIns="92043" tIns="46022" rIns="92043" bIns="46022"/>
          <a:lstStyle/>
          <a:p>
            <a:pPr marL="228600" indent="-228600" eaLnBrk="1" hangingPunct="1">
              <a:lnSpc>
                <a:spcPct val="95000"/>
              </a:lnSpc>
              <a:spcBef>
                <a:spcPct val="0"/>
              </a:spcBef>
            </a:pPr>
            <a:r>
              <a:rPr lang="en-US" b="1" dirty="0" smtClean="0"/>
              <a:t>Challenge:</a:t>
            </a:r>
            <a:endParaRPr lang="en-US" dirty="0" smtClean="0"/>
          </a:p>
          <a:p>
            <a:pPr marL="228600" indent="-228600" eaLnBrk="1" hangingPunct="1">
              <a:lnSpc>
                <a:spcPct val="95000"/>
              </a:lnSpc>
              <a:spcBef>
                <a:spcPct val="0"/>
              </a:spcBef>
              <a:buFontTx/>
              <a:buChar char="•"/>
            </a:pPr>
            <a:r>
              <a:rPr lang="en-US" dirty="0" smtClean="0"/>
              <a:t>Increasing FPGA densities and performance make power consumption considerations more important than ever</a:t>
            </a:r>
          </a:p>
          <a:p>
            <a:pPr marL="228600" indent="-228600" eaLnBrk="1" hangingPunct="1">
              <a:buFontTx/>
              <a:buChar char="•"/>
            </a:pPr>
            <a:r>
              <a:rPr lang="en-US" dirty="0" smtClean="0"/>
              <a:t>With larger devices implementing much more of your system functionality, the FPGA will consume more power. </a:t>
            </a:r>
          </a:p>
          <a:p>
            <a:pPr marL="228600" indent="-228600" eaLnBrk="1" hangingPunct="1">
              <a:lnSpc>
                <a:spcPct val="95000"/>
              </a:lnSpc>
              <a:spcBef>
                <a:spcPct val="0"/>
              </a:spcBef>
              <a:buFontTx/>
              <a:buChar char="•"/>
            </a:pPr>
            <a:r>
              <a:rPr lang="en-US" dirty="0" smtClean="0"/>
              <a:t>Additional power consumption comes from the ability to implement more and more High Speed Applications in FPGAs.</a:t>
            </a:r>
          </a:p>
          <a:p>
            <a:pPr marL="228600" indent="-228600" algn="l" rtl="0" eaLnBrk="1" fontAlgn="base" hangingPunct="1">
              <a:lnSpc>
                <a:spcPct val="95000"/>
              </a:lnSpc>
              <a:spcBef>
                <a:spcPct val="0"/>
              </a:spcBef>
              <a:spcAft>
                <a:spcPct val="0"/>
              </a:spcAft>
              <a:buFontTx/>
              <a:buNone/>
            </a:pPr>
            <a:r>
              <a:rPr lang="en-US" sz="1200" b="1" kern="1200" dirty="0" smtClean="0">
                <a:solidFill>
                  <a:schemeClr val="tx1"/>
                </a:solidFill>
                <a:latin typeface="Times New Roman" pitchFamily="18" charset="0"/>
                <a:ea typeface="+mn-ea"/>
                <a:cs typeface="+mn-cs"/>
              </a:rPr>
              <a:t>Solution:</a:t>
            </a:r>
          </a:p>
          <a:p>
            <a:pPr marL="228600" indent="-228600" eaLnBrk="1" hangingPunct="1">
              <a:lnSpc>
                <a:spcPct val="95000"/>
              </a:lnSpc>
              <a:spcBef>
                <a:spcPct val="0"/>
              </a:spcBef>
              <a:buFontTx/>
              <a:buChar char="•"/>
            </a:pPr>
            <a:r>
              <a:rPr lang="en-US" dirty="0" smtClean="0"/>
              <a:t>Need to estimate power early in design flow  </a:t>
            </a:r>
            <a:r>
              <a:rPr lang="en-US" dirty="0" smtClean="0">
                <a:sym typeface="Wingdings" pitchFamily="2" charset="2"/>
              </a:rPr>
              <a:t> Early Power</a:t>
            </a:r>
            <a:r>
              <a:rPr lang="en-US" baseline="0" dirty="0" smtClean="0">
                <a:sym typeface="Wingdings" pitchFamily="2" charset="2"/>
              </a:rPr>
              <a:t> estimator.</a:t>
            </a:r>
          </a:p>
          <a:p>
            <a:pPr marL="228600" indent="-228600" eaLnBrk="1" hangingPunct="1">
              <a:lnSpc>
                <a:spcPct val="95000"/>
              </a:lnSpc>
              <a:spcBef>
                <a:spcPct val="0"/>
              </a:spcBef>
              <a:buFontTx/>
              <a:buChar char="•"/>
            </a:pPr>
            <a:r>
              <a:rPr lang="en-US" baseline="0" dirty="0" smtClean="0">
                <a:sym typeface="Wingdings" pitchFamily="2" charset="2"/>
              </a:rPr>
              <a:t>When the details of the design are available, users can enter the design in Quartus II software and get a more accurate power estimation.</a:t>
            </a:r>
          </a:p>
          <a:p>
            <a:r>
              <a:rPr lang="en-US" dirty="0" smtClean="0">
                <a:latin typeface="Times New Roman" pitchFamily="18" charset="0"/>
                <a:ea typeface="ＭＳ Ｐゴシック" pitchFamily="34" charset="-128"/>
              </a:rPr>
              <a:t>Quartus II Power Analyzer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provides 4 main features</a:t>
            </a:r>
            <a:r>
              <a:rPr lang="en-US" baseline="0" dirty="0" smtClean="0">
                <a:latin typeface="Times New Roman" pitchFamily="18" charset="0"/>
                <a:ea typeface="ＭＳ Ｐゴシック" pitchFamily="34" charset="-128"/>
              </a:rPr>
              <a:t> to maximize power reduction:</a:t>
            </a:r>
            <a:endParaRPr lang="en-US" dirty="0" smtClean="0">
              <a:latin typeface="Times New Roman" pitchFamily="18" charset="0"/>
              <a:ea typeface="ＭＳ Ｐゴシック" pitchFamily="34" charset="-128"/>
            </a:endParaRPr>
          </a:p>
          <a:p>
            <a:pPr>
              <a:buFontTx/>
              <a:buChar char="-"/>
            </a:pPr>
            <a:r>
              <a:rPr lang="en-US" dirty="0" smtClean="0">
                <a:latin typeface="Times New Roman" pitchFamily="18" charset="0"/>
                <a:ea typeface="ＭＳ Ｐゴシック" pitchFamily="34" charset="-128"/>
              </a:rPr>
              <a:t>Simulation-based power estimation</a:t>
            </a:r>
          </a:p>
          <a:p>
            <a:pPr>
              <a:buFontTx/>
              <a:buChar char="-"/>
            </a:pPr>
            <a:r>
              <a:rPr lang="en-US" dirty="0" smtClean="0">
                <a:latin typeface="Times New Roman" pitchFamily="18" charset="0"/>
                <a:ea typeface="ＭＳ Ｐゴシック" pitchFamily="34" charset="-128"/>
              </a:rPr>
              <a:t>Automated power optimization</a:t>
            </a:r>
          </a:p>
          <a:p>
            <a:pPr>
              <a:buFontTx/>
              <a:buChar char="-"/>
            </a:pPr>
            <a:r>
              <a:rPr lang="en-US" dirty="0" smtClean="0">
                <a:latin typeface="Times New Roman" pitchFamily="18" charset="0"/>
                <a:ea typeface="ＭＳ Ｐゴシック" pitchFamily="34" charset="-128"/>
              </a:rPr>
              <a:t>Power advisor</a:t>
            </a: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DEC5A-768E-4355-809E-2A75DF7BE4E9}" type="slidenum">
              <a:rPr lang="en-US"/>
              <a:pPr/>
              <a:t>24</a:t>
            </a:fld>
            <a:endParaRPr lang="en-US" dirty="0"/>
          </a:p>
        </p:txBody>
      </p:sp>
      <p:sp>
        <p:nvSpPr>
          <p:cNvPr id="492546" name="Rectangle 2"/>
          <p:cNvSpPr>
            <a:spLocks noGrp="1" noRot="1" noChangeAspect="1" noChangeArrowheads="1" noTextEdit="1"/>
          </p:cNvSpPr>
          <p:nvPr>
            <p:ph type="sldImg"/>
          </p:nvPr>
        </p:nvSpPr>
        <p:spPr>
          <a:xfrm>
            <a:off x="1184275" y="696913"/>
            <a:ext cx="4654550" cy="3490912"/>
          </a:xfrm>
          <a:ln/>
        </p:spPr>
      </p:sp>
      <p:sp>
        <p:nvSpPr>
          <p:cNvPr id="492547" name="Rectangle 3"/>
          <p:cNvSpPr>
            <a:spLocks noGrp="1" noChangeArrowheads="1"/>
          </p:cNvSpPr>
          <p:nvPr>
            <p:ph type="body" idx="1"/>
          </p:nvPr>
        </p:nvSpPr>
        <p:spPr/>
        <p:txBody>
          <a:bodyPr/>
          <a:lstStyle/>
          <a:p>
            <a:r>
              <a:rPr lang="en-US" dirty="0" smtClean="0"/>
              <a:t>Let’s spend</a:t>
            </a:r>
            <a:r>
              <a:rPr lang="en-US" baseline="0" dirty="0" smtClean="0"/>
              <a:t> a little more time on Quartus II power optimization</a:t>
            </a:r>
          </a:p>
          <a:p>
            <a:endParaRPr lang="en-US" dirty="0" smtClean="0"/>
          </a:p>
          <a:p>
            <a:r>
              <a:rPr lang="en-US" dirty="0" smtClean="0"/>
              <a:t>One key area</a:t>
            </a:r>
            <a:r>
              <a:rPr lang="en-US" baseline="0" dirty="0" smtClean="0"/>
              <a:t> is</a:t>
            </a:r>
            <a:r>
              <a:rPr lang="en-US" dirty="0" smtClean="0"/>
              <a:t> in the ability of</a:t>
            </a:r>
            <a:r>
              <a:rPr lang="en-US" baseline="0" dirty="0" smtClean="0"/>
              <a:t> </a:t>
            </a:r>
            <a:r>
              <a:rPr lang="en-US" dirty="0" smtClean="0"/>
              <a:t>the Quartus II software synthesis and place and route engine to be power aware.  This power reduction method is transparent to users and enabled through simple compilation settings. You simply set the timing constraints as part of the design entry process and synthesize the design to meet your performance requirements. </a:t>
            </a:r>
          </a:p>
          <a:p>
            <a:endParaRPr lang="en-US" dirty="0" smtClean="0"/>
          </a:p>
          <a:p>
            <a:r>
              <a:rPr lang="en-US" dirty="0" smtClean="0"/>
              <a:t>Quartus</a:t>
            </a:r>
            <a:r>
              <a:rPr lang="en-US" baseline="0" dirty="0" smtClean="0"/>
              <a:t> II software </a:t>
            </a:r>
            <a:r>
              <a:rPr lang="en-US" dirty="0" smtClean="0"/>
              <a:t>automatically selects the required performance for each piece of logic and also minimizes power through power-aware placement, routing, and clocking.  The resulting design meets your requirements with the minimum power. </a:t>
            </a:r>
          </a:p>
          <a:p>
            <a:endParaRPr lang="en-US" dirty="0" smtClean="0"/>
          </a:p>
          <a:p>
            <a:r>
              <a:rPr lang="en-US" dirty="0" smtClean="0"/>
              <a:t>You also have the option to select low effort or high effort optimization. Selecting high effort offers the greatest power savings at the expense of longer compilation times. Results will vary based on your design and effort level selected. The goal of this feature is to reduce power without user intervention while minimizing</a:t>
            </a:r>
            <a:r>
              <a:rPr lang="en-US" baseline="0" dirty="0" smtClean="0"/>
              <a:t> the </a:t>
            </a:r>
            <a:r>
              <a:rPr lang="en-US" dirty="0" smtClean="0"/>
              <a:t>impact on design performance.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a:t>
            </a:r>
            <a:r>
              <a:rPr lang="en-US" baseline="0" dirty="0" smtClean="0"/>
              <a:t> thing worth mentioning is that </a:t>
            </a:r>
            <a:r>
              <a:rPr lang="en-US" dirty="0" smtClean="0"/>
              <a:t>power optimization is</a:t>
            </a:r>
            <a:r>
              <a:rPr lang="en-US" baseline="0" dirty="0" smtClean="0"/>
              <a:t> guided by detailed models of the circuitry and by advanced statistical techniques that estimate which signals are toggling the most often – this allows us to determine power-efficient implementations without extra input from the user (such as a time-consuming simulation of the design to determine switching rates).</a:t>
            </a: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3C37F47-3299-48FC-A544-AF21064F270F}" type="slidenum">
              <a:rPr lang="en-US" smtClean="0"/>
              <a:pPr/>
              <a:t>25</a:t>
            </a:fld>
            <a:endParaRPr lang="en-US" dirty="0" smtClean="0"/>
          </a:p>
        </p:txBody>
      </p:sp>
      <p:sp>
        <p:nvSpPr>
          <p:cNvPr id="122882" name="Rectangle 2"/>
          <p:cNvSpPr>
            <a:spLocks noGrp="1" noRot="1" noChangeAspect="1" noChangeArrowheads="1" noTextEdit="1"/>
          </p:cNvSpPr>
          <p:nvPr>
            <p:ph type="sldImg"/>
          </p:nvPr>
        </p:nvSpPr>
        <p:spPr>
          <a:xfrm>
            <a:off x="1181100" y="695325"/>
            <a:ext cx="4654550" cy="3490913"/>
          </a:xfrm>
          <a:ln/>
        </p:spPr>
      </p:sp>
      <p:sp>
        <p:nvSpPr>
          <p:cNvPr id="122883" name="Rectangle 3"/>
          <p:cNvSpPr>
            <a:spLocks noGrp="1" noChangeArrowheads="1"/>
          </p:cNvSpPr>
          <p:nvPr>
            <p:ph type="body" idx="1"/>
          </p:nvPr>
        </p:nvSpPr>
        <p:spPr>
          <a:xfrm>
            <a:off x="935038" y="4421188"/>
            <a:ext cx="5149850" cy="4189412"/>
          </a:xfrm>
          <a:noFill/>
          <a:ln/>
        </p:spPr>
        <p:txBody>
          <a:bodyPr/>
          <a:lstStyle/>
          <a:p>
            <a:r>
              <a:rPr lang="en-US" dirty="0" smtClean="0"/>
              <a:t>One integral part of the Stratix V FPGA’s</a:t>
            </a:r>
            <a:r>
              <a:rPr lang="en-US" baseline="0" dirty="0" smtClean="0"/>
              <a:t> architecture is the capability to gate clocks to reduce dynamic power by preventing unused logic from toggling. The clock network in Stratix V devices is designed to deliver the lowest skew for highest performance and with gating capability to reduce dynamic power. </a:t>
            </a:r>
          </a:p>
          <a:p>
            <a:r>
              <a:rPr lang="en-US" baseline="0" dirty="0" smtClean="0"/>
              <a:t>The clock network in Stratix V FPGAs can be gated at four levels: At the top or global level close to the clock pins, in the center of each quadrant, at the row level in each quadrant, and at the block level.  This segmentation of the clock network enables Quartus II design software to have more granular control of the clock network for more efficient dynamic power reduction.  </a:t>
            </a:r>
          </a:p>
          <a:p>
            <a:endParaRPr lang="en-US" baseline="0" dirty="0" smtClean="0"/>
          </a:p>
          <a:p>
            <a:r>
              <a:rPr lang="en-US" baseline="0" dirty="0" smtClean="0"/>
              <a:t>Furthermore, the Quartus II placement algorithm automatically optimizes register placement so that fewer portions of the clock network need to be active to reach all the registers in a clock domain, minimizing power. All portions of the clock tree that aren’t needed to reach registers are shut off – that is permanently gated. Also, clock enables specified in the design or created by power-aware synthesis automatically gate the lower levels of the clock tree whenever the enable signal is low, saving additional power.</a:t>
            </a:r>
          </a:p>
          <a:p>
            <a:endParaRPr lang="en-US" baseline="0" dirty="0" smtClean="0"/>
          </a:p>
          <a:p>
            <a:r>
              <a:rPr lang="en-US" baseline="0" dirty="0" smtClean="0"/>
              <a:t>Static clock gating is automatically done by Quartus II software at compile time.</a:t>
            </a:r>
          </a:p>
          <a:p>
            <a:r>
              <a:rPr lang="en-US" baseline="0" dirty="0" smtClean="0"/>
              <a:t>Dynamic clock gating can be controlled by user or by Quartus II software using a logic signal to enable or disable clock during circuit operation. </a:t>
            </a:r>
          </a:p>
          <a:p>
            <a:endParaRPr lang="en-US" baseline="0" dirty="0" smtClean="0"/>
          </a:p>
          <a:p>
            <a:r>
              <a:rPr lang="en-US" baseline="0" dirty="0" smtClean="0"/>
              <a:t>Question: Why doesn’t Altera enable dynamic clock gating at levels 2 and 3?</a:t>
            </a:r>
          </a:p>
          <a:p>
            <a:r>
              <a:rPr lang="en-US" baseline="0" dirty="0" smtClean="0"/>
              <a:t>Answer: no significant power saving can be achieved through dynamic clock gating at levels 2 and 3 since the likelihood of a clock to be dynamically gated at these intermediate levels is very low.</a:t>
            </a:r>
          </a:p>
          <a:p>
            <a:endParaRPr lang="en-US" baseline="0" dirty="0" smtClean="0"/>
          </a:p>
          <a:p>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Another key power optimization technique</a:t>
            </a:r>
            <a:r>
              <a:rPr lang="en-US" baseline="0" dirty="0" smtClean="0"/>
              <a:t> in Quartus II design software is related to the power-efficient implementation of the embedded RAM blocks.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Quartus II software instantiates additional clock enables using read and write enables of the memory to shut down RAM operation and save power. This optimization is done automatically by Quartus II software when either the normal or extra effort power optimization setting is selected.</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further RAM power</a:t>
            </a:r>
            <a:r>
              <a:rPr lang="en-US" baseline="0" dirty="0" smtClean="0"/>
              <a:t> </a:t>
            </a:r>
            <a:r>
              <a:rPr lang="en-US" dirty="0" smtClean="0"/>
              <a:t>optimization is</a:t>
            </a:r>
            <a:r>
              <a:rPr lang="en-US" baseline="0" dirty="0" smtClean="0"/>
              <a:t> performed automatically by Quartus II software when extra effort power optimization is selected.  Large (wide and deep) RAM structures can be mapped to the physical block RAMs in a Stratix FPGA in several ways. Consider, for example, a RAM in your design that is to be 2K words deep by 40 bits wide.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most straightforward method, shown on the figure at the left in the lower right corner of the slide, is to use four M20K RAMs each providing 2K words that are 10 bits wide.  By accessing all four RAMs in parallel, a 40-bit wide word is accessed each cycle.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implementation on the right, in the same figure, is more power-efficient. In this case, Quartus II software again uses four M20K RAM blocks, but each RAM block stores 512 40-bit wide words. Each cycle, a small amount of soft logic looks at the top two address bits to determine which RAM stores the desired word, and accesses the appropriate RAM. This greatly reduces RAM power, since 3 of the 4 RAM blocks can now be clock gated on each cycle.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ADDD869-9584-4B4E-A8D8-70FF3DF4207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One key component to accurate</a:t>
            </a:r>
            <a:r>
              <a:rPr lang="en-US" sz="1200" kern="1200" baseline="0" dirty="0" smtClean="0">
                <a:solidFill>
                  <a:schemeClr val="tx1"/>
                </a:solidFill>
                <a:latin typeface="Times New Roman" pitchFamily="18" charset="0"/>
                <a:ea typeface="+mn-ea"/>
                <a:cs typeface="+mn-cs"/>
              </a:rPr>
              <a:t> power estimation is the power models used when estimating power.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Altera strives to deliver the most accurate power models to customers at every stage of the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Before silicon is correlated, Altera bases the power models on Hspice simulations. After silicon is received, Altera correlates the models to silicon and adjusts the models accordingly.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In general, Altera finalizes the power models within one year after silicon is received.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Times New Roman" pitchFamily="18" charset="0"/>
                <a:ea typeface="+mn-ea"/>
                <a:cs typeface="+mn-cs"/>
              </a:rPr>
              <a:t>When models are finalized, power estimation is within 10% to 15% of silicon depending on which power estimation tool is used.  With Quartus II software, users can achieve higher accuracy due to more accurate toggle rates and resource utilization.</a:t>
            </a: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few recommendations and techniques to help you design for low power.</a:t>
            </a:r>
            <a:endParaRPr lang="en-US" dirty="0"/>
          </a:p>
        </p:txBody>
      </p:sp>
      <p:sp>
        <p:nvSpPr>
          <p:cNvPr id="4" name="Slide Number Placeholder 3"/>
          <p:cNvSpPr>
            <a:spLocks noGrp="1"/>
          </p:cNvSpPr>
          <p:nvPr>
            <p:ph type="sldNum" sz="quarter" idx="10"/>
          </p:nvPr>
        </p:nvSpPr>
        <p:spPr/>
        <p:txBody>
          <a:bodyPr/>
          <a:lstStyle/>
          <a:p>
            <a:pPr>
              <a:defRPr/>
            </a:pPr>
            <a:fld id="{34E2274F-689B-4420-8A6C-133A1F935E7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9CF9E0AD-8CAB-4CB0-AC0A-4A4194387419}" type="slidenum">
              <a:rPr lang="en-US"/>
              <a:pPr/>
              <a:t>29</a:t>
            </a:fld>
            <a:endParaRPr lang="en-US" dirty="0"/>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xfrm>
            <a:off x="936625" y="4419600"/>
            <a:ext cx="5146675" cy="4189413"/>
          </a:xfrm>
          <a:noFill/>
          <a:ln/>
        </p:spPr>
        <p:txBody>
          <a:bodyPr/>
          <a:lstStyle/>
          <a:p>
            <a:r>
              <a:rPr lang="en-US" sz="1200" kern="1200" baseline="0" dirty="0" smtClean="0">
                <a:solidFill>
                  <a:schemeClr val="tx1"/>
                </a:solidFill>
                <a:latin typeface="Times New Roman" pitchFamily="18" charset="0"/>
                <a:ea typeface="+mn-ea"/>
                <a:cs typeface="+mn-cs"/>
              </a:rPr>
              <a:t>The first recommendation is to use the </a:t>
            </a:r>
            <a:r>
              <a:rPr lang="en-US" sz="1200" b="1" kern="1200" baseline="0" dirty="0" smtClean="0">
                <a:solidFill>
                  <a:schemeClr val="tx1"/>
                </a:solidFill>
                <a:latin typeface="Times New Roman" pitchFamily="18" charset="0"/>
                <a:ea typeface="+mn-ea"/>
                <a:cs typeface="+mn-cs"/>
              </a:rPr>
              <a:t>Design partition planner</a:t>
            </a:r>
            <a:r>
              <a:rPr lang="en-US" sz="1200" kern="1200" baseline="0" dirty="0" smtClean="0">
                <a:solidFill>
                  <a:schemeClr val="tx1"/>
                </a:solidFill>
                <a:latin typeface="Times New Roman" pitchFamily="18" charset="0"/>
                <a:ea typeface="+mn-ea"/>
                <a:cs typeface="+mn-cs"/>
              </a:rPr>
              <a:t> to partition the design into multiple partitions, and then optimize each partition for power or performance. Users can partition the design based on the design functionality and timing constraints.  Partitions with challenging timing constraints can be optimized for performance while the rest of the partitions can be optimized for power.</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In addition to enabling lower power where possible, partitioning the design enables users to use Incremental Compile where they can make changes to a specific partition and quickly compile that partition without impacting the rest of the design, thus significantly reducing compile time.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Creating partitions prevents the software from performing logic optimizations across partition boundaries during synthesis or placement, which also allows incremental behavior by enabling each partition to be synthesized or placed and routed independently at any time.</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Design iteration time is reduced by focusing the compilation effort on a particular partition, while partitions that do not change are not recompiled. Optimization techniques, such as physical synthesis, can also be targeted to specific design partitions while leaving other logic blocks untouched.</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Using assignment editor, you can specify the optimization technique for each partition in the design to be either “speed” or “power”. You can also specify the power optimization settings for each partition to be either Normal or Extra Effort.</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E2274F-689B-4420-8A6C-133A1F935E7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high-bandwidth, low-power transceivers,</a:t>
            </a:r>
            <a:r>
              <a:rPr lang="en-US" baseline="0" dirty="0" smtClean="0"/>
              <a:t> users can design narrower electrical interfaces by using smaller number of lanes running at higher data rates.  The power per Gbps goes down as the data rate goes up. You can reference slide 21 as a reminder.</a:t>
            </a:r>
          </a:p>
          <a:p>
            <a:r>
              <a:rPr lang="en-US" baseline="0" dirty="0" smtClean="0"/>
              <a:t>Two examples are shown on this slide.</a:t>
            </a:r>
          </a:p>
          <a:p>
            <a:pPr marL="228600" indent="-228600">
              <a:buAutoNum type="arabicParenBoth"/>
            </a:pPr>
            <a:r>
              <a:rPr lang="en-US" baseline="0" dirty="0" smtClean="0"/>
              <a:t>In the first example, a 10G interface is implemented using 4 XAUI lanes or 1 10G lane. You can see that the 1 lane implementation achieves the same bandwidth at 40% lower power.</a:t>
            </a:r>
          </a:p>
          <a:p>
            <a:pPr marL="228600" indent="-228600">
              <a:buAutoNum type="arabicParenBoth"/>
            </a:pPr>
            <a:r>
              <a:rPr lang="en-US" baseline="0" dirty="0" smtClean="0"/>
              <a:t>In the second example, a 100G interface is implemented using 10 x11G lanes or by using 4x28G lanes. The narrower interface saves 50% power.</a:t>
            </a:r>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technique worth mentioning, even though it may seem obvious, is to try to leverage the extensive hard IP available in Stratix V FPGAs.  By directing your RTL code to make use of the hard IP in Stratix V, the Synthesizer and the place&amp;Route modules in Quartus II software will map your logic to hard IP whenever possible. By doing so, you can save extensive power while achieving much higher performance.</a:t>
            </a:r>
          </a:p>
          <a:p>
            <a:endParaRPr lang="en-US" baseline="0" dirty="0" smtClean="0"/>
          </a:p>
          <a:p>
            <a:r>
              <a:rPr lang="en-US" baseline="0" dirty="0" smtClean="0"/>
              <a:t>The table on the right shows the Logic utilization savings achieved for various Hard IP blocks in Stratix V FPGAs.</a:t>
            </a:r>
          </a:p>
          <a:p>
            <a:endParaRPr lang="en-US" baseline="0" dirty="0" smtClean="0"/>
          </a:p>
          <a:p>
            <a:r>
              <a:rPr lang="en-US" b="1" baseline="0" dirty="0" smtClean="0"/>
              <a:t>Note</a:t>
            </a:r>
            <a:r>
              <a:rPr lang="en-US" baseline="0" dirty="0" smtClean="0"/>
              <a:t>: For the 10GE, 40GE, 100GE, and Interlaken Hard IP in Stratix V FPGAs, only the PCS is currently hardened.  Altera is considering hardening the MAC for these protocols. If customers are interested in a hard MAC in Stratix V FPGAs for these protocols, let Product Marketing know about these customers, and Marketing can follow up and get their feedback.</a:t>
            </a:r>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main benefit of Partial Reconfiguration is to reduce power in designs.  This can be achieved in two ways:</a:t>
            </a:r>
          </a:p>
          <a:p>
            <a:endParaRPr lang="en-US" baseline="0" dirty="0" smtClean="0"/>
          </a:p>
          <a:p>
            <a:pPr marL="228600" indent="-228600">
              <a:buAutoNum type="arabicParenBoth"/>
            </a:pPr>
            <a:r>
              <a:rPr lang="en-US" baseline="0" dirty="0" smtClean="0"/>
              <a:t>Customers can partition their designs and save some logic partitions off chip (either in flash memory devices or in host), thus enabling the design to fit in a smaller FPGA </a:t>
            </a:r>
            <a:r>
              <a:rPr lang="en-US" baseline="0" dirty="0" smtClean="0">
                <a:sym typeface="Wingdings" pitchFamily="2" charset="2"/>
              </a:rPr>
              <a:t> lower power consumption and lower cost.  This is possible for designs which can be partitioned and the partitions do not run simultaneously. Customers can then swap partitions when needed.</a:t>
            </a:r>
          </a:p>
          <a:p>
            <a:pPr marL="228600" indent="-228600">
              <a:buAutoNum type="arabicParenBoth"/>
            </a:pPr>
            <a:endParaRPr lang="en-US" baseline="0" dirty="0" smtClean="0">
              <a:sym typeface="Wingdings" pitchFamily="2" charset="2"/>
            </a:endParaRPr>
          </a:p>
          <a:p>
            <a:pPr marL="228600" indent="-228600">
              <a:buAutoNum type="arabicParenBoth"/>
            </a:pPr>
            <a:r>
              <a:rPr lang="en-US" baseline="0" dirty="0" smtClean="0">
                <a:sym typeface="Wingdings" pitchFamily="2" charset="2"/>
              </a:rPr>
              <a:t>The second way in which partial reconfiguration can be used to lower power is by putting “idle” partitions in low-power state.  This can be done by partially reconfiguring partitions to power down features in these “idle” partitions such as memory blocks, PLLs, transceiver blocks, I/O blocks, and Hard IP. </a:t>
            </a:r>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can be skipped or quickly covered if you feel this</a:t>
            </a:r>
            <a:r>
              <a:rPr lang="en-US" baseline="0" dirty="0" smtClean="0"/>
              <a:t> concept is well understood by the audience based on the two slides 18 and 44.</a:t>
            </a:r>
          </a:p>
          <a:p>
            <a:endParaRPr lang="en-US" baseline="0" dirty="0" smtClean="0"/>
          </a:p>
          <a:p>
            <a:endParaRPr lang="en-US" dirty="0" smtClean="0"/>
          </a:p>
          <a:p>
            <a:r>
              <a:rPr lang="en-US" dirty="0" smtClean="0"/>
              <a:t>As discussed previously (Slide 44), there are three High-Speed</a:t>
            </a:r>
            <a:r>
              <a:rPr lang="en-US" baseline="0" dirty="0" smtClean="0"/>
              <a:t> Tile Usage in the EPE: </a:t>
            </a:r>
          </a:p>
          <a:p>
            <a:pPr marL="228600" indent="-228600">
              <a:buAutoNum type="arabicParenBoth"/>
            </a:pPr>
            <a:r>
              <a:rPr lang="en-US" baseline="0" dirty="0" smtClean="0"/>
              <a:t>Typical Design (0% HS tiles) </a:t>
            </a:r>
          </a:p>
          <a:p>
            <a:pPr marL="228600" indent="-228600">
              <a:buAutoNum type="arabicParenBoth"/>
            </a:pPr>
            <a:r>
              <a:rPr lang="en-US" baseline="0" dirty="0" smtClean="0"/>
              <a:t>Typical High Performance (10% HS tiles) </a:t>
            </a:r>
          </a:p>
          <a:p>
            <a:pPr marL="228600" indent="-228600">
              <a:buAutoNum type="arabicParenBoth"/>
            </a:pPr>
            <a:r>
              <a:rPr lang="en-US" baseline="0" dirty="0" smtClean="0"/>
              <a:t>Atypical High Performance (25% HS tiles)</a:t>
            </a:r>
          </a:p>
          <a:p>
            <a:pPr marL="228600" indent="-228600">
              <a:buNone/>
            </a:pPr>
            <a:endParaRPr lang="en-US" baseline="0" dirty="0" smtClean="0"/>
          </a:p>
          <a:p>
            <a:pPr marL="228600" indent="-228600">
              <a:buNone/>
            </a:pPr>
            <a:r>
              <a:rPr lang="en-US" baseline="0" dirty="0" smtClean="0"/>
              <a:t>This setting impacts static power consumption </a:t>
            </a:r>
            <a:r>
              <a:rPr lang="en-US" baseline="0" dirty="0" smtClean="0">
                <a:sym typeface="Wingdings" pitchFamily="2" charset="2"/>
              </a:rPr>
              <a:t> </a:t>
            </a:r>
            <a:r>
              <a:rPr lang="en-US" baseline="0" dirty="0" smtClean="0"/>
              <a:t>Most designs require 10% of logic tiles to be in High-Speed.</a:t>
            </a:r>
          </a:p>
          <a:p>
            <a:pPr marL="228600" indent="-228600">
              <a:buNone/>
            </a:pPr>
            <a:r>
              <a:rPr lang="en-US" baseline="0" dirty="0" smtClean="0"/>
              <a:t>A tile is defined as Two LABs, or One DSP block, or one M20K Block.</a:t>
            </a:r>
          </a:p>
          <a:p>
            <a:pPr marL="228600" indent="-228600">
              <a:buNone/>
            </a:pPr>
            <a:endParaRPr lang="en-US" baseline="0" dirty="0" smtClean="0"/>
          </a:p>
          <a:p>
            <a:pPr marL="228600" indent="-228600">
              <a:buNone/>
            </a:pPr>
            <a:r>
              <a:rPr lang="en-US" baseline="0" dirty="0" smtClean="0"/>
              <a:t>As a percentage of total power, the power savings from choosing different tile usage may not be significant. However, when the design is idle, this setting has a big impact on static power consumed while the design is idle (Slide 18).</a:t>
            </a:r>
          </a:p>
          <a:p>
            <a:pPr marL="228600" indent="-228600">
              <a:buNone/>
            </a:pPr>
            <a:endParaRPr lang="en-US" baseline="0" dirty="0" smtClean="0"/>
          </a:p>
          <a:p>
            <a:pPr marL="228600" indent="-228600">
              <a:buNone/>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cover other suggestions</a:t>
            </a:r>
            <a:r>
              <a:rPr lang="en-US" baseline="0" dirty="0" smtClean="0"/>
              <a:t> to </a:t>
            </a:r>
            <a:r>
              <a:rPr lang="en-US" dirty="0" smtClean="0"/>
              <a:t>consider when optimizing designs for low</a:t>
            </a:r>
            <a:r>
              <a:rPr lang="en-US" baseline="0" dirty="0" smtClean="0"/>
              <a:t> power.</a:t>
            </a:r>
          </a:p>
          <a:p>
            <a:endParaRPr lang="en-US" baseline="0" dirty="0" smtClean="0"/>
          </a:p>
          <a:p>
            <a:r>
              <a:rPr lang="en-US" baseline="0" dirty="0" smtClean="0"/>
              <a:t>(1) By running logic at higher frequencies, users can reduce logic utilization. </a:t>
            </a:r>
          </a:p>
          <a:p>
            <a:r>
              <a:rPr lang="en-US" baseline="0" dirty="0" smtClean="0"/>
              <a:t>(2) By sharing resources in the design, you reduce the number of resources used and save power.</a:t>
            </a:r>
          </a:p>
          <a:p>
            <a:r>
              <a:rPr lang="en-US" baseline="0" dirty="0" smtClean="0"/>
              <a:t>(3) By lowering junction temperature, you can significantly reduce static power since static power is exponentially proportional to Tj.  You can lower Tj by increasing air flow and/or using larger heat sinks.</a:t>
            </a:r>
          </a:p>
          <a:p>
            <a:r>
              <a:rPr lang="en-US" baseline="0" dirty="0" smtClean="0"/>
              <a:t>(4) You can try to prevent logic from toggling when it is not required. This requires RTL code change, and Quartus II software will synthesize and fit the design accordingly.  </a:t>
            </a:r>
          </a:p>
          <a:p>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leveraging the dynamic</a:t>
            </a:r>
            <a:r>
              <a:rPr lang="en-US" baseline="0" dirty="0" smtClean="0"/>
              <a:t> on-chip termination for memory interfaces, users can save significant power in the I/O block. With Dynamic OCT, dynamic termination is turned off during write and enabled during read. Series termination is turned on during write and turned off during read.</a:t>
            </a:r>
            <a:r>
              <a:rPr lang="en-US" baseline="0" dirty="0"/>
              <a:t> </a:t>
            </a:r>
            <a:endParaRPr lang="en-US" baseline="0" dirty="0" smtClean="0"/>
          </a:p>
          <a:p>
            <a:r>
              <a:rPr lang="en-US" sz="1200" kern="1200" baseline="0" dirty="0" smtClean="0">
                <a:solidFill>
                  <a:schemeClr val="tx1"/>
                </a:solidFill>
                <a:latin typeface="Times New Roman" pitchFamily="18" charset="0"/>
                <a:ea typeface="+mn-ea"/>
                <a:cs typeface="+mn-cs"/>
              </a:rPr>
              <a:t>Altera was the first company in the industry to introduce dynamic OCT (DOCT) on FPGAs to effectively reduce I/O power when interfacing an FPGA with external memory interfaces. As seen in this figure, DOCT turns on and off the RS OCT (series on-chip termination) and RT OCT (Parallel on-chip termination) dynamically during data transfer. During the write cycle, Series termination is turned on and parallel Termination is turned off to match the line impedance, while during the read cycle, Series Termination is turned off and Parallel termination is turned on as Stratix V FPGAs implement the far end termination of the bus. On a typical 72-bit DIMM, Stratix V FPGAs reduce I/O static power by up to 65% (1.9 W) at 1067 Mbps when compared to a standard FPGA using DDR2 without DOCT.</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Another suggestion to lower power in the I/O block is to use lower drive strength in the I/O buffer to get the job done. With Stratix FPGAs, you can choose between different level of drive strength depending on the capacitance load being driven by the FPGA.  The lower the drive strength, the smaller the required current, and thus the more power savings is achieved.</a:t>
            </a:r>
          </a:p>
          <a:p>
            <a:endParaRPr lang="en-US" baseline="0" dirty="0" smtClean="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Stratix V FPGAs are designed to deliver</a:t>
            </a:r>
            <a:r>
              <a:rPr lang="en-US" baseline="0" dirty="0" smtClean="0"/>
              <a:t> the highest bandwidth at the lowest Total power in the industry. Altera strives to deliver accurate and easy-to-use power estimation tools including the EPE spreadsheet and the Power Analyzer in QII software.</a:t>
            </a:r>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98CEEF0-59AC-4928-93CA-B47B025C6D5D}" type="slidenum">
              <a:rPr lang="en-US" smtClean="0"/>
              <a:pPr/>
              <a:t>37</a:t>
            </a:fld>
            <a:endParaRPr lang="en-US" smtClean="0"/>
          </a:p>
        </p:txBody>
      </p:sp>
      <p:sp>
        <p:nvSpPr>
          <p:cNvPr id="56323" name="Rectangle 2"/>
          <p:cNvSpPr>
            <a:spLocks noGrp="1" noRot="1" noChangeAspect="1" noChangeArrowheads="1" noTextEdit="1"/>
          </p:cNvSpPr>
          <p:nvPr>
            <p:ph type="sldImg"/>
          </p:nvPr>
        </p:nvSpPr>
        <p:spPr>
          <a:xfrm>
            <a:off x="1184275" y="696913"/>
            <a:ext cx="4654550" cy="3490912"/>
          </a:xfrm>
          <a:ln/>
        </p:spPr>
      </p:sp>
      <p:sp>
        <p:nvSpPr>
          <p:cNvPr id="56324" name="Rectangle 3"/>
          <p:cNvSpPr>
            <a:spLocks noGrp="1" noChangeArrowheads="1"/>
          </p:cNvSpPr>
          <p:nvPr>
            <p:ph type="body" idx="1"/>
          </p:nvPr>
        </p:nvSpPr>
        <p:spPr>
          <a:noFill/>
          <a:ln/>
        </p:spPr>
        <p:txBody>
          <a:bodyPr/>
          <a:lstStyle/>
          <a:p>
            <a:r>
              <a:rPr lang="en-US" dirty="0" smtClean="0"/>
              <a:t>Thank</a:t>
            </a:r>
            <a:r>
              <a:rPr lang="en-US" baseline="0" dirty="0" smtClean="0"/>
              <a:t> you</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ea typeface="ＭＳ Ｐゴシック" pitchFamily="34" charset="-128"/>
              </a:rPr>
              <a:t>Goal of this slide - Lay the foundations of power consumption. Engineers will understand all of the three types of power listed, but this introductory slide ensures you are all on the same page.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In-Rush (AKA Powerup Icc, surge Icc, startup Icc. Icc means current)</a:t>
            </a:r>
            <a:r>
              <a:rPr lang="en-US" dirty="0" smtClean="0">
                <a:latin typeface="Times New Roman" pitchFamily="18" charset="0"/>
                <a:ea typeface="ＭＳ Ｐゴシック" pitchFamily="34" charset="-128"/>
              </a:rPr>
              <a:t> is the current drawn by the FPGA immediately after power is applied to the pins. Typically, FPGAs would suck a lot of current during this stage, but technological innovation implemented in Stratix devices has allowed us to mitigate these effects</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Static (AKA Standby, </a:t>
            </a:r>
            <a:r>
              <a:rPr lang="en-US" sz="800" b="1" dirty="0" smtClean="0">
                <a:solidFill>
                  <a:schemeClr val="bg1"/>
                </a:solidFill>
                <a:ea typeface="ＭＳ Ｐゴシック" pitchFamily="34" charset="-128"/>
              </a:rPr>
              <a:t>Quiescent</a:t>
            </a:r>
            <a:r>
              <a:rPr lang="en-US" sz="800" dirty="0" smtClean="0">
                <a:solidFill>
                  <a:schemeClr val="bg1"/>
                </a:solidFill>
                <a:ea typeface="ＭＳ Ｐゴシック" pitchFamily="34" charset="-128"/>
              </a:rPr>
              <a:t>, </a:t>
            </a:r>
            <a:r>
              <a:rPr lang="en-US" b="1" dirty="0" smtClean="0">
                <a:latin typeface="Times New Roman" pitchFamily="18" charset="0"/>
                <a:ea typeface="ＭＳ Ｐゴシック" pitchFamily="34" charset="-128"/>
              </a:rPr>
              <a:t>leakage) </a:t>
            </a:r>
            <a:r>
              <a:rPr lang="en-US" dirty="0" smtClean="0">
                <a:latin typeface="Times New Roman" pitchFamily="18" charset="0"/>
                <a:ea typeface="ＭＳ Ｐゴシック" pitchFamily="34" charset="-128"/>
              </a:rPr>
              <a:t>is the current drawn by the non-operating portions of the device. In this diagram, the static section shows the power consumption of the device in a non-operational condition (i.e.. no clock signal is applied).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Dynamic+Static (AKA Total Power) </a:t>
            </a:r>
            <a:r>
              <a:rPr lang="en-US" dirty="0" smtClean="0">
                <a:latin typeface="Times New Roman" pitchFamily="18" charset="0"/>
                <a:ea typeface="ＭＳ Ｐゴシック" pitchFamily="34" charset="-128"/>
              </a:rPr>
              <a:t>is the power consumed by the FPGA during normal operation of the device. The clock is oscillating &amp; the customer’s design is operating. Actual dynamic power consumption (and therefore total power) will vary greatly from design to design based on frequency, resource utilization, operating temperature, &amp; other factors.</a:t>
            </a:r>
          </a:p>
          <a:p>
            <a:endParaRPr lang="en-US" dirty="0"/>
          </a:p>
        </p:txBody>
      </p:sp>
      <p:sp>
        <p:nvSpPr>
          <p:cNvPr id="4" name="Slide Number Placeholder 3"/>
          <p:cNvSpPr>
            <a:spLocks noGrp="1"/>
          </p:cNvSpPr>
          <p:nvPr>
            <p:ph type="sldNum" sz="quarter" idx="10"/>
          </p:nvPr>
        </p:nvSpPr>
        <p:spPr/>
        <p:txBody>
          <a:bodyPr/>
          <a:lstStyle/>
          <a:p>
            <a:pPr>
              <a:defRPr/>
            </a:pPr>
            <a:fld id="{1172C761-3BCF-401C-9435-44AF8D6A3FF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E2274F-689B-4420-8A6C-133A1F935E7B}"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9B87169-61E9-4273-92A8-A93EC1A0B386}" type="slidenum">
              <a:rPr lang="en-US" smtClean="0"/>
              <a:pPr/>
              <a:t>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smtClean="0"/>
              <a:t>The first question I would like to</a:t>
            </a:r>
            <a:r>
              <a:rPr lang="en-US" baseline="0" dirty="0" smtClean="0"/>
              <a:t> address is the following:  What to expect from Stratix V FPGAs?</a:t>
            </a:r>
          </a:p>
          <a:p>
            <a:endParaRPr lang="en-US" baseline="0" dirty="0" smtClean="0"/>
          </a:p>
          <a:p>
            <a:r>
              <a:rPr lang="en-US" baseline="0" dirty="0" smtClean="0"/>
              <a:t>In a nutshell, Stratix V FPGAs are designed from the ground up to deliver the highest bandwidth at the lowest total power.  At every design level, Altera made decisions to ensure Stratix V FPGAs are well positioned to meet the bandwidth/power goal.  With Stratix V FPGAs, you can achieve 50% higher system performance compared to previous FPGA generations (Stratix IV) at 30% lower total power and 50% lower PMA power per transceiver channel. Additional power savings can be achieved by hardening logic in Stratix V FPGAs. In addition, by leveraging the easy-to-Use Partial Reconfiguration, customers can further reduce power and cost by using smaller density FPGAs.</a:t>
            </a:r>
          </a:p>
          <a:p>
            <a:endParaRPr lang="en-US" baseline="0"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E612BEE-32F7-4739-A8F7-37F8FD707302}" type="slidenum">
              <a:rPr lang="en-US" smtClean="0"/>
              <a:pPr/>
              <a:t>7</a:t>
            </a:fld>
            <a:endParaRPr lang="en-US" dirty="0" smtClean="0"/>
          </a:p>
        </p:txBody>
      </p:sp>
      <p:sp>
        <p:nvSpPr>
          <p:cNvPr id="50179" name="Rectangle 2"/>
          <p:cNvSpPr>
            <a:spLocks noGrp="1" noRot="1" noChangeAspect="1" noChangeArrowheads="1" noTextEdit="1"/>
          </p:cNvSpPr>
          <p:nvPr>
            <p:ph type="sldImg"/>
          </p:nvPr>
        </p:nvSpPr>
        <p:spPr>
          <a:xfrm>
            <a:off x="1184275" y="696913"/>
            <a:ext cx="4652963" cy="3489325"/>
          </a:xfrm>
          <a:ln/>
        </p:spPr>
      </p:sp>
      <p:sp>
        <p:nvSpPr>
          <p:cNvPr id="50180" name="Rectangle 3"/>
          <p:cNvSpPr>
            <a:spLocks noGrp="1" noChangeArrowheads="1"/>
          </p:cNvSpPr>
          <p:nvPr>
            <p:ph type="body" idx="1"/>
          </p:nvPr>
        </p:nvSpPr>
        <p:spPr>
          <a:xfrm>
            <a:off x="936625" y="4419600"/>
            <a:ext cx="5146675" cy="4189413"/>
          </a:xfrm>
          <a:noFill/>
          <a:ln/>
        </p:spPr>
        <p:txBody>
          <a:bodyPr/>
          <a:lstStyle/>
          <a:p>
            <a:r>
              <a:rPr lang="en-US" dirty="0" smtClean="0"/>
              <a:t>These</a:t>
            </a:r>
            <a:r>
              <a:rPr lang="en-US" baseline="0" dirty="0" smtClean="0"/>
              <a:t> are the various techniques and innovations that Altera leverages at various levels to reduce power while maintaining high performance. We’ll cover many of these techniques on the next few slides…</a:t>
            </a:r>
          </a:p>
          <a:p>
            <a:endParaRPr lang="en-US" baseline="0" dirty="0" smtClean="0"/>
          </a:p>
          <a:p>
            <a:r>
              <a:rPr lang="en-US" baseline="0" dirty="0" smtClean="0"/>
              <a:t>One thing to note is the 4 levels at which power optimization is done from process level up to the system/board level.</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E612BEE-32F7-4739-A8F7-37F8FD707302}" type="slidenum">
              <a:rPr lang="en-US" smtClean="0"/>
              <a:pPr/>
              <a:t>8</a:t>
            </a:fld>
            <a:endParaRPr lang="en-US" dirty="0" smtClean="0"/>
          </a:p>
        </p:txBody>
      </p:sp>
      <p:sp>
        <p:nvSpPr>
          <p:cNvPr id="50179" name="Rectangle 2"/>
          <p:cNvSpPr>
            <a:spLocks noGrp="1" noRot="1" noChangeAspect="1" noChangeArrowheads="1" noTextEdit="1"/>
          </p:cNvSpPr>
          <p:nvPr>
            <p:ph type="sldImg"/>
          </p:nvPr>
        </p:nvSpPr>
        <p:spPr>
          <a:xfrm>
            <a:off x="1184275" y="696913"/>
            <a:ext cx="4652963" cy="3489325"/>
          </a:xfrm>
          <a:ln/>
        </p:spPr>
      </p:sp>
      <p:sp>
        <p:nvSpPr>
          <p:cNvPr id="50180" name="Rectangle 3"/>
          <p:cNvSpPr>
            <a:spLocks noGrp="1" noChangeArrowheads="1"/>
          </p:cNvSpPr>
          <p:nvPr>
            <p:ph type="body" idx="1"/>
          </p:nvPr>
        </p:nvSpPr>
        <p:spPr>
          <a:xfrm>
            <a:off x="936625" y="4419600"/>
            <a:ext cx="5146675" cy="4189413"/>
          </a:xfrm>
          <a:noFill/>
          <a:ln/>
        </p:spPr>
        <p:txBody>
          <a:bodyPr/>
          <a:lstStyle/>
          <a:p>
            <a:r>
              <a:rPr lang="en-US" dirty="0" smtClean="0"/>
              <a:t>These</a:t>
            </a:r>
            <a:r>
              <a:rPr lang="en-US" baseline="0" dirty="0" smtClean="0"/>
              <a:t> are the various techniques and innovations that Altera leverages at various levels to reduce power while maintaining high performance. We’ll cover many of these techniques on the next few slides…</a:t>
            </a:r>
          </a:p>
          <a:p>
            <a:endParaRPr lang="en-US" baseline="0" dirty="0" smtClean="0"/>
          </a:p>
          <a:p>
            <a:r>
              <a:rPr lang="en-US" baseline="0" dirty="0" smtClean="0"/>
              <a:t>One thing to note is the 4 levels at which power optimization is done from process level up to the system/board level.</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CA62533-F166-4E26-98A8-912FF05C1DD9}" type="slidenum">
              <a:rPr lang="en-US" smtClean="0"/>
              <a:pPr/>
              <a:t>9</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t>Stratix</a:t>
            </a:r>
            <a:r>
              <a:rPr lang="en-US" baseline="0" dirty="0" smtClean="0"/>
              <a:t> V FPGAs are manufactured on TSMC’s 28-nm HP process.</a:t>
            </a:r>
          </a:p>
          <a:p>
            <a:r>
              <a:rPr lang="en-US" baseline="0" dirty="0" smtClean="0"/>
              <a:t>Altera worked closely with TSMC to customize the HP process to lower power while still taking advantage of the high performance delivered by this process.</a:t>
            </a:r>
          </a:p>
          <a:p>
            <a:r>
              <a:rPr lang="en-US" baseline="0" dirty="0" smtClean="0"/>
              <a:t>Compared to other TSMC’s 28-nm options, the HP process delivers 35% higher performance. This is the ideal process for high-bandwidth FPGAs requiring fast core performance and fast periphery performance such as 28G transceivers.</a:t>
            </a:r>
          </a:p>
          <a:p>
            <a:endParaRPr lang="en-US" baseline="0" dirty="0" smtClean="0"/>
          </a:p>
          <a:p>
            <a:r>
              <a:rPr lang="en-US" baseline="0" dirty="0" smtClean="0"/>
              <a:t>This table lists the various knobs that Altera leverages to bring down power on the 28-nm HP process.  In particular, the custom low-leakage transistors and the custom low-bulk leakage in transistors are exclusively used by Altera.  This process customization delivers 25% lower static power compared to the standard 28HP process from TSMC.</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sp>
        <p:nvSpPr>
          <p:cNvPr id="99340" name="Rectangle 12"/>
          <p:cNvSpPr>
            <a:spLocks noChangeArrowheads="1"/>
          </p:cNvSpPr>
          <p:nvPr/>
        </p:nvSpPr>
        <p:spPr bwMode="auto">
          <a:xfrm>
            <a:off x="295275" y="643890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aseline="0" dirty="0" smtClean="0">
                <a:solidFill>
                  <a:schemeClr val="bg1"/>
                </a:solidFill>
              </a:rPr>
              <a:t> - </a:t>
            </a:r>
            <a:r>
              <a:rPr lang="en-US" sz="900" b="1" dirty="0" smtClean="0">
                <a:solidFill>
                  <a:schemeClr val="bg1"/>
                </a:solidFill>
              </a:rPr>
              <a:t>Public </a:t>
            </a:r>
            <a:endParaRPr lang="en-US" sz="900" b="1" dirty="0">
              <a:solidFill>
                <a:schemeClr val="bg1"/>
              </a:solidFill>
            </a:endParaRPr>
          </a:p>
        </p:txBody>
      </p:sp>
      <p:pic>
        <p:nvPicPr>
          <p:cNvPr id="99347" name="Picture 9" descr="Untitled-4.png"/>
          <p:cNvPicPr>
            <a:picLocks noChangeAspect="1"/>
          </p:cNvPicPr>
          <p:nvPr/>
        </p:nvPicPr>
        <p:blipFill>
          <a:blip r:embed="rId3" cstate="print"/>
          <a:srcRect/>
          <a:stretch>
            <a:fillRect/>
          </a:stretch>
        </p:blipFill>
        <p:spPr bwMode="auto">
          <a:xfrm>
            <a:off x="7388225" y="6276975"/>
            <a:ext cx="1384300" cy="295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mtClean="0"/>
            </a:lvl1pPr>
          </a:lstStyle>
          <a:p>
            <a:pPr>
              <a:defRPr/>
            </a:pPr>
            <a:fld id="{71F3CF20-5F4F-44F0-9E5D-7D5E0BAC2F6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hank_you">
    <p:bg>
      <p:bgPr>
        <a:blipFill dpi="0" rotWithShape="0">
          <a:blip r:embed="rId2" cstate="print"/>
          <a:srcRect/>
          <a:stretch>
            <a:fillRect r="-5250"/>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ctrTitle"/>
          </p:nvPr>
        </p:nvSpPr>
        <p:spPr>
          <a:xfrm>
            <a:off x="533400" y="1250950"/>
            <a:ext cx="5824538" cy="1143000"/>
          </a:xfrm>
        </p:spPr>
        <p:txBody>
          <a:bodyPr anchor="ctr"/>
          <a:lstStyle>
            <a:lvl1pPr>
              <a:defRPr>
                <a:solidFill>
                  <a:srgbClr val="FF6600"/>
                </a:solidFill>
              </a:defRPr>
            </a:lvl1pPr>
          </a:lstStyle>
          <a:p>
            <a:r>
              <a:rPr lang="en-US" smtClean="0"/>
              <a:t>Click to edit Master title style</a:t>
            </a:r>
            <a:endParaRPr lang="en-US"/>
          </a:p>
        </p:txBody>
      </p:sp>
      <p:sp>
        <p:nvSpPr>
          <p:cNvPr id="99332" name="Rectangle 4"/>
          <p:cNvSpPr>
            <a:spLocks noGrp="1" noChangeArrowheads="1"/>
          </p:cNvSpPr>
          <p:nvPr>
            <p:ph type="subTitle" idx="1"/>
          </p:nvPr>
        </p:nvSpPr>
        <p:spPr>
          <a:xfrm>
            <a:off x="533400" y="2393950"/>
            <a:ext cx="5867400" cy="838200"/>
          </a:xfrm>
        </p:spPr>
        <p:txBody>
          <a:bodyPr/>
          <a:lstStyle>
            <a:lvl1pPr marL="0" indent="0">
              <a:buFont typeface="Wingdings" pitchFamily="2" charset="2"/>
              <a:buNone/>
              <a:defRPr sz="2400">
                <a:solidFill>
                  <a:srgbClr val="909090"/>
                </a:solidFill>
              </a:defRPr>
            </a:lvl1pPr>
          </a:lstStyle>
          <a:p>
            <a:r>
              <a:rPr lang="en-US" smtClean="0"/>
              <a:t>Click to edit Master subtitle style</a:t>
            </a:r>
            <a:endParaRPr lang="en-US"/>
          </a:p>
        </p:txBody>
      </p:sp>
      <p:pic>
        <p:nvPicPr>
          <p:cNvPr id="99347" name="Picture 9" descr="Untitled-4.png"/>
          <p:cNvPicPr>
            <a:picLocks noChangeAspect="1"/>
          </p:cNvPicPr>
          <p:nvPr/>
        </p:nvPicPr>
        <p:blipFill>
          <a:blip r:embed="rId3" cstate="print"/>
          <a:srcRect/>
          <a:stretch>
            <a:fillRect/>
          </a:stretch>
        </p:blipFill>
        <p:spPr bwMode="auto">
          <a:xfrm>
            <a:off x="7388225" y="6276975"/>
            <a:ext cx="1384300" cy="295275"/>
          </a:xfrm>
          <a:prstGeom prst="rect">
            <a:avLst/>
          </a:prstGeom>
          <a:noFill/>
          <a:ln w="9525">
            <a:noFill/>
            <a:miter lim="800000"/>
            <a:headEnd/>
            <a:tailEnd/>
          </a:ln>
        </p:spPr>
      </p:pic>
      <p:sp>
        <p:nvSpPr>
          <p:cNvPr id="7" name="Rectangle 11"/>
          <p:cNvSpPr>
            <a:spLocks noChangeArrowheads="1"/>
          </p:cNvSpPr>
          <p:nvPr/>
        </p:nvSpPr>
        <p:spPr bwMode="auto">
          <a:xfrm>
            <a:off x="295275" y="6519446"/>
            <a:ext cx="5427345" cy="276999"/>
          </a:xfrm>
          <a:prstGeom prst="rect">
            <a:avLst/>
          </a:prstGeom>
          <a:noFill/>
          <a:ln w="9525">
            <a:noFill/>
            <a:miter lim="800000"/>
            <a:headEnd/>
            <a:tailEnd/>
          </a:ln>
          <a:effectLst/>
        </p:spPr>
        <p:txBody>
          <a:bodyPr wrap="square">
            <a:spAutoFit/>
          </a:bodyPr>
          <a:lstStyle/>
          <a:p>
            <a:pPr>
              <a:defRPr/>
            </a:pPr>
            <a:r>
              <a:rPr lang="en-US" sz="600" dirty="0" smtClean="0">
                <a:solidFill>
                  <a:schemeClr val="bg1"/>
                </a:solidFill>
                <a:latin typeface="Arial" charset="0"/>
              </a:rPr>
              <a:t>ALTERA, ARRIA, CYCLONE, HARDCOPY, MAX, MEGACORE, NIOS, QUARTUS and STRATIX words and logos are trademarks of Altera Corporation and registered in the United</a:t>
            </a:r>
            <a:r>
              <a:rPr lang="en-US" sz="600" baseline="0" dirty="0" smtClean="0">
                <a:solidFill>
                  <a:schemeClr val="bg1"/>
                </a:solidFill>
                <a:latin typeface="Arial" charset="0"/>
              </a:rPr>
              <a:t> States and </a:t>
            </a:r>
            <a:r>
              <a:rPr lang="en-US" sz="600" dirty="0" smtClean="0">
                <a:solidFill>
                  <a:schemeClr val="bg1"/>
                </a:solidFill>
                <a:latin typeface="Arial" charset="0"/>
              </a:rPr>
              <a:t>are trademarks or registered trademarks in other countries.</a:t>
            </a:r>
          </a:p>
        </p:txBody>
      </p:sp>
      <p:sp>
        <p:nvSpPr>
          <p:cNvPr id="8" name="Rectangle 12"/>
          <p:cNvSpPr>
            <a:spLocks noChangeArrowheads="1"/>
          </p:cNvSpPr>
          <p:nvPr/>
        </p:nvSpPr>
        <p:spPr bwMode="auto">
          <a:xfrm>
            <a:off x="295275" y="6332220"/>
            <a:ext cx="4248150" cy="381000"/>
          </a:xfrm>
          <a:prstGeom prst="rect">
            <a:avLst/>
          </a:prstGeom>
          <a:noFill/>
          <a:ln w="9525">
            <a:noFill/>
            <a:miter lim="800000"/>
            <a:headEnd/>
            <a:tailEnd/>
          </a:ln>
          <a:effectLst/>
        </p:spPr>
        <p:txBody>
          <a:bodyPr/>
          <a:lstStyle/>
          <a:p>
            <a:r>
              <a:rPr lang="en-US" sz="900" dirty="0">
                <a:solidFill>
                  <a:schemeClr val="bg1"/>
                </a:solidFill>
              </a:rPr>
              <a:t>© </a:t>
            </a:r>
            <a:r>
              <a:rPr lang="en-US" sz="900" dirty="0" smtClean="0">
                <a:solidFill>
                  <a:schemeClr val="bg1"/>
                </a:solidFill>
              </a:rPr>
              <a:t>2011 </a:t>
            </a:r>
            <a:r>
              <a:rPr lang="en-US" sz="900" dirty="0">
                <a:solidFill>
                  <a:schemeClr val="bg1"/>
                </a:solidFill>
              </a:rPr>
              <a:t>Altera </a:t>
            </a:r>
            <a:r>
              <a:rPr lang="en-US" sz="900" dirty="0" smtClean="0">
                <a:solidFill>
                  <a:schemeClr val="bg1"/>
                </a:solidFill>
              </a:rPr>
              <a:t>Corporation</a:t>
            </a:r>
            <a:r>
              <a:rPr lang="en-US" sz="900" baseline="0" dirty="0" smtClean="0">
                <a:solidFill>
                  <a:schemeClr val="bg1"/>
                </a:solidFill>
              </a:rPr>
              <a:t> - </a:t>
            </a:r>
            <a:r>
              <a:rPr lang="en-US" sz="900" b="1" dirty="0" smtClean="0">
                <a:solidFill>
                  <a:schemeClr val="bg1"/>
                </a:solidFill>
              </a:rPr>
              <a:t>Public </a:t>
            </a:r>
            <a:endParaRPr lang="en-US" sz="900" b="1" dirty="0">
              <a:solidFill>
                <a:schemeClr val="bg1"/>
              </a:solidFill>
            </a:endParaRPr>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35E1B77-CAB1-4D39-BB8B-8FC93C44F326}"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331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187450"/>
            <a:ext cx="4089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E1842A1-5DA8-46EE-ADFA-6C244B62F5C0}" type="slidenum">
              <a:rPr lang="en-US">
                <a:solidFill>
                  <a:srgbClr val="000000"/>
                </a:solidFill>
              </a:rPr>
              <a:pPr>
                <a:defRPr/>
              </a:pPr>
              <a:t>‹#›</a:t>
            </a:fld>
            <a:endParaRPr lang="en-US" dirty="0">
              <a:solidFill>
                <a:srgbClr val="000000"/>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50838" y="273050"/>
            <a:ext cx="83312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8307" name="Rectangle 3"/>
          <p:cNvSpPr>
            <a:spLocks noGrp="1" noChangeArrowheads="1"/>
          </p:cNvSpPr>
          <p:nvPr>
            <p:ph type="body" idx="1"/>
          </p:nvPr>
        </p:nvSpPr>
        <p:spPr bwMode="auto">
          <a:xfrm>
            <a:off x="350838" y="1187450"/>
            <a:ext cx="83312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sldNum" sz="quarter" idx="4"/>
          </p:nvPr>
        </p:nvSpPr>
        <p:spPr bwMode="auto">
          <a:xfrm>
            <a:off x="335598" y="6588125"/>
            <a:ext cx="69850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vl1pPr>
          </a:lstStyle>
          <a:p>
            <a:pPr>
              <a:defRPr/>
            </a:pPr>
            <a:fld id="{D5117868-185A-4A57-9EA6-13EDDD149846}" type="slidenum">
              <a:rPr lang="en-US" smtClean="0"/>
              <a:pPr>
                <a:defRPr/>
              </a:pPr>
              <a:t>‹#›</a:t>
            </a:fld>
            <a:endParaRPr lang="en-US" dirty="0"/>
          </a:p>
        </p:txBody>
      </p:sp>
      <p:sp>
        <p:nvSpPr>
          <p:cNvPr id="98311" name="Rectangle 7"/>
          <p:cNvSpPr>
            <a:spLocks noChangeArrowheads="1"/>
          </p:cNvSpPr>
          <p:nvPr/>
        </p:nvSpPr>
        <p:spPr bwMode="auto">
          <a:xfrm>
            <a:off x="350838" y="6414505"/>
            <a:ext cx="4248150" cy="381000"/>
          </a:xfrm>
          <a:prstGeom prst="rect">
            <a:avLst/>
          </a:prstGeom>
          <a:noFill/>
          <a:ln w="9525">
            <a:noFill/>
            <a:miter lim="800000"/>
            <a:headEnd/>
            <a:tailEnd/>
          </a:ln>
          <a:effectLst/>
        </p:spPr>
        <p:txBody>
          <a:bodyPr/>
          <a:lstStyle/>
          <a:p>
            <a:pPr>
              <a:defRPr/>
            </a:pPr>
            <a:r>
              <a:rPr lang="en-US" sz="800" dirty="0"/>
              <a:t>© </a:t>
            </a:r>
            <a:r>
              <a:rPr lang="en-US" sz="800" dirty="0" smtClean="0"/>
              <a:t>2011 </a:t>
            </a:r>
            <a:r>
              <a:rPr lang="en-US" sz="800" dirty="0"/>
              <a:t>Altera </a:t>
            </a:r>
            <a:r>
              <a:rPr lang="en-US" sz="800" dirty="0" smtClean="0"/>
              <a:t>Corporation</a:t>
            </a:r>
            <a:r>
              <a:rPr lang="en-US" sz="800" baseline="0" dirty="0" smtClean="0"/>
              <a:t> - </a:t>
            </a:r>
            <a:r>
              <a:rPr lang="en-US" sz="800" b="1" baseline="0" dirty="0" smtClean="0">
                <a:solidFill>
                  <a:srgbClr val="CC0000"/>
                </a:solidFill>
              </a:rPr>
              <a:t>P</a:t>
            </a:r>
            <a:r>
              <a:rPr lang="en-US" sz="800" b="1" dirty="0" smtClean="0">
                <a:solidFill>
                  <a:srgbClr val="CC0000"/>
                </a:solidFill>
              </a:rPr>
              <a:t>ublic</a:t>
            </a:r>
            <a:endParaRPr lang="en-US" sz="800" b="1" dirty="0">
              <a:solidFill>
                <a:srgbClr val="CC0000"/>
              </a:solidFill>
            </a:endParaRPr>
          </a:p>
        </p:txBody>
      </p:sp>
      <p:pic>
        <p:nvPicPr>
          <p:cNvPr id="98324" name="Picture 7" descr="Untitled-5.png"/>
          <p:cNvPicPr>
            <a:picLocks noChangeAspect="1"/>
          </p:cNvPicPr>
          <p:nvPr/>
        </p:nvPicPr>
        <p:blipFill>
          <a:blip r:embed="rId7" cstate="print"/>
          <a:srcRect/>
          <a:stretch>
            <a:fillRect/>
          </a:stretch>
        </p:blipFill>
        <p:spPr bwMode="auto">
          <a:xfrm>
            <a:off x="7624763" y="6316663"/>
            <a:ext cx="1147762" cy="244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8" r:id="rId4"/>
    <p:sldLayoutId id="2147484060"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rgbClr val="003399"/>
        </a:buClr>
        <a:buSzPct val="75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3399"/>
        </a:buClr>
        <a:buSzPct val="90000"/>
        <a:buFont typeface="Symbol" pitchFamily="18" charset="2"/>
        <a:buChar char="-"/>
        <a:defRPr sz="2000">
          <a:solidFill>
            <a:schemeClr val="tx1"/>
          </a:solidFill>
          <a:latin typeface="+mn-lt"/>
        </a:defRPr>
      </a:lvl2pPr>
      <a:lvl3pPr marL="1143000" indent="-228600" algn="l" rtl="0" eaLnBrk="1" fontAlgn="base" hangingPunct="1">
        <a:spcBef>
          <a:spcPct val="20000"/>
        </a:spcBef>
        <a:spcAft>
          <a:spcPct val="0"/>
        </a:spcAft>
        <a:buClr>
          <a:srgbClr val="003399"/>
        </a:buClr>
        <a:buSzPct val="90000"/>
        <a:buFont typeface="Wingdings" pitchFamily="2" charset="2"/>
        <a:buChar char="l"/>
        <a:defRPr>
          <a:solidFill>
            <a:schemeClr val="tx1"/>
          </a:solidFill>
          <a:latin typeface="+mn-lt"/>
        </a:defRPr>
      </a:lvl3pPr>
      <a:lvl4pPr marL="1600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4pPr>
      <a:lvl5pPr marL="20574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6pPr>
      <a:lvl7pPr marL="29718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7pPr>
      <a:lvl8pPr marL="34290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8pPr>
      <a:lvl9pPr marL="3886200" indent="-228600" algn="l" rtl="0" eaLnBrk="1" fontAlgn="base" hangingPunct="1">
        <a:spcBef>
          <a:spcPct val="20000"/>
        </a:spcBef>
        <a:spcAft>
          <a:spcPct val="0"/>
        </a:spcAft>
        <a:buClr>
          <a:srgbClr val="003399"/>
        </a:buClr>
        <a:buSzPct val="90000"/>
        <a:buFont typeface="Symbol"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2455" y="1237302"/>
            <a:ext cx="7313951" cy="1143000"/>
          </a:xfrm>
        </p:spPr>
        <p:txBody>
          <a:bodyPr/>
          <a:lstStyle/>
          <a:p>
            <a:r>
              <a:rPr lang="en-US" dirty="0" smtClean="0"/>
              <a:t>Optimizing Power and Performance in 28-nm FPGA Designs</a:t>
            </a:r>
            <a:endParaRPr lang="en-US" dirty="0"/>
          </a:p>
        </p:txBody>
      </p:sp>
      <p:sp>
        <p:nvSpPr>
          <p:cNvPr id="5" name="Subtitle 4"/>
          <p:cNvSpPr>
            <a:spLocks noGrp="1"/>
          </p:cNvSpPr>
          <p:nvPr>
            <p:ph type="subTitle" idx="1"/>
          </p:nvPr>
        </p:nvSpPr>
        <p:spPr>
          <a:xfrm>
            <a:off x="533400" y="2571374"/>
            <a:ext cx="5867400" cy="838200"/>
          </a:xfrm>
        </p:spPr>
        <p:txBody>
          <a:bodyPr/>
          <a:lstStyle/>
          <a:p>
            <a:r>
              <a:rPr lang="en-US" dirty="0" smtClean="0"/>
              <a:t>Technology </a:t>
            </a:r>
            <a:r>
              <a:rPr lang="en-US" dirty="0" err="1" smtClean="0"/>
              <a:t>Roadshow</a:t>
            </a:r>
            <a:r>
              <a:rPr lang="en-US" dirty="0" smtClean="0"/>
              <a:t> 2011</a:t>
            </a:r>
          </a:p>
        </p:txBody>
      </p:sp>
      <p:sp>
        <p:nvSpPr>
          <p:cNvPr id="6" name="TextBox 5"/>
          <p:cNvSpPr txBox="1"/>
          <p:nvPr/>
        </p:nvSpPr>
        <p:spPr>
          <a:xfrm>
            <a:off x="8638733" y="6488668"/>
            <a:ext cx="505267" cy="369332"/>
          </a:xfrm>
          <a:prstGeom prst="rect">
            <a:avLst/>
          </a:prstGeom>
          <a:noFill/>
        </p:spPr>
        <p:txBody>
          <a:bodyPr wrap="none" rtlCol="0">
            <a:spAutoFit/>
          </a:bodyPr>
          <a:lstStyle/>
          <a:p>
            <a:r>
              <a:rPr lang="en-GB" dirty="0" smtClean="0"/>
              <a:t>1.0</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852488" y="1352550"/>
            <a:ext cx="6961187" cy="3903663"/>
            <a:chOff x="1200150" y="1559718"/>
            <a:chExt cx="6743699" cy="3738563"/>
          </a:xfrm>
        </p:grpSpPr>
        <p:graphicFrame>
          <p:nvGraphicFramePr>
            <p:cNvPr id="19" name="Chart 18"/>
            <p:cNvGraphicFramePr>
              <a:graphicFrameLocks/>
            </p:cNvGraphicFramePr>
            <p:nvPr/>
          </p:nvGraphicFramePr>
          <p:xfrm>
            <a:off x="1200150" y="1559718"/>
            <a:ext cx="6743699" cy="3738563"/>
          </p:xfrm>
          <a:graphic>
            <a:graphicData uri="http://schemas.openxmlformats.org/drawingml/2006/chart">
              <c:chart xmlns:c="http://schemas.openxmlformats.org/drawingml/2006/chart" xmlns:r="http://schemas.openxmlformats.org/officeDocument/2006/relationships" r:id="rId3"/>
            </a:graphicData>
          </a:graphic>
        </p:graphicFrame>
        <p:sp>
          <p:nvSpPr>
            <p:cNvPr id="21523" name="Straight Connector 19"/>
            <p:cNvSpPr>
              <a:spLocks noChangeShapeType="1"/>
            </p:cNvSpPr>
            <p:nvPr/>
          </p:nvSpPr>
          <p:spPr bwMode="auto">
            <a:xfrm rot="10800000" flipV="1">
              <a:off x="2720050" y="3252486"/>
              <a:ext cx="4386806" cy="1021466"/>
            </a:xfrm>
            <a:prstGeom prst="line">
              <a:avLst/>
            </a:prstGeom>
            <a:noFill/>
            <a:ln w="38100" algn="ctr">
              <a:solidFill>
                <a:schemeClr val="accent2"/>
              </a:solidFill>
              <a:round/>
              <a:headEnd/>
              <a:tailEnd/>
            </a:ln>
          </p:spPr>
          <p:txBody>
            <a:bodyPr/>
            <a:lstStyle/>
            <a:p>
              <a:endParaRPr lang="zh-CN" altLang="en-US"/>
            </a:p>
          </p:txBody>
        </p:sp>
        <p:sp>
          <p:nvSpPr>
            <p:cNvPr id="21524" name="Straight Connector 21"/>
            <p:cNvSpPr>
              <a:spLocks noChangeShapeType="1"/>
            </p:cNvSpPr>
            <p:nvPr/>
          </p:nvSpPr>
          <p:spPr bwMode="auto">
            <a:xfrm rot="10800000" flipV="1">
              <a:off x="1969624" y="3981691"/>
              <a:ext cx="3019065" cy="722454"/>
            </a:xfrm>
            <a:prstGeom prst="line">
              <a:avLst/>
            </a:prstGeom>
            <a:noFill/>
            <a:ln w="38100" algn="ctr">
              <a:solidFill>
                <a:srgbClr val="000066"/>
              </a:solidFill>
              <a:round/>
              <a:headEnd/>
              <a:tailEnd/>
            </a:ln>
          </p:spPr>
          <p:txBody>
            <a:bodyPr/>
            <a:lstStyle/>
            <a:p>
              <a:endParaRPr lang="zh-CN" altLang="en-US"/>
            </a:p>
          </p:txBody>
        </p:sp>
      </p:grpSp>
      <p:sp>
        <p:nvSpPr>
          <p:cNvPr id="21507" name="Title 1"/>
          <p:cNvSpPr>
            <a:spLocks noGrp="1"/>
          </p:cNvSpPr>
          <p:nvPr>
            <p:ph type="title"/>
          </p:nvPr>
        </p:nvSpPr>
        <p:spPr>
          <a:xfrm>
            <a:off x="350838" y="273050"/>
            <a:ext cx="8615362" cy="914400"/>
          </a:xfrm>
        </p:spPr>
        <p:txBody>
          <a:bodyPr/>
          <a:lstStyle/>
          <a:p>
            <a:r>
              <a:rPr lang="en-US" altLang="zh-CN" dirty="0" smtClean="0">
                <a:ea typeface="宋体" pitchFamily="2" charset="-122"/>
              </a:rPr>
              <a:t>Static Power Leadership: 28LP Process</a:t>
            </a:r>
          </a:p>
        </p:txBody>
      </p:sp>
      <p:sp>
        <p:nvSpPr>
          <p:cNvPr id="21508" name="Slide Number Placeholder 3"/>
          <p:cNvSpPr>
            <a:spLocks noGrp="1"/>
          </p:cNvSpPr>
          <p:nvPr>
            <p:ph type="sldNum" sz="quarter" idx="10"/>
          </p:nvPr>
        </p:nvSpPr>
        <p:spPr>
          <a:noFill/>
        </p:spPr>
        <p:txBody>
          <a:bodyPr/>
          <a:lstStyle/>
          <a:p>
            <a:fld id="{1305B4D2-02EF-4497-A574-0ABEB0CF1EE1}" type="slidenum">
              <a:rPr lang="en-US" altLang="zh-CN" smtClean="0"/>
              <a:pPr/>
              <a:t>10</a:t>
            </a:fld>
            <a:endParaRPr lang="en-US" altLang="zh-CN" smtClean="0"/>
          </a:p>
        </p:txBody>
      </p:sp>
      <p:pic>
        <p:nvPicPr>
          <p:cNvPr id="8" name="Picture 16" descr="ArriaV_cmyk.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105650" y="2917825"/>
            <a:ext cx="1225550" cy="354013"/>
          </a:xfrm>
          <a:prstGeom prst="rect">
            <a:avLst/>
          </a:prstGeom>
          <a:solidFill>
            <a:schemeClr val="bg1">
              <a:lumMod val="95000"/>
            </a:schemeClr>
          </a:solidFill>
          <a:ln w="28575">
            <a:solidFill>
              <a:schemeClr val="tx2">
                <a:lumMod val="60000"/>
                <a:lumOff val="40000"/>
              </a:schemeClr>
            </a:solidFill>
            <a:miter lim="800000"/>
            <a:headEnd/>
            <a:tailEnd/>
          </a:ln>
        </p:spPr>
      </p:pic>
      <p:sp>
        <p:nvSpPr>
          <p:cNvPr id="21510" name="TextBox 7"/>
          <p:cNvSpPr txBox="1">
            <a:spLocks noChangeArrowheads="1"/>
          </p:cNvSpPr>
          <p:nvPr/>
        </p:nvSpPr>
        <p:spPr bwMode="auto">
          <a:xfrm>
            <a:off x="3567113" y="5168900"/>
            <a:ext cx="2378075" cy="369888"/>
          </a:xfrm>
          <a:prstGeom prst="rect">
            <a:avLst/>
          </a:prstGeom>
          <a:noFill/>
          <a:ln w="9525">
            <a:noFill/>
            <a:miter lim="800000"/>
            <a:headEnd/>
            <a:tailEnd/>
          </a:ln>
        </p:spPr>
        <p:txBody>
          <a:bodyPr wrap="none">
            <a:spAutoFit/>
          </a:bodyPr>
          <a:lstStyle/>
          <a:p>
            <a:pPr eaLnBrk="0" hangingPunct="0"/>
            <a:r>
              <a:rPr lang="en-US" altLang="zh-CN" b="1">
                <a:solidFill>
                  <a:srgbClr val="000000"/>
                </a:solidFill>
                <a:ea typeface="宋体" pitchFamily="2" charset="-122"/>
              </a:rPr>
              <a:t>Logic Density (KLE)</a:t>
            </a:r>
          </a:p>
        </p:txBody>
      </p:sp>
      <p:sp>
        <p:nvSpPr>
          <p:cNvPr id="21511" name="TextBox 7"/>
          <p:cNvSpPr txBox="1">
            <a:spLocks noChangeArrowheads="1"/>
          </p:cNvSpPr>
          <p:nvPr/>
        </p:nvSpPr>
        <p:spPr bwMode="auto">
          <a:xfrm rot="-5400000">
            <a:off x="-569912" y="3024188"/>
            <a:ext cx="2406650" cy="368300"/>
          </a:xfrm>
          <a:prstGeom prst="rect">
            <a:avLst/>
          </a:prstGeom>
          <a:noFill/>
          <a:ln w="9525">
            <a:noFill/>
            <a:miter lim="800000"/>
            <a:headEnd/>
            <a:tailEnd/>
          </a:ln>
        </p:spPr>
        <p:txBody>
          <a:bodyPr wrap="none">
            <a:spAutoFit/>
          </a:bodyPr>
          <a:lstStyle/>
          <a:p>
            <a:pPr eaLnBrk="0" hangingPunct="0"/>
            <a:r>
              <a:rPr lang="en-US" altLang="zh-CN" b="1">
                <a:solidFill>
                  <a:srgbClr val="000000"/>
                </a:solidFill>
                <a:ea typeface="宋体" pitchFamily="2" charset="-122"/>
              </a:rPr>
              <a:t>Static Power (Watts)</a:t>
            </a:r>
          </a:p>
        </p:txBody>
      </p:sp>
      <p:sp>
        <p:nvSpPr>
          <p:cNvPr id="9" name="TextBox 8"/>
          <p:cNvSpPr txBox="1"/>
          <p:nvPr/>
        </p:nvSpPr>
        <p:spPr>
          <a:xfrm>
            <a:off x="6973888" y="1401763"/>
            <a:ext cx="1143000" cy="461962"/>
          </a:xfrm>
          <a:prstGeom prst="rect">
            <a:avLst/>
          </a:prstGeom>
          <a:solidFill>
            <a:schemeClr val="bg1">
              <a:lumMod val="95000"/>
            </a:schemeClr>
          </a:solidFill>
          <a:ln w="38100">
            <a:solidFill>
              <a:srgbClr val="FF0000"/>
            </a:solidFill>
          </a:ln>
        </p:spPr>
        <p:txBody>
          <a:bodyPr wrap="none">
            <a:spAutoFit/>
          </a:bodyPr>
          <a:lstStyle/>
          <a:p>
            <a:pPr algn="ctr" eaLnBrk="0" hangingPunct="0">
              <a:defRPr/>
            </a:pPr>
            <a:r>
              <a:rPr lang="en-US" sz="1200" b="1" dirty="0">
                <a:latin typeface="Arial" charset="0"/>
              </a:rPr>
              <a:t>Competitive </a:t>
            </a:r>
            <a:br>
              <a:rPr lang="en-US" sz="1200" b="1" dirty="0">
                <a:latin typeface="Arial" charset="0"/>
              </a:rPr>
            </a:br>
            <a:r>
              <a:rPr lang="en-US" sz="1200" b="1" dirty="0">
                <a:latin typeface="Arial" charset="0"/>
              </a:rPr>
              <a:t>28nm FPGAs</a:t>
            </a:r>
          </a:p>
        </p:txBody>
      </p:sp>
      <p:sp>
        <p:nvSpPr>
          <p:cNvPr id="21513" name="TextBox 13"/>
          <p:cNvSpPr txBox="1">
            <a:spLocks noChangeArrowheads="1"/>
          </p:cNvSpPr>
          <p:nvPr/>
        </p:nvSpPr>
        <p:spPr bwMode="auto">
          <a:xfrm>
            <a:off x="6664325" y="5184775"/>
            <a:ext cx="2530475" cy="230188"/>
          </a:xfrm>
          <a:prstGeom prst="rect">
            <a:avLst/>
          </a:prstGeom>
          <a:noFill/>
          <a:ln w="9525">
            <a:noFill/>
            <a:miter lim="800000"/>
            <a:headEnd/>
            <a:tailEnd/>
          </a:ln>
        </p:spPr>
        <p:txBody>
          <a:bodyPr>
            <a:spAutoFit/>
          </a:bodyPr>
          <a:lstStyle/>
          <a:p>
            <a:pPr eaLnBrk="0" hangingPunct="0"/>
            <a:r>
              <a:rPr lang="en-US" altLang="zh-CN" sz="900" b="1">
                <a:ea typeface="宋体" pitchFamily="2" charset="-122"/>
              </a:rPr>
              <a:t>Conditions: 85C Junction, Typical Silicon</a:t>
            </a:r>
          </a:p>
        </p:txBody>
      </p:sp>
      <p:sp>
        <p:nvSpPr>
          <p:cNvPr id="21514" name="Text Box 35"/>
          <p:cNvSpPr txBox="1">
            <a:spLocks noChangeArrowheads="1"/>
          </p:cNvSpPr>
          <p:nvPr/>
        </p:nvSpPr>
        <p:spPr bwMode="auto">
          <a:xfrm>
            <a:off x="384175" y="5699125"/>
            <a:ext cx="8351838" cy="461963"/>
          </a:xfrm>
          <a:prstGeom prst="rect">
            <a:avLst/>
          </a:prstGeom>
          <a:noFill/>
          <a:ln w="9525">
            <a:noFill/>
            <a:miter lim="800000"/>
            <a:headEnd/>
            <a:tailEnd/>
          </a:ln>
        </p:spPr>
        <p:txBody>
          <a:bodyPr>
            <a:spAutoFit/>
          </a:bodyPr>
          <a:lstStyle/>
          <a:p>
            <a:pPr algn="ctr" eaLnBrk="0" hangingPunct="0"/>
            <a:r>
              <a:rPr lang="en-US" altLang="zh-CN" sz="2400" b="1" i="1">
                <a:solidFill>
                  <a:srgbClr val="30C1BE"/>
                </a:solidFill>
                <a:latin typeface="Arial Black" pitchFamily="34" charset="0"/>
                <a:ea typeface="宋体" pitchFamily="2" charset="-122"/>
              </a:rPr>
              <a:t>28LP Process Delivers the Lowest Static Power</a:t>
            </a:r>
          </a:p>
        </p:txBody>
      </p:sp>
      <p:cxnSp>
        <p:nvCxnSpPr>
          <p:cNvPr id="21" name="Straight Connector 20"/>
          <p:cNvCxnSpPr>
            <a:endCxn id="16" idx="0"/>
          </p:cNvCxnSpPr>
          <p:nvPr/>
        </p:nvCxnSpPr>
        <p:spPr bwMode="auto">
          <a:xfrm rot="16200000" flipH="1">
            <a:off x="6819106" y="3244057"/>
            <a:ext cx="722313" cy="539750"/>
          </a:xfrm>
          <a:prstGeom prst="line">
            <a:avLst/>
          </a:prstGeom>
          <a:solidFill>
            <a:schemeClr val="accent1"/>
          </a:solidFill>
          <a:ln w="50800" cap="flat" cmpd="sng" algn="ctr">
            <a:solidFill>
              <a:schemeClr val="tx2">
                <a:lumMod val="60000"/>
                <a:lumOff val="40000"/>
              </a:schemeClr>
            </a:solidFill>
            <a:prstDash val="solid"/>
            <a:round/>
            <a:headEnd type="triangle" w="med" len="med"/>
            <a:tailEnd type="none" w="med" len="med"/>
          </a:ln>
          <a:effectLst/>
        </p:spPr>
      </p:cxnSp>
      <p:sp>
        <p:nvSpPr>
          <p:cNvPr id="16" name="Oval 7"/>
          <p:cNvSpPr>
            <a:spLocks noChangeArrowheads="1"/>
          </p:cNvSpPr>
          <p:nvPr/>
        </p:nvSpPr>
        <p:spPr bwMode="auto">
          <a:xfrm>
            <a:off x="6554788" y="3875088"/>
            <a:ext cx="1790700" cy="630237"/>
          </a:xfrm>
          <a:prstGeom prst="ellipse">
            <a:avLst/>
          </a:prstGeom>
          <a:solidFill>
            <a:schemeClr val="tx2">
              <a:lumMod val="60000"/>
              <a:lumOff val="40000"/>
              <a:alpha val="90000"/>
            </a:schemeClr>
          </a:solidFill>
          <a:ln w="9525" algn="ctr">
            <a:noFill/>
            <a:round/>
            <a:headEnd/>
            <a:tailEnd/>
          </a:ln>
        </p:spPr>
        <p:txBody>
          <a:bodyPr anchor="ctr"/>
          <a:lstStyle/>
          <a:p>
            <a:pPr algn="ctr" eaLnBrk="0" hangingPunct="0">
              <a:defRPr/>
            </a:pPr>
            <a:r>
              <a:rPr lang="en-US" sz="1600" b="1" i="1" dirty="0">
                <a:solidFill>
                  <a:srgbClr val="FFFF00"/>
                </a:solidFill>
                <a:latin typeface="Arial" charset="0"/>
              </a:rPr>
              <a:t>&lt; 800mW </a:t>
            </a:r>
          </a:p>
          <a:p>
            <a:pPr algn="ctr" eaLnBrk="0" hangingPunct="0">
              <a:defRPr/>
            </a:pPr>
            <a:r>
              <a:rPr lang="en-US" sz="1600" b="1" i="1" dirty="0">
                <a:solidFill>
                  <a:srgbClr val="FFFF00"/>
                </a:solidFill>
                <a:latin typeface="Arial" charset="0"/>
              </a:rPr>
              <a:t>for 500KLE</a:t>
            </a:r>
          </a:p>
        </p:txBody>
      </p:sp>
      <p:grpSp>
        <p:nvGrpSpPr>
          <p:cNvPr id="3" name="Group 28"/>
          <p:cNvGrpSpPr>
            <a:grpSpLocks/>
          </p:cNvGrpSpPr>
          <p:nvPr/>
        </p:nvGrpSpPr>
        <p:grpSpPr bwMode="auto">
          <a:xfrm>
            <a:off x="4818063" y="3692525"/>
            <a:ext cx="1419225" cy="339725"/>
            <a:chOff x="4841640" y="3634148"/>
            <a:chExt cx="1418484" cy="339975"/>
          </a:xfrm>
        </p:grpSpPr>
        <p:sp>
          <p:nvSpPr>
            <p:cNvPr id="27" name="Rectangle 26"/>
            <p:cNvSpPr/>
            <p:nvPr/>
          </p:nvSpPr>
          <p:spPr bwMode="auto">
            <a:xfrm>
              <a:off x="4841640" y="3634148"/>
              <a:ext cx="1418484" cy="339975"/>
            </a:xfrm>
            <a:prstGeom prst="rect">
              <a:avLst/>
            </a:prstGeom>
            <a:solidFill>
              <a:schemeClr val="bg1">
                <a:lumMod val="95000"/>
              </a:schemeClr>
            </a:solidFill>
            <a:ln w="19050" cap="flat" cmpd="sng" algn="ctr">
              <a:solidFill>
                <a:srgbClr val="000066"/>
              </a:solidFill>
              <a:prstDash val="solid"/>
              <a:round/>
              <a:headEnd type="none" w="med" len="med"/>
              <a:tailEnd type="none" w="med" len="med"/>
            </a:ln>
            <a:effectLst/>
          </p:spPr>
          <p:txBody>
            <a:bodyPr/>
            <a:lstStyle/>
            <a:p>
              <a:pPr eaLnBrk="0" hangingPunct="0">
                <a:defRPr/>
              </a:pPr>
              <a:endParaRPr lang="zh-CN" altLang="zh-CN">
                <a:ea typeface="宋体" pitchFamily="2" charset="-122"/>
              </a:endParaRPr>
            </a:p>
          </p:txBody>
        </p:sp>
        <p:pic>
          <p:nvPicPr>
            <p:cNvPr id="21521" name="Picture 24" descr="CycloneV_pms"/>
            <p:cNvPicPr>
              <a:picLocks noChangeAspect="1" noChangeArrowheads="1"/>
            </p:cNvPicPr>
            <p:nvPr/>
          </p:nvPicPr>
          <p:blipFill>
            <a:blip r:embed="rId5" cstate="print"/>
            <a:srcRect/>
            <a:stretch>
              <a:fillRect/>
            </a:stretch>
          </p:blipFill>
          <p:spPr bwMode="auto">
            <a:xfrm>
              <a:off x="4899603" y="3672807"/>
              <a:ext cx="1321137" cy="254423"/>
            </a:xfrm>
            <a:prstGeom prst="rect">
              <a:avLst/>
            </a:prstGeom>
            <a:noFill/>
            <a:ln w="9525">
              <a:noFill/>
              <a:miter lim="800000"/>
              <a:headEnd/>
              <a:tailEnd/>
            </a:ln>
          </p:spPr>
        </p:pic>
      </p:grpSp>
      <p:cxnSp>
        <p:nvCxnSpPr>
          <p:cNvPr id="22" name="Straight Connector 21"/>
          <p:cNvCxnSpPr/>
          <p:nvPr/>
        </p:nvCxnSpPr>
        <p:spPr bwMode="auto">
          <a:xfrm rot="16200000" flipH="1">
            <a:off x="4578350" y="4067175"/>
            <a:ext cx="400050" cy="88900"/>
          </a:xfrm>
          <a:prstGeom prst="line">
            <a:avLst/>
          </a:prstGeom>
          <a:solidFill>
            <a:schemeClr val="accent1"/>
          </a:solidFill>
          <a:ln w="50800" cap="flat" cmpd="sng" algn="ctr">
            <a:solidFill>
              <a:schemeClr val="tx2">
                <a:lumMod val="60000"/>
                <a:lumOff val="40000"/>
              </a:schemeClr>
            </a:solidFill>
            <a:prstDash val="solid"/>
            <a:round/>
            <a:headEnd type="triangle" w="med" len="med"/>
            <a:tailEnd type="none" w="med" len="med"/>
          </a:ln>
          <a:effectLst/>
        </p:spPr>
      </p:cxnSp>
      <p:sp>
        <p:nvSpPr>
          <p:cNvPr id="23" name="Oval 7"/>
          <p:cNvSpPr>
            <a:spLocks noChangeArrowheads="1"/>
          </p:cNvSpPr>
          <p:nvPr/>
        </p:nvSpPr>
        <p:spPr bwMode="auto">
          <a:xfrm>
            <a:off x="4043363" y="4191000"/>
            <a:ext cx="1828800" cy="496888"/>
          </a:xfrm>
          <a:prstGeom prst="ellipse">
            <a:avLst/>
          </a:prstGeom>
          <a:solidFill>
            <a:schemeClr val="tx2">
              <a:lumMod val="60000"/>
              <a:lumOff val="40000"/>
              <a:alpha val="90000"/>
            </a:schemeClr>
          </a:solidFill>
          <a:ln w="9525" algn="ctr">
            <a:noFill/>
            <a:round/>
            <a:headEnd/>
            <a:tailEnd/>
          </a:ln>
        </p:spPr>
        <p:txBody>
          <a:bodyPr anchor="ctr"/>
          <a:lstStyle/>
          <a:p>
            <a:pPr algn="ctr" eaLnBrk="0" hangingPunct="0">
              <a:defRPr/>
            </a:pPr>
            <a:r>
              <a:rPr lang="en-US" sz="1600" b="1" i="1" dirty="0">
                <a:solidFill>
                  <a:srgbClr val="FFFF00"/>
                </a:solidFill>
                <a:latin typeface="Arial" charset="0"/>
              </a:rPr>
              <a:t>500 </a:t>
            </a:r>
            <a:r>
              <a:rPr lang="en-US" sz="1600" b="1" i="1" dirty="0" err="1">
                <a:solidFill>
                  <a:srgbClr val="FFFF00"/>
                </a:solidFill>
                <a:latin typeface="Arial" charset="0"/>
              </a:rPr>
              <a:t>mW</a:t>
            </a:r>
            <a:r>
              <a:rPr lang="en-US" sz="1600" b="1" i="1" dirty="0">
                <a:solidFill>
                  <a:srgbClr val="FFFF00"/>
                </a:solidFill>
                <a:latin typeface="Arial" charset="0"/>
              </a:rPr>
              <a:t> for  300KLE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title"/>
          </p:nvPr>
        </p:nvSpPr>
        <p:spPr/>
        <p:txBody>
          <a:bodyPr/>
          <a:lstStyle/>
          <a:p>
            <a:r>
              <a:rPr lang="en-US" dirty="0" smtClean="0"/>
              <a:t>Programmable Power Technology</a:t>
            </a:r>
          </a:p>
        </p:txBody>
      </p:sp>
      <p:sp>
        <p:nvSpPr>
          <p:cNvPr id="10243" name="Rectangle 2"/>
          <p:cNvSpPr>
            <a:spLocks noGrp="1" noChangeArrowheads="1"/>
          </p:cNvSpPr>
          <p:nvPr>
            <p:ph idx="1"/>
          </p:nvPr>
        </p:nvSpPr>
        <p:spPr>
          <a:xfrm>
            <a:off x="350838" y="1187450"/>
            <a:ext cx="8331200" cy="1908019"/>
          </a:xfrm>
        </p:spPr>
        <p:txBody>
          <a:bodyPr/>
          <a:lstStyle/>
          <a:p>
            <a:pPr marL="231775" indent="-231775">
              <a:spcBef>
                <a:spcPts val="0"/>
              </a:spcBef>
              <a:spcAft>
                <a:spcPts val="300"/>
              </a:spcAft>
            </a:pPr>
            <a:r>
              <a:rPr lang="en-US" sz="2000" dirty="0" smtClean="0"/>
              <a:t>Lowers total power consumption </a:t>
            </a:r>
          </a:p>
          <a:p>
            <a:pPr marL="517525" lvl="1" indent="-173038">
              <a:spcBef>
                <a:spcPts val="0"/>
              </a:spcBef>
              <a:spcAft>
                <a:spcPts val="800"/>
              </a:spcAft>
            </a:pPr>
            <a:r>
              <a:rPr lang="en-US" sz="1600" dirty="0" smtClean="0"/>
              <a:t>Automatically programmed via Quartus II software</a:t>
            </a:r>
          </a:p>
          <a:p>
            <a:pPr marL="231775" indent="-231775">
              <a:spcBef>
                <a:spcPts val="0"/>
              </a:spcBef>
              <a:spcAft>
                <a:spcPts val="300"/>
              </a:spcAft>
            </a:pPr>
            <a:r>
              <a:rPr lang="en-US" sz="2000" dirty="0" smtClean="0"/>
              <a:t>Delivers performance where you need it</a:t>
            </a:r>
          </a:p>
          <a:p>
            <a:pPr marL="461963" lvl="1" indent="-117475">
              <a:spcBef>
                <a:spcPts val="0"/>
              </a:spcBef>
              <a:spcAft>
                <a:spcPts val="800"/>
              </a:spcAft>
            </a:pPr>
            <a:r>
              <a:rPr lang="en-US" sz="1600" dirty="0" smtClean="0"/>
              <a:t> Minimizes static power everywhere else</a:t>
            </a:r>
          </a:p>
          <a:p>
            <a:pPr marL="231775" indent="-231775">
              <a:spcBef>
                <a:spcPts val="0"/>
              </a:spcBef>
              <a:spcAft>
                <a:spcPts val="300"/>
              </a:spcAft>
            </a:pPr>
            <a:r>
              <a:rPr lang="en-US" sz="2000" dirty="0" smtClean="0"/>
              <a:t>Technology exclusively used by Altera</a:t>
            </a:r>
          </a:p>
        </p:txBody>
      </p:sp>
      <p:sp>
        <p:nvSpPr>
          <p:cNvPr id="10242" name="Slide Number Placeholder 3"/>
          <p:cNvSpPr>
            <a:spLocks noGrp="1"/>
          </p:cNvSpPr>
          <p:nvPr>
            <p:ph type="sldNum" sz="quarter" idx="10"/>
          </p:nvPr>
        </p:nvSpPr>
        <p:spPr>
          <a:noFill/>
        </p:spPr>
        <p:txBody>
          <a:bodyPr/>
          <a:lstStyle/>
          <a:p>
            <a:fld id="{80C9C303-E2E0-4FE2-878A-605BB2E9B9AB}" type="slidenum">
              <a:rPr lang="en-US" smtClean="0">
                <a:solidFill>
                  <a:srgbClr val="000000"/>
                </a:solidFill>
              </a:rPr>
              <a:pPr/>
              <a:t>11</a:t>
            </a:fld>
            <a:endParaRPr lang="en-US" dirty="0" smtClean="0">
              <a:solidFill>
                <a:srgbClr val="000000"/>
              </a:solidFill>
            </a:endParaRPr>
          </a:p>
        </p:txBody>
      </p:sp>
      <p:sp>
        <p:nvSpPr>
          <p:cNvPr id="10245" name="Rectangle 4"/>
          <p:cNvSpPr>
            <a:spLocks noChangeArrowheads="1"/>
          </p:cNvSpPr>
          <p:nvPr/>
        </p:nvSpPr>
        <p:spPr bwMode="auto">
          <a:xfrm>
            <a:off x="-43032" y="5612759"/>
            <a:ext cx="9144000" cy="400110"/>
          </a:xfrm>
          <a:prstGeom prst="rect">
            <a:avLst/>
          </a:prstGeom>
          <a:noFill/>
          <a:ln w="9525">
            <a:noFill/>
            <a:miter lim="800000"/>
            <a:headEnd/>
            <a:tailEnd/>
          </a:ln>
        </p:spPr>
        <p:txBody>
          <a:bodyPr>
            <a:spAutoFit/>
          </a:bodyPr>
          <a:lstStyle/>
          <a:p>
            <a:pPr algn="ctr" eaLnBrk="1" hangingPunct="1"/>
            <a:r>
              <a:rPr lang="en-US" sz="2000" i="1" dirty="0" smtClean="0">
                <a:solidFill>
                  <a:srgbClr val="30C1BE"/>
                </a:solidFill>
                <a:latin typeface="Arial Black" pitchFamily="34" charset="0"/>
              </a:rPr>
              <a:t>Lowers Static Power with No Impact on Design Performance </a:t>
            </a:r>
            <a:endParaRPr lang="en-US" sz="2000" i="1" dirty="0">
              <a:solidFill>
                <a:srgbClr val="30C1BE"/>
              </a:solidFill>
              <a:latin typeface="Arial Black" pitchFamily="34" charset="0"/>
            </a:endParaRPr>
          </a:p>
        </p:txBody>
      </p:sp>
      <p:grpSp>
        <p:nvGrpSpPr>
          <p:cNvPr id="2" name="Group 16"/>
          <p:cNvGrpSpPr>
            <a:grpSpLocks/>
          </p:cNvGrpSpPr>
          <p:nvPr/>
        </p:nvGrpSpPr>
        <p:grpSpPr bwMode="auto">
          <a:xfrm>
            <a:off x="902465" y="3289356"/>
            <a:ext cx="2705745" cy="1006525"/>
            <a:chOff x="1337" y="1914"/>
            <a:chExt cx="2330" cy="867"/>
          </a:xfrm>
        </p:grpSpPr>
        <p:sp>
          <p:nvSpPr>
            <p:cNvPr id="36" name="AutoShape 17"/>
            <p:cNvSpPr>
              <a:spLocks noChangeArrowheads="1"/>
            </p:cNvSpPr>
            <p:nvPr/>
          </p:nvSpPr>
          <p:spPr bwMode="auto">
            <a:xfrm>
              <a:off x="1337" y="2158"/>
              <a:ext cx="2330" cy="623"/>
            </a:xfrm>
            <a:prstGeom prst="cube">
              <a:avLst>
                <a:gd name="adj" fmla="val 63046"/>
              </a:avLst>
            </a:prstGeom>
            <a:solidFill>
              <a:schemeClr val="bg2">
                <a:alpha val="43137"/>
              </a:schemeClr>
            </a:solidFill>
            <a:ln w="9525">
              <a:solidFill>
                <a:schemeClr val="tx1"/>
              </a:solidFill>
              <a:miter lim="800000"/>
              <a:headEnd/>
              <a:tailEnd/>
            </a:ln>
          </p:spPr>
          <p:txBody>
            <a:bodyPr wrap="none" anchor="ctr"/>
            <a:lstStyle/>
            <a:p>
              <a:pPr algn="ctr" eaLnBrk="0" hangingPunct="0"/>
              <a:endParaRPr lang="en-GB" b="1" dirty="0"/>
            </a:p>
          </p:txBody>
        </p:sp>
        <p:sp>
          <p:nvSpPr>
            <p:cNvPr id="37" name="AutoShape 18"/>
            <p:cNvSpPr>
              <a:spLocks noChangeArrowheads="1"/>
            </p:cNvSpPr>
            <p:nvPr/>
          </p:nvSpPr>
          <p:spPr bwMode="auto">
            <a:xfrm>
              <a:off x="2183" y="2148"/>
              <a:ext cx="788" cy="400"/>
            </a:xfrm>
            <a:prstGeom prst="cube">
              <a:avLst>
                <a:gd name="adj" fmla="val 85398"/>
              </a:avLst>
            </a:prstGeom>
            <a:solidFill>
              <a:schemeClr val="bg1"/>
            </a:solidFill>
            <a:ln w="9525">
              <a:solidFill>
                <a:schemeClr val="tx1"/>
              </a:solidFill>
              <a:miter lim="800000"/>
              <a:headEnd/>
              <a:tailEnd/>
            </a:ln>
          </p:spPr>
          <p:txBody>
            <a:bodyPr wrap="none" anchor="ctr"/>
            <a:lstStyle/>
            <a:p>
              <a:pPr eaLnBrk="0" hangingPunct="0"/>
              <a:endParaRPr lang="en-GB" dirty="0"/>
            </a:p>
          </p:txBody>
        </p:sp>
        <p:sp>
          <p:nvSpPr>
            <p:cNvPr id="38" name="AutoShape 19"/>
            <p:cNvSpPr>
              <a:spLocks noChangeArrowheads="1"/>
            </p:cNvSpPr>
            <p:nvPr/>
          </p:nvSpPr>
          <p:spPr bwMode="auto">
            <a:xfrm>
              <a:off x="2183" y="2089"/>
              <a:ext cx="782" cy="401"/>
            </a:xfrm>
            <a:prstGeom prst="cube">
              <a:avLst>
                <a:gd name="adj" fmla="val 85398"/>
              </a:avLst>
            </a:prstGeom>
            <a:solidFill>
              <a:schemeClr val="accent1"/>
            </a:solidFill>
            <a:ln w="9525">
              <a:noFill/>
              <a:miter lim="800000"/>
              <a:headEnd/>
              <a:tailEnd/>
            </a:ln>
          </p:spPr>
          <p:txBody>
            <a:bodyPr wrap="none" anchor="ctr"/>
            <a:lstStyle/>
            <a:p>
              <a:pPr eaLnBrk="0" hangingPunct="0"/>
              <a:endParaRPr lang="en-GB" dirty="0"/>
            </a:p>
          </p:txBody>
        </p:sp>
        <p:sp>
          <p:nvSpPr>
            <p:cNvPr id="39" name="Freeform 20"/>
            <p:cNvSpPr>
              <a:spLocks/>
            </p:cNvSpPr>
            <p:nvPr/>
          </p:nvSpPr>
          <p:spPr bwMode="auto">
            <a:xfrm>
              <a:off x="2631" y="2602"/>
              <a:ext cx="337" cy="158"/>
            </a:xfrm>
            <a:custGeom>
              <a:avLst/>
              <a:gdLst>
                <a:gd name="T0" fmla="*/ 0 w 407"/>
                <a:gd name="T1" fmla="*/ 0 h 386"/>
                <a:gd name="T2" fmla="*/ 35 w 407"/>
                <a:gd name="T3" fmla="*/ 1 h 386"/>
                <a:gd name="T4" fmla="*/ 128 w 407"/>
                <a:gd name="T5" fmla="*/ 2 h 386"/>
                <a:gd name="T6" fmla="*/ 0 60000 65536"/>
                <a:gd name="T7" fmla="*/ 0 60000 65536"/>
                <a:gd name="T8" fmla="*/ 0 60000 65536"/>
                <a:gd name="T9" fmla="*/ 0 w 407"/>
                <a:gd name="T10" fmla="*/ 0 h 386"/>
                <a:gd name="T11" fmla="*/ 407 w 407"/>
                <a:gd name="T12" fmla="*/ 386 h 386"/>
              </a:gdLst>
              <a:ahLst/>
              <a:cxnLst>
                <a:cxn ang="T6">
                  <a:pos x="T0" y="T1"/>
                </a:cxn>
                <a:cxn ang="T7">
                  <a:pos x="T2" y="T3"/>
                </a:cxn>
                <a:cxn ang="T8">
                  <a:pos x="T4" y="T5"/>
                </a:cxn>
              </a:cxnLst>
              <a:rect l="T9" t="T10" r="T11" b="T12"/>
              <a:pathLst>
                <a:path w="407" h="386">
                  <a:moveTo>
                    <a:pt x="0" y="0"/>
                  </a:moveTo>
                  <a:cubicBezTo>
                    <a:pt x="21" y="91"/>
                    <a:pt x="43" y="183"/>
                    <a:pt x="109" y="247"/>
                  </a:cubicBezTo>
                  <a:cubicBezTo>
                    <a:pt x="175" y="311"/>
                    <a:pt x="407" y="365"/>
                    <a:pt x="397" y="386"/>
                  </a:cubicBezTo>
                </a:path>
              </a:pathLst>
            </a:custGeom>
            <a:noFill/>
            <a:ln w="9525">
              <a:solidFill>
                <a:schemeClr val="tx1"/>
              </a:solidFill>
              <a:round/>
              <a:headEnd/>
              <a:tailEnd/>
            </a:ln>
          </p:spPr>
          <p:txBody>
            <a:bodyPr/>
            <a:lstStyle/>
            <a:p>
              <a:endParaRPr lang="en-US" dirty="0"/>
            </a:p>
          </p:txBody>
        </p:sp>
        <p:sp>
          <p:nvSpPr>
            <p:cNvPr id="40" name="Freeform 21"/>
            <p:cNvSpPr>
              <a:spLocks/>
            </p:cNvSpPr>
            <p:nvPr/>
          </p:nvSpPr>
          <p:spPr bwMode="auto">
            <a:xfrm>
              <a:off x="1856" y="2594"/>
              <a:ext cx="325" cy="148"/>
            </a:xfrm>
            <a:custGeom>
              <a:avLst/>
              <a:gdLst>
                <a:gd name="T0" fmla="*/ 25 w 542"/>
                <a:gd name="T1" fmla="*/ 0 h 374"/>
                <a:gd name="T2" fmla="*/ 17 w 542"/>
                <a:gd name="T3" fmla="*/ 1 h 374"/>
                <a:gd name="T4" fmla="*/ 0 w 542"/>
                <a:gd name="T5" fmla="*/ 2 h 374"/>
                <a:gd name="T6" fmla="*/ 0 60000 65536"/>
                <a:gd name="T7" fmla="*/ 0 60000 65536"/>
                <a:gd name="T8" fmla="*/ 0 60000 65536"/>
                <a:gd name="T9" fmla="*/ 0 w 542"/>
                <a:gd name="T10" fmla="*/ 0 h 374"/>
                <a:gd name="T11" fmla="*/ 542 w 542"/>
                <a:gd name="T12" fmla="*/ 374 h 374"/>
              </a:gdLst>
              <a:ahLst/>
              <a:cxnLst>
                <a:cxn ang="T6">
                  <a:pos x="T0" y="T1"/>
                </a:cxn>
                <a:cxn ang="T7">
                  <a:pos x="T2" y="T3"/>
                </a:cxn>
                <a:cxn ang="T8">
                  <a:pos x="T4" y="T5"/>
                </a:cxn>
              </a:cxnLst>
              <a:rect l="T9" t="T10" r="T11" b="T12"/>
              <a:pathLst>
                <a:path w="542" h="374">
                  <a:moveTo>
                    <a:pt x="542" y="0"/>
                  </a:moveTo>
                  <a:cubicBezTo>
                    <a:pt x="500" y="107"/>
                    <a:pt x="459" y="214"/>
                    <a:pt x="369" y="276"/>
                  </a:cubicBezTo>
                  <a:cubicBezTo>
                    <a:pt x="279" y="338"/>
                    <a:pt x="25" y="347"/>
                    <a:pt x="0" y="374"/>
                  </a:cubicBezTo>
                </a:path>
              </a:pathLst>
            </a:custGeom>
            <a:noFill/>
            <a:ln w="9525">
              <a:solidFill>
                <a:schemeClr val="tx1"/>
              </a:solidFill>
              <a:round/>
              <a:headEnd/>
              <a:tailEnd/>
            </a:ln>
          </p:spPr>
          <p:txBody>
            <a:bodyPr/>
            <a:lstStyle/>
            <a:p>
              <a:endParaRPr lang="en-US" dirty="0"/>
            </a:p>
          </p:txBody>
        </p:sp>
        <p:sp>
          <p:nvSpPr>
            <p:cNvPr id="41" name="Text Box 22"/>
            <p:cNvSpPr txBox="1">
              <a:spLocks noChangeArrowheads="1"/>
            </p:cNvSpPr>
            <p:nvPr/>
          </p:nvSpPr>
          <p:spPr bwMode="auto">
            <a:xfrm>
              <a:off x="1584" y="2586"/>
              <a:ext cx="642" cy="124"/>
            </a:xfrm>
            <a:prstGeom prst="rect">
              <a:avLst/>
            </a:prstGeom>
            <a:noFill/>
            <a:ln w="9525">
              <a:noFill/>
              <a:miter lim="800000"/>
              <a:headEnd/>
              <a:tailEnd/>
            </a:ln>
          </p:spPr>
          <p:txBody>
            <a:bodyPr wrap="square">
              <a:spAutoFit/>
            </a:bodyPr>
            <a:lstStyle/>
            <a:p>
              <a:pPr eaLnBrk="0" hangingPunct="0">
                <a:lnSpc>
                  <a:spcPct val="55000"/>
                </a:lnSpc>
                <a:spcBef>
                  <a:spcPct val="20000"/>
                </a:spcBef>
              </a:pPr>
              <a:r>
                <a:rPr lang="en-US" sz="900" b="1" dirty="0"/>
                <a:t>Source</a:t>
              </a:r>
            </a:p>
          </p:txBody>
        </p:sp>
        <p:sp>
          <p:nvSpPr>
            <p:cNvPr id="42" name="Rectangle 23"/>
            <p:cNvSpPr>
              <a:spLocks noChangeArrowheads="1"/>
            </p:cNvSpPr>
            <p:nvPr/>
          </p:nvSpPr>
          <p:spPr bwMode="auto">
            <a:xfrm>
              <a:off x="2268" y="2657"/>
              <a:ext cx="282" cy="110"/>
            </a:xfrm>
            <a:prstGeom prst="rect">
              <a:avLst/>
            </a:prstGeom>
            <a:noFill/>
            <a:ln w="9525">
              <a:noFill/>
              <a:miter lim="800000"/>
              <a:headEnd/>
              <a:tailEnd/>
            </a:ln>
          </p:spPr>
          <p:txBody>
            <a:bodyPr wrap="none" anchor="ctr"/>
            <a:lstStyle/>
            <a:p>
              <a:pPr algn="ctr" eaLnBrk="0" hangingPunct="0"/>
              <a:r>
                <a:rPr lang="en-US" sz="1000" b="1" dirty="0" smtClean="0"/>
                <a:t>Substrate</a:t>
              </a:r>
              <a:endParaRPr lang="en-US" sz="1000" b="1" dirty="0"/>
            </a:p>
          </p:txBody>
        </p:sp>
        <p:sp>
          <p:nvSpPr>
            <p:cNvPr id="43" name="Text Box 24"/>
            <p:cNvSpPr txBox="1">
              <a:spLocks noChangeArrowheads="1"/>
            </p:cNvSpPr>
            <p:nvPr/>
          </p:nvSpPr>
          <p:spPr bwMode="auto">
            <a:xfrm>
              <a:off x="2689" y="2588"/>
              <a:ext cx="519" cy="124"/>
            </a:xfrm>
            <a:prstGeom prst="rect">
              <a:avLst/>
            </a:prstGeom>
            <a:noFill/>
            <a:ln w="9525">
              <a:noFill/>
              <a:miter lim="800000"/>
              <a:headEnd/>
              <a:tailEnd/>
            </a:ln>
          </p:spPr>
          <p:txBody>
            <a:bodyPr wrap="square">
              <a:spAutoFit/>
            </a:bodyPr>
            <a:lstStyle/>
            <a:p>
              <a:pPr eaLnBrk="0" hangingPunct="0">
                <a:lnSpc>
                  <a:spcPct val="55000"/>
                </a:lnSpc>
                <a:spcBef>
                  <a:spcPct val="20000"/>
                </a:spcBef>
              </a:pPr>
              <a:r>
                <a:rPr lang="en-US" sz="900" b="1" dirty="0"/>
                <a:t>Drain</a:t>
              </a:r>
            </a:p>
          </p:txBody>
        </p:sp>
        <p:sp>
          <p:nvSpPr>
            <p:cNvPr id="44" name="AutoShape 25"/>
            <p:cNvSpPr>
              <a:spLocks noChangeArrowheads="1"/>
            </p:cNvSpPr>
            <p:nvPr/>
          </p:nvSpPr>
          <p:spPr bwMode="auto">
            <a:xfrm>
              <a:off x="2955" y="2287"/>
              <a:ext cx="121" cy="69"/>
            </a:xfrm>
            <a:prstGeom prst="parallelogram">
              <a:avLst>
                <a:gd name="adj" fmla="val 43841"/>
              </a:avLst>
            </a:prstGeom>
            <a:solidFill>
              <a:schemeClr val="tx1"/>
            </a:solidFill>
            <a:ln w="9525">
              <a:solidFill>
                <a:schemeClr val="tx1"/>
              </a:solidFill>
              <a:miter lim="800000"/>
              <a:headEnd/>
              <a:tailEnd/>
            </a:ln>
          </p:spPr>
          <p:txBody>
            <a:bodyPr wrap="none" anchor="ctr"/>
            <a:lstStyle/>
            <a:p>
              <a:pPr eaLnBrk="0" hangingPunct="0"/>
              <a:endParaRPr lang="en-GB" dirty="0"/>
            </a:p>
          </p:txBody>
        </p:sp>
        <p:sp>
          <p:nvSpPr>
            <p:cNvPr id="45" name="AutoShape 26"/>
            <p:cNvSpPr>
              <a:spLocks noChangeArrowheads="1"/>
            </p:cNvSpPr>
            <p:nvPr/>
          </p:nvSpPr>
          <p:spPr bwMode="auto">
            <a:xfrm>
              <a:off x="2131" y="2270"/>
              <a:ext cx="121" cy="69"/>
            </a:xfrm>
            <a:prstGeom prst="parallelogram">
              <a:avLst>
                <a:gd name="adj" fmla="val 43841"/>
              </a:avLst>
            </a:prstGeom>
            <a:solidFill>
              <a:schemeClr val="tx1"/>
            </a:solidFill>
            <a:ln w="9525">
              <a:solidFill>
                <a:schemeClr val="tx1"/>
              </a:solidFill>
              <a:miter lim="800000"/>
              <a:headEnd/>
              <a:tailEnd/>
            </a:ln>
          </p:spPr>
          <p:txBody>
            <a:bodyPr wrap="none" anchor="ctr"/>
            <a:lstStyle/>
            <a:p>
              <a:pPr eaLnBrk="0" hangingPunct="0"/>
              <a:endParaRPr lang="en-GB" dirty="0"/>
            </a:p>
          </p:txBody>
        </p:sp>
        <p:sp>
          <p:nvSpPr>
            <p:cNvPr id="46" name="Line 27"/>
            <p:cNvSpPr>
              <a:spLocks noChangeShapeType="1"/>
            </p:cNvSpPr>
            <p:nvPr/>
          </p:nvSpPr>
          <p:spPr bwMode="auto">
            <a:xfrm flipV="1">
              <a:off x="3019" y="1993"/>
              <a:ext cx="0" cy="323"/>
            </a:xfrm>
            <a:prstGeom prst="line">
              <a:avLst/>
            </a:prstGeom>
            <a:noFill/>
            <a:ln w="9525">
              <a:solidFill>
                <a:schemeClr val="tx1"/>
              </a:solidFill>
              <a:round/>
              <a:headEnd/>
              <a:tailEnd/>
            </a:ln>
          </p:spPr>
          <p:txBody>
            <a:bodyPr/>
            <a:lstStyle/>
            <a:p>
              <a:endParaRPr lang="en-US" dirty="0"/>
            </a:p>
          </p:txBody>
        </p:sp>
        <p:sp>
          <p:nvSpPr>
            <p:cNvPr id="47" name="Line 28"/>
            <p:cNvSpPr>
              <a:spLocks noChangeShapeType="1"/>
            </p:cNvSpPr>
            <p:nvPr/>
          </p:nvSpPr>
          <p:spPr bwMode="auto">
            <a:xfrm flipV="1">
              <a:off x="2187" y="1987"/>
              <a:ext cx="0" cy="323"/>
            </a:xfrm>
            <a:prstGeom prst="line">
              <a:avLst/>
            </a:prstGeom>
            <a:noFill/>
            <a:ln w="9525">
              <a:solidFill>
                <a:schemeClr val="tx1"/>
              </a:solidFill>
              <a:round/>
              <a:headEnd/>
              <a:tailEnd/>
            </a:ln>
          </p:spPr>
          <p:txBody>
            <a:bodyPr/>
            <a:lstStyle/>
            <a:p>
              <a:endParaRPr lang="en-US" dirty="0"/>
            </a:p>
          </p:txBody>
        </p:sp>
        <p:sp>
          <p:nvSpPr>
            <p:cNvPr id="48" name="AutoShape 29"/>
            <p:cNvSpPr>
              <a:spLocks noChangeArrowheads="1"/>
            </p:cNvSpPr>
            <p:nvPr/>
          </p:nvSpPr>
          <p:spPr bwMode="auto">
            <a:xfrm>
              <a:off x="2503" y="2239"/>
              <a:ext cx="121" cy="69"/>
            </a:xfrm>
            <a:prstGeom prst="parallelogram">
              <a:avLst>
                <a:gd name="adj" fmla="val 43841"/>
              </a:avLst>
            </a:prstGeom>
            <a:solidFill>
              <a:schemeClr val="tx1"/>
            </a:solidFill>
            <a:ln w="9525">
              <a:solidFill>
                <a:schemeClr val="tx1"/>
              </a:solidFill>
              <a:miter lim="800000"/>
              <a:headEnd/>
              <a:tailEnd/>
            </a:ln>
          </p:spPr>
          <p:txBody>
            <a:bodyPr wrap="none" anchor="ctr"/>
            <a:lstStyle/>
            <a:p>
              <a:pPr eaLnBrk="0" hangingPunct="0"/>
              <a:endParaRPr lang="en-GB" dirty="0"/>
            </a:p>
          </p:txBody>
        </p:sp>
        <p:sp>
          <p:nvSpPr>
            <p:cNvPr id="49" name="Line 30"/>
            <p:cNvSpPr>
              <a:spLocks noChangeShapeType="1"/>
            </p:cNvSpPr>
            <p:nvPr/>
          </p:nvSpPr>
          <p:spPr bwMode="auto">
            <a:xfrm flipV="1">
              <a:off x="2573" y="1934"/>
              <a:ext cx="0" cy="340"/>
            </a:xfrm>
            <a:prstGeom prst="line">
              <a:avLst/>
            </a:prstGeom>
            <a:noFill/>
            <a:ln w="9525">
              <a:solidFill>
                <a:schemeClr val="tx1"/>
              </a:solidFill>
              <a:round/>
              <a:headEnd/>
              <a:tailEnd/>
            </a:ln>
          </p:spPr>
          <p:txBody>
            <a:bodyPr/>
            <a:lstStyle/>
            <a:p>
              <a:endParaRPr lang="en-US" dirty="0"/>
            </a:p>
          </p:txBody>
        </p:sp>
        <p:sp>
          <p:nvSpPr>
            <p:cNvPr id="50" name="Rectangle 31"/>
            <p:cNvSpPr>
              <a:spLocks noChangeArrowheads="1"/>
            </p:cNvSpPr>
            <p:nvPr/>
          </p:nvSpPr>
          <p:spPr bwMode="auto">
            <a:xfrm>
              <a:off x="2177" y="2554"/>
              <a:ext cx="461" cy="56"/>
            </a:xfrm>
            <a:prstGeom prst="rect">
              <a:avLst/>
            </a:prstGeom>
            <a:gradFill rotWithShape="1">
              <a:gsLst>
                <a:gs pos="0">
                  <a:schemeClr val="bg2"/>
                </a:gs>
                <a:gs pos="100000">
                  <a:schemeClr val="bg2">
                    <a:gamma/>
                    <a:shade val="69804"/>
                    <a:invGamma/>
                  </a:schemeClr>
                </a:gs>
              </a:gsLst>
              <a:lin ang="5400000" scaled="1"/>
            </a:gradFill>
            <a:ln w="9525">
              <a:noFill/>
              <a:miter lim="800000"/>
              <a:headEnd/>
              <a:tailEnd/>
            </a:ln>
            <a:effectLst/>
          </p:spPr>
          <p:txBody>
            <a:bodyPr wrap="none" anchor="ctr"/>
            <a:lstStyle/>
            <a:p>
              <a:pPr algn="ctr" eaLnBrk="0" hangingPunct="0">
                <a:defRPr/>
              </a:pPr>
              <a:r>
                <a:rPr lang="en-US" sz="800" dirty="0"/>
                <a:t>Channel</a:t>
              </a:r>
            </a:p>
          </p:txBody>
        </p:sp>
        <p:sp>
          <p:nvSpPr>
            <p:cNvPr id="51" name="Line 32"/>
            <p:cNvSpPr>
              <a:spLocks noChangeShapeType="1"/>
            </p:cNvSpPr>
            <p:nvPr/>
          </p:nvSpPr>
          <p:spPr bwMode="auto">
            <a:xfrm>
              <a:off x="3019" y="1996"/>
              <a:ext cx="299" cy="0"/>
            </a:xfrm>
            <a:prstGeom prst="line">
              <a:avLst/>
            </a:prstGeom>
            <a:noFill/>
            <a:ln w="9525">
              <a:solidFill>
                <a:schemeClr val="tx1"/>
              </a:solidFill>
              <a:round/>
              <a:headEnd type="triangle" w="med" len="med"/>
              <a:tailEnd/>
            </a:ln>
          </p:spPr>
          <p:txBody>
            <a:bodyPr/>
            <a:lstStyle/>
            <a:p>
              <a:endParaRPr lang="en-US" dirty="0"/>
            </a:p>
          </p:txBody>
        </p:sp>
        <p:sp>
          <p:nvSpPr>
            <p:cNvPr id="52" name="Oval 33"/>
            <p:cNvSpPr>
              <a:spLocks noChangeArrowheads="1"/>
            </p:cNvSpPr>
            <p:nvPr/>
          </p:nvSpPr>
          <p:spPr bwMode="auto">
            <a:xfrm>
              <a:off x="3284" y="1962"/>
              <a:ext cx="56" cy="56"/>
            </a:xfrm>
            <a:prstGeom prst="ellipse">
              <a:avLst/>
            </a:prstGeom>
            <a:solidFill>
              <a:schemeClr val="bg1"/>
            </a:solidFill>
            <a:ln w="9525">
              <a:solidFill>
                <a:schemeClr val="tx1"/>
              </a:solidFill>
              <a:round/>
              <a:headEnd/>
              <a:tailEnd/>
            </a:ln>
          </p:spPr>
          <p:txBody>
            <a:bodyPr wrap="none" anchor="ctr"/>
            <a:lstStyle/>
            <a:p>
              <a:pPr eaLnBrk="0" hangingPunct="0"/>
              <a:endParaRPr lang="en-GB" dirty="0"/>
            </a:p>
          </p:txBody>
        </p:sp>
        <p:sp>
          <p:nvSpPr>
            <p:cNvPr id="53" name="Line 34"/>
            <p:cNvSpPr>
              <a:spLocks noChangeShapeType="1"/>
            </p:cNvSpPr>
            <p:nvPr/>
          </p:nvSpPr>
          <p:spPr bwMode="auto">
            <a:xfrm>
              <a:off x="1888" y="1990"/>
              <a:ext cx="299" cy="0"/>
            </a:xfrm>
            <a:prstGeom prst="line">
              <a:avLst/>
            </a:prstGeom>
            <a:noFill/>
            <a:ln w="9525">
              <a:solidFill>
                <a:schemeClr val="tx1"/>
              </a:solidFill>
              <a:round/>
              <a:headEnd/>
              <a:tailEnd/>
            </a:ln>
          </p:spPr>
          <p:txBody>
            <a:bodyPr/>
            <a:lstStyle/>
            <a:p>
              <a:endParaRPr lang="en-US" dirty="0"/>
            </a:p>
          </p:txBody>
        </p:sp>
        <p:sp>
          <p:nvSpPr>
            <p:cNvPr id="54" name="Line 35"/>
            <p:cNvSpPr>
              <a:spLocks noChangeShapeType="1"/>
            </p:cNvSpPr>
            <p:nvPr/>
          </p:nvSpPr>
          <p:spPr bwMode="auto">
            <a:xfrm>
              <a:off x="1883" y="1990"/>
              <a:ext cx="0" cy="75"/>
            </a:xfrm>
            <a:prstGeom prst="line">
              <a:avLst/>
            </a:prstGeom>
            <a:noFill/>
            <a:ln w="9525">
              <a:solidFill>
                <a:schemeClr val="tx1"/>
              </a:solidFill>
              <a:round/>
              <a:headEnd/>
              <a:tailEnd type="triangle" w="med" len="med"/>
            </a:ln>
          </p:spPr>
          <p:txBody>
            <a:bodyPr/>
            <a:lstStyle/>
            <a:p>
              <a:endParaRPr lang="en-US" dirty="0"/>
            </a:p>
          </p:txBody>
        </p:sp>
        <p:grpSp>
          <p:nvGrpSpPr>
            <p:cNvPr id="3" name="Group 36"/>
            <p:cNvGrpSpPr>
              <a:grpSpLocks/>
            </p:cNvGrpSpPr>
            <p:nvPr/>
          </p:nvGrpSpPr>
          <p:grpSpPr bwMode="auto">
            <a:xfrm>
              <a:off x="1813" y="2093"/>
              <a:ext cx="144" cy="42"/>
              <a:chOff x="2061" y="1814"/>
              <a:chExt cx="144" cy="42"/>
            </a:xfrm>
          </p:grpSpPr>
          <p:sp>
            <p:nvSpPr>
              <p:cNvPr id="59" name="Line 37"/>
              <p:cNvSpPr>
                <a:spLocks noChangeShapeType="1"/>
              </p:cNvSpPr>
              <p:nvPr/>
            </p:nvSpPr>
            <p:spPr bwMode="auto">
              <a:xfrm>
                <a:off x="2061" y="1814"/>
                <a:ext cx="144" cy="0"/>
              </a:xfrm>
              <a:prstGeom prst="line">
                <a:avLst/>
              </a:prstGeom>
              <a:noFill/>
              <a:ln w="9525">
                <a:solidFill>
                  <a:schemeClr val="tx1"/>
                </a:solidFill>
                <a:round/>
                <a:headEnd/>
                <a:tailEnd/>
              </a:ln>
            </p:spPr>
            <p:txBody>
              <a:bodyPr/>
              <a:lstStyle/>
              <a:p>
                <a:endParaRPr lang="en-US" dirty="0"/>
              </a:p>
            </p:txBody>
          </p:sp>
          <p:sp>
            <p:nvSpPr>
              <p:cNvPr id="60" name="Line 38"/>
              <p:cNvSpPr>
                <a:spLocks noChangeShapeType="1"/>
              </p:cNvSpPr>
              <p:nvPr/>
            </p:nvSpPr>
            <p:spPr bwMode="auto">
              <a:xfrm>
                <a:off x="2085" y="1832"/>
                <a:ext cx="92" cy="0"/>
              </a:xfrm>
              <a:prstGeom prst="line">
                <a:avLst/>
              </a:prstGeom>
              <a:noFill/>
              <a:ln w="9525">
                <a:solidFill>
                  <a:schemeClr val="tx1"/>
                </a:solidFill>
                <a:round/>
                <a:headEnd/>
                <a:tailEnd/>
              </a:ln>
            </p:spPr>
            <p:txBody>
              <a:bodyPr/>
              <a:lstStyle/>
              <a:p>
                <a:endParaRPr lang="en-US" dirty="0"/>
              </a:p>
            </p:txBody>
          </p:sp>
          <p:sp>
            <p:nvSpPr>
              <p:cNvPr id="61" name="Line 39"/>
              <p:cNvSpPr>
                <a:spLocks noChangeShapeType="1"/>
              </p:cNvSpPr>
              <p:nvPr/>
            </p:nvSpPr>
            <p:spPr bwMode="auto">
              <a:xfrm>
                <a:off x="2097" y="1856"/>
                <a:ext cx="57" cy="0"/>
              </a:xfrm>
              <a:prstGeom prst="line">
                <a:avLst/>
              </a:prstGeom>
              <a:noFill/>
              <a:ln w="9525">
                <a:solidFill>
                  <a:schemeClr val="tx1"/>
                </a:solidFill>
                <a:round/>
                <a:headEnd/>
                <a:tailEnd/>
              </a:ln>
            </p:spPr>
            <p:txBody>
              <a:bodyPr/>
              <a:lstStyle/>
              <a:p>
                <a:endParaRPr lang="en-US" dirty="0"/>
              </a:p>
            </p:txBody>
          </p:sp>
        </p:grpSp>
        <p:sp>
          <p:nvSpPr>
            <p:cNvPr id="56" name="Text Box 40"/>
            <p:cNvSpPr txBox="1">
              <a:spLocks noChangeArrowheads="1"/>
            </p:cNvSpPr>
            <p:nvPr/>
          </p:nvSpPr>
          <p:spPr bwMode="auto">
            <a:xfrm>
              <a:off x="1673" y="2144"/>
              <a:ext cx="424" cy="181"/>
            </a:xfrm>
            <a:prstGeom prst="rect">
              <a:avLst/>
            </a:prstGeom>
            <a:noFill/>
            <a:ln w="9525">
              <a:noFill/>
              <a:miter lim="800000"/>
              <a:headEnd/>
              <a:tailEnd/>
            </a:ln>
          </p:spPr>
          <p:txBody>
            <a:bodyPr wrap="square">
              <a:spAutoFit/>
            </a:bodyPr>
            <a:lstStyle/>
            <a:p>
              <a:pPr eaLnBrk="0" hangingPunct="0">
                <a:spcBef>
                  <a:spcPct val="50000"/>
                </a:spcBef>
              </a:pPr>
              <a:r>
                <a:rPr lang="en-US" sz="1000" dirty="0"/>
                <a:t>Gnd</a:t>
              </a:r>
            </a:p>
          </p:txBody>
        </p:sp>
        <p:sp>
          <p:nvSpPr>
            <p:cNvPr id="57" name="Rectangle 41"/>
            <p:cNvSpPr>
              <a:spLocks noChangeArrowheads="1"/>
            </p:cNvSpPr>
            <p:nvPr/>
          </p:nvSpPr>
          <p:spPr bwMode="auto">
            <a:xfrm>
              <a:off x="2263" y="2372"/>
              <a:ext cx="357" cy="56"/>
            </a:xfrm>
            <a:prstGeom prst="rect">
              <a:avLst/>
            </a:prstGeom>
            <a:noFill/>
            <a:ln w="9525">
              <a:noFill/>
              <a:miter lim="800000"/>
              <a:headEnd/>
              <a:tailEnd/>
            </a:ln>
          </p:spPr>
          <p:txBody>
            <a:bodyPr wrap="none" anchor="ctr"/>
            <a:lstStyle/>
            <a:p>
              <a:pPr algn="ctr" eaLnBrk="0" hangingPunct="0"/>
              <a:r>
                <a:rPr lang="en-US" sz="1000" dirty="0"/>
                <a:t>Gate</a:t>
              </a:r>
            </a:p>
          </p:txBody>
        </p:sp>
        <p:sp>
          <p:nvSpPr>
            <p:cNvPr id="58" name="Oval 42"/>
            <p:cNvSpPr>
              <a:spLocks noChangeArrowheads="1"/>
            </p:cNvSpPr>
            <p:nvPr/>
          </p:nvSpPr>
          <p:spPr bwMode="auto">
            <a:xfrm>
              <a:off x="2546" y="1914"/>
              <a:ext cx="56" cy="56"/>
            </a:xfrm>
            <a:prstGeom prst="ellipse">
              <a:avLst/>
            </a:prstGeom>
            <a:solidFill>
              <a:schemeClr val="bg1"/>
            </a:solidFill>
            <a:ln w="9525">
              <a:solidFill>
                <a:schemeClr val="tx1"/>
              </a:solidFill>
              <a:round/>
              <a:headEnd/>
              <a:tailEnd/>
            </a:ln>
          </p:spPr>
          <p:txBody>
            <a:bodyPr wrap="none" anchor="ctr"/>
            <a:lstStyle/>
            <a:p>
              <a:pPr eaLnBrk="0" hangingPunct="0"/>
              <a:endParaRPr lang="en-GB" dirty="0"/>
            </a:p>
          </p:txBody>
        </p:sp>
      </p:grpSp>
      <p:grpSp>
        <p:nvGrpSpPr>
          <p:cNvPr id="4" name="Group 43"/>
          <p:cNvGrpSpPr>
            <a:grpSpLocks/>
          </p:cNvGrpSpPr>
          <p:nvPr/>
        </p:nvGrpSpPr>
        <p:grpSpPr bwMode="auto">
          <a:xfrm>
            <a:off x="414734" y="4300524"/>
            <a:ext cx="3484953" cy="1007686"/>
            <a:chOff x="937" y="2769"/>
            <a:chExt cx="3001" cy="868"/>
          </a:xfrm>
        </p:grpSpPr>
        <p:grpSp>
          <p:nvGrpSpPr>
            <p:cNvPr id="5" name="Group 44"/>
            <p:cNvGrpSpPr>
              <a:grpSpLocks/>
            </p:cNvGrpSpPr>
            <p:nvPr/>
          </p:nvGrpSpPr>
          <p:grpSpPr bwMode="auto">
            <a:xfrm>
              <a:off x="1927" y="2908"/>
              <a:ext cx="1093" cy="729"/>
              <a:chOff x="3152" y="704"/>
              <a:chExt cx="1776" cy="1312"/>
            </a:xfrm>
          </p:grpSpPr>
          <p:sp>
            <p:nvSpPr>
              <p:cNvPr id="34" name="Rectangle 45"/>
              <p:cNvSpPr>
                <a:spLocks noChangeArrowheads="1"/>
              </p:cNvSpPr>
              <p:nvPr/>
            </p:nvSpPr>
            <p:spPr bwMode="auto">
              <a:xfrm>
                <a:off x="3152" y="704"/>
                <a:ext cx="1776" cy="1312"/>
              </a:xfrm>
              <a:prstGeom prst="rect">
                <a:avLst/>
              </a:prstGeom>
              <a:solidFill>
                <a:schemeClr val="bg1"/>
              </a:solidFill>
              <a:ln w="9525">
                <a:noFill/>
                <a:miter lim="800000"/>
                <a:headEnd/>
                <a:tailEnd/>
              </a:ln>
            </p:spPr>
            <p:txBody>
              <a:bodyPr wrap="none" anchor="ctr"/>
              <a:lstStyle/>
              <a:p>
                <a:pPr eaLnBrk="0" hangingPunct="0"/>
                <a:endParaRPr lang="en-GB" dirty="0"/>
              </a:p>
            </p:txBody>
          </p:sp>
          <p:pic>
            <p:nvPicPr>
              <p:cNvPr id="35" name="Picture 46" descr="QII-03"/>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168" y="726"/>
                <a:ext cx="1728" cy="1266"/>
              </a:xfrm>
              <a:prstGeom prst="rect">
                <a:avLst/>
              </a:prstGeom>
              <a:noFill/>
              <a:ln w="9525">
                <a:noFill/>
                <a:miter lim="800000"/>
                <a:headEnd/>
                <a:tailEnd/>
              </a:ln>
            </p:spPr>
          </p:pic>
        </p:grpSp>
        <p:sp>
          <p:nvSpPr>
            <p:cNvPr id="29" name="Rectangle 47"/>
            <p:cNvSpPr>
              <a:spLocks noChangeArrowheads="1"/>
            </p:cNvSpPr>
            <p:nvPr/>
          </p:nvSpPr>
          <p:spPr bwMode="auto">
            <a:xfrm>
              <a:off x="937" y="3186"/>
              <a:ext cx="974" cy="191"/>
            </a:xfrm>
            <a:prstGeom prst="rect">
              <a:avLst/>
            </a:prstGeom>
            <a:noFill/>
            <a:ln w="9525">
              <a:noFill/>
              <a:miter lim="800000"/>
              <a:headEnd/>
              <a:tailEnd/>
            </a:ln>
          </p:spPr>
          <p:txBody>
            <a:bodyPr wrap="none" anchor="ctr"/>
            <a:lstStyle/>
            <a:p>
              <a:pPr algn="ctr" eaLnBrk="0" hangingPunct="0"/>
              <a:r>
                <a:rPr lang="en-US" sz="1100" dirty="0" smtClean="0"/>
                <a:t>High-Speed Logic</a:t>
              </a:r>
              <a:endParaRPr lang="en-US" sz="1100" dirty="0"/>
            </a:p>
          </p:txBody>
        </p:sp>
        <p:sp>
          <p:nvSpPr>
            <p:cNvPr id="30" name="Rectangle 48"/>
            <p:cNvSpPr>
              <a:spLocks noChangeArrowheads="1"/>
            </p:cNvSpPr>
            <p:nvPr/>
          </p:nvSpPr>
          <p:spPr bwMode="auto">
            <a:xfrm>
              <a:off x="2964" y="3187"/>
              <a:ext cx="974" cy="191"/>
            </a:xfrm>
            <a:prstGeom prst="rect">
              <a:avLst/>
            </a:prstGeom>
            <a:noFill/>
            <a:ln w="9525">
              <a:noFill/>
              <a:miter lim="800000"/>
              <a:headEnd/>
              <a:tailEnd/>
            </a:ln>
          </p:spPr>
          <p:txBody>
            <a:bodyPr wrap="none" anchor="ctr"/>
            <a:lstStyle/>
            <a:p>
              <a:pPr algn="ctr" eaLnBrk="0" hangingPunct="0"/>
              <a:r>
                <a:rPr lang="en-US" sz="1100" dirty="0" smtClean="0"/>
                <a:t>Low-Power Logic</a:t>
              </a:r>
              <a:endParaRPr lang="en-US" sz="1100" dirty="0"/>
            </a:p>
          </p:txBody>
        </p:sp>
        <p:sp>
          <p:nvSpPr>
            <p:cNvPr id="31" name="Line 49"/>
            <p:cNvSpPr>
              <a:spLocks noChangeShapeType="1"/>
            </p:cNvSpPr>
            <p:nvPr/>
          </p:nvSpPr>
          <p:spPr bwMode="auto">
            <a:xfrm flipV="1">
              <a:off x="2445" y="2769"/>
              <a:ext cx="0" cy="185"/>
            </a:xfrm>
            <a:prstGeom prst="line">
              <a:avLst/>
            </a:prstGeom>
            <a:noFill/>
            <a:ln w="28575">
              <a:solidFill>
                <a:srgbClr val="FF0000"/>
              </a:solidFill>
              <a:prstDash val="sysDot"/>
              <a:round/>
              <a:headEnd/>
              <a:tailEnd type="triangle" w="med" len="med"/>
            </a:ln>
          </p:spPr>
          <p:txBody>
            <a:bodyPr/>
            <a:lstStyle/>
            <a:p>
              <a:endParaRPr lang="en-US" dirty="0"/>
            </a:p>
          </p:txBody>
        </p:sp>
        <p:sp>
          <p:nvSpPr>
            <p:cNvPr id="32" name="Line 50"/>
            <p:cNvSpPr>
              <a:spLocks noChangeShapeType="1"/>
            </p:cNvSpPr>
            <p:nvPr/>
          </p:nvSpPr>
          <p:spPr bwMode="auto">
            <a:xfrm flipH="1">
              <a:off x="1847" y="2953"/>
              <a:ext cx="540" cy="226"/>
            </a:xfrm>
            <a:prstGeom prst="line">
              <a:avLst/>
            </a:prstGeom>
            <a:noFill/>
            <a:ln w="9525">
              <a:solidFill>
                <a:srgbClr val="FF0000"/>
              </a:solidFill>
              <a:prstDash val="sysDot"/>
              <a:round/>
              <a:headEnd/>
              <a:tailEnd type="triangle" w="med" len="med"/>
            </a:ln>
          </p:spPr>
          <p:txBody>
            <a:bodyPr/>
            <a:lstStyle/>
            <a:p>
              <a:endParaRPr lang="en-US" dirty="0"/>
            </a:p>
          </p:txBody>
        </p:sp>
        <p:sp>
          <p:nvSpPr>
            <p:cNvPr id="33" name="Line 51"/>
            <p:cNvSpPr>
              <a:spLocks noChangeShapeType="1"/>
            </p:cNvSpPr>
            <p:nvPr/>
          </p:nvSpPr>
          <p:spPr bwMode="auto">
            <a:xfrm>
              <a:off x="2504" y="2953"/>
              <a:ext cx="524" cy="231"/>
            </a:xfrm>
            <a:prstGeom prst="line">
              <a:avLst/>
            </a:prstGeom>
            <a:noFill/>
            <a:ln w="9525">
              <a:solidFill>
                <a:srgbClr val="FF0000"/>
              </a:solidFill>
              <a:prstDash val="sysDot"/>
              <a:round/>
              <a:headEnd/>
              <a:tailEnd type="triangle" w="med" len="med"/>
            </a:ln>
          </p:spPr>
          <p:txBody>
            <a:bodyPr/>
            <a:lstStyle/>
            <a:p>
              <a:endParaRPr lang="en-US" dirty="0"/>
            </a:p>
          </p:txBody>
        </p:sp>
      </p:grpSp>
      <p:sp>
        <p:nvSpPr>
          <p:cNvPr id="74" name="AutoShape 14"/>
          <p:cNvSpPr>
            <a:spLocks noChangeArrowheads="1"/>
          </p:cNvSpPr>
          <p:nvPr/>
        </p:nvSpPr>
        <p:spPr bwMode="auto">
          <a:xfrm>
            <a:off x="3610011" y="3937810"/>
            <a:ext cx="538162" cy="187951"/>
          </a:xfrm>
          <a:prstGeom prst="rightArrow">
            <a:avLst>
              <a:gd name="adj1" fmla="val 50000"/>
              <a:gd name="adj2" fmla="val 71583"/>
            </a:avLst>
          </a:prstGeom>
          <a:gradFill rotWithShape="1">
            <a:gsLst>
              <a:gs pos="0">
                <a:schemeClr val="accent2"/>
              </a:gs>
              <a:gs pos="100000">
                <a:srgbClr val="3366CC"/>
              </a:gs>
            </a:gsLst>
            <a:lin ang="0" scaled="1"/>
          </a:gradFill>
          <a:ln w="9525">
            <a:noFill/>
            <a:miter lim="800000"/>
            <a:headEnd/>
            <a:tailEnd/>
          </a:ln>
        </p:spPr>
        <p:txBody>
          <a:bodyPr wrap="none" anchor="ctr"/>
          <a:lstStyle/>
          <a:p>
            <a:pPr eaLnBrk="0" hangingPunct="0"/>
            <a:endParaRPr lang="en-GB" dirty="0"/>
          </a:p>
        </p:txBody>
      </p:sp>
      <p:grpSp>
        <p:nvGrpSpPr>
          <p:cNvPr id="6" name="Group 2081"/>
          <p:cNvGrpSpPr/>
          <p:nvPr/>
        </p:nvGrpSpPr>
        <p:grpSpPr>
          <a:xfrm>
            <a:off x="4258529" y="3588544"/>
            <a:ext cx="4293361" cy="1630920"/>
            <a:chOff x="3966220" y="3566058"/>
            <a:chExt cx="4293361" cy="1630920"/>
          </a:xfrm>
        </p:grpSpPr>
        <p:pic>
          <p:nvPicPr>
            <p:cNvPr id="75777" name="Picture 1"/>
            <p:cNvPicPr>
              <a:picLocks noChangeAspect="1" noChangeArrowheads="1"/>
            </p:cNvPicPr>
            <p:nvPr/>
          </p:nvPicPr>
          <p:blipFill>
            <a:blip r:embed="rId4" cstate="email"/>
            <a:srcRect/>
            <a:stretch>
              <a:fillRect/>
            </a:stretch>
          </p:blipFill>
          <p:spPr bwMode="auto">
            <a:xfrm>
              <a:off x="6903004" y="4915511"/>
              <a:ext cx="1356577" cy="281467"/>
            </a:xfrm>
            <a:prstGeom prst="rect">
              <a:avLst/>
            </a:prstGeom>
            <a:noFill/>
            <a:ln w="9525">
              <a:noFill/>
              <a:miter lim="800000"/>
              <a:headEnd/>
              <a:tailEnd/>
            </a:ln>
          </p:spPr>
        </p:pic>
        <p:sp>
          <p:nvSpPr>
            <p:cNvPr id="63" name="Line 5"/>
            <p:cNvSpPr>
              <a:spLocks noChangeShapeType="1"/>
            </p:cNvSpPr>
            <p:nvPr/>
          </p:nvSpPr>
          <p:spPr bwMode="auto">
            <a:xfrm>
              <a:off x="4190963" y="3566058"/>
              <a:ext cx="0" cy="1007080"/>
            </a:xfrm>
            <a:prstGeom prst="line">
              <a:avLst/>
            </a:prstGeom>
            <a:noFill/>
            <a:ln w="9525">
              <a:solidFill>
                <a:schemeClr val="tx1"/>
              </a:solidFill>
              <a:round/>
              <a:headEnd type="triangle" w="med" len="med"/>
              <a:tailEnd/>
            </a:ln>
          </p:spPr>
          <p:txBody>
            <a:bodyPr/>
            <a:lstStyle/>
            <a:p>
              <a:endParaRPr lang="en-US" dirty="0"/>
            </a:p>
          </p:txBody>
        </p:sp>
        <p:sp>
          <p:nvSpPr>
            <p:cNvPr id="64" name="Line 6"/>
            <p:cNvSpPr>
              <a:spLocks noChangeShapeType="1"/>
            </p:cNvSpPr>
            <p:nvPr/>
          </p:nvSpPr>
          <p:spPr bwMode="auto">
            <a:xfrm>
              <a:off x="4190963" y="4579168"/>
              <a:ext cx="1456689" cy="0"/>
            </a:xfrm>
            <a:prstGeom prst="line">
              <a:avLst/>
            </a:prstGeom>
            <a:noFill/>
            <a:ln w="9525">
              <a:solidFill>
                <a:schemeClr val="tx1"/>
              </a:solidFill>
              <a:round/>
              <a:headEnd/>
              <a:tailEnd type="triangle" w="med" len="med"/>
            </a:ln>
          </p:spPr>
          <p:txBody>
            <a:bodyPr/>
            <a:lstStyle/>
            <a:p>
              <a:endParaRPr lang="en-US" dirty="0"/>
            </a:p>
          </p:txBody>
        </p:sp>
        <p:sp>
          <p:nvSpPr>
            <p:cNvPr id="65" name="Rectangle 7"/>
            <p:cNvSpPr>
              <a:spLocks noChangeArrowheads="1"/>
            </p:cNvSpPr>
            <p:nvPr/>
          </p:nvSpPr>
          <p:spPr bwMode="auto">
            <a:xfrm rot="16200000">
              <a:off x="3749769" y="3947843"/>
              <a:ext cx="637214" cy="204312"/>
            </a:xfrm>
            <a:prstGeom prst="rect">
              <a:avLst/>
            </a:prstGeom>
            <a:noFill/>
            <a:ln w="9525">
              <a:noFill/>
              <a:miter lim="800000"/>
              <a:headEnd/>
              <a:tailEnd/>
            </a:ln>
          </p:spPr>
          <p:txBody>
            <a:bodyPr wrap="none" anchor="ctr"/>
            <a:lstStyle/>
            <a:p>
              <a:pPr algn="ctr" eaLnBrk="0" hangingPunct="0"/>
              <a:r>
                <a:rPr lang="en-US" sz="1000" b="1" dirty="0"/>
                <a:t>Power</a:t>
              </a:r>
            </a:p>
          </p:txBody>
        </p:sp>
        <p:sp>
          <p:nvSpPr>
            <p:cNvPr id="66" name="Rectangle 8"/>
            <p:cNvSpPr>
              <a:spLocks noChangeArrowheads="1"/>
            </p:cNvSpPr>
            <p:nvPr/>
          </p:nvSpPr>
          <p:spPr bwMode="auto">
            <a:xfrm>
              <a:off x="4290903" y="3596927"/>
              <a:ext cx="629502" cy="185938"/>
            </a:xfrm>
            <a:prstGeom prst="rect">
              <a:avLst/>
            </a:prstGeom>
            <a:noFill/>
            <a:ln w="9525">
              <a:noFill/>
              <a:miter lim="800000"/>
              <a:headEnd/>
              <a:tailEnd/>
            </a:ln>
          </p:spPr>
          <p:txBody>
            <a:bodyPr wrap="none" anchor="ctr"/>
            <a:lstStyle/>
            <a:p>
              <a:pPr algn="ctr" eaLnBrk="0" hangingPunct="0"/>
              <a:r>
                <a:rPr lang="en-US" sz="1000" b="1" dirty="0"/>
                <a:t>High </a:t>
              </a:r>
              <a:r>
                <a:rPr lang="en-US" sz="1000" b="1" dirty="0" smtClean="0"/>
                <a:t>Speed</a:t>
              </a:r>
              <a:endParaRPr lang="en-US" sz="1000" b="1" dirty="0"/>
            </a:p>
          </p:txBody>
        </p:sp>
        <p:sp>
          <p:nvSpPr>
            <p:cNvPr id="67" name="Rectangle 9"/>
            <p:cNvSpPr>
              <a:spLocks noChangeArrowheads="1"/>
            </p:cNvSpPr>
            <p:nvPr/>
          </p:nvSpPr>
          <p:spPr bwMode="auto">
            <a:xfrm>
              <a:off x="5110596" y="4135902"/>
              <a:ext cx="629502" cy="185938"/>
            </a:xfrm>
            <a:prstGeom prst="rect">
              <a:avLst/>
            </a:prstGeom>
            <a:noFill/>
            <a:ln w="9525">
              <a:noFill/>
              <a:miter lim="800000"/>
              <a:headEnd/>
              <a:tailEnd/>
            </a:ln>
          </p:spPr>
          <p:txBody>
            <a:bodyPr wrap="none" anchor="ctr"/>
            <a:lstStyle/>
            <a:p>
              <a:pPr algn="ctr" eaLnBrk="0" hangingPunct="0"/>
              <a:r>
                <a:rPr lang="en-US" sz="1000" b="1" dirty="0"/>
                <a:t>Low </a:t>
              </a:r>
              <a:r>
                <a:rPr lang="en-US" sz="1000" b="1" dirty="0" smtClean="0"/>
                <a:t>Power</a:t>
              </a:r>
              <a:endParaRPr lang="en-US" sz="1000" b="1" dirty="0"/>
            </a:p>
          </p:txBody>
        </p:sp>
        <p:sp>
          <p:nvSpPr>
            <p:cNvPr id="68" name="Rectangle 10"/>
            <p:cNvSpPr>
              <a:spLocks noChangeArrowheads="1"/>
            </p:cNvSpPr>
            <p:nvPr/>
          </p:nvSpPr>
          <p:spPr bwMode="auto">
            <a:xfrm>
              <a:off x="4637136" y="4661327"/>
              <a:ext cx="629502" cy="185938"/>
            </a:xfrm>
            <a:prstGeom prst="rect">
              <a:avLst/>
            </a:prstGeom>
            <a:noFill/>
            <a:ln w="9525">
              <a:noFill/>
              <a:miter lim="800000"/>
              <a:headEnd/>
              <a:tailEnd/>
            </a:ln>
          </p:spPr>
          <p:txBody>
            <a:bodyPr wrap="none" anchor="ctr"/>
            <a:lstStyle/>
            <a:p>
              <a:pPr algn="ctr" eaLnBrk="0" hangingPunct="0"/>
              <a:r>
                <a:rPr lang="en-US" sz="1000" b="1" dirty="0" smtClean="0"/>
                <a:t>Threshold Voltage</a:t>
              </a:r>
              <a:endParaRPr lang="en-US" sz="1000" b="1" dirty="0"/>
            </a:p>
            <a:p>
              <a:pPr algn="ctr" eaLnBrk="0" hangingPunct="0"/>
              <a:endParaRPr lang="en-US" sz="1000" b="1" dirty="0"/>
            </a:p>
          </p:txBody>
        </p:sp>
        <p:sp>
          <p:nvSpPr>
            <p:cNvPr id="69" name="Line 11"/>
            <p:cNvSpPr>
              <a:spLocks noChangeShapeType="1"/>
            </p:cNvSpPr>
            <p:nvPr/>
          </p:nvSpPr>
          <p:spPr bwMode="auto">
            <a:xfrm>
              <a:off x="4489148" y="3853508"/>
              <a:ext cx="681408" cy="529672"/>
            </a:xfrm>
            <a:prstGeom prst="line">
              <a:avLst/>
            </a:prstGeom>
            <a:noFill/>
            <a:ln w="9525">
              <a:solidFill>
                <a:schemeClr val="tx1"/>
              </a:solidFill>
              <a:prstDash val="dash"/>
              <a:round/>
              <a:headEnd type="triangle" w="med" len="med"/>
              <a:tailEnd type="triangle" w="med" len="med"/>
            </a:ln>
          </p:spPr>
          <p:txBody>
            <a:bodyPr/>
            <a:lstStyle/>
            <a:p>
              <a:endParaRPr lang="en-US" dirty="0"/>
            </a:p>
          </p:txBody>
        </p:sp>
        <p:sp>
          <p:nvSpPr>
            <p:cNvPr id="70" name="Oval 12"/>
            <p:cNvSpPr>
              <a:spLocks noChangeArrowheads="1"/>
            </p:cNvSpPr>
            <p:nvPr/>
          </p:nvSpPr>
          <p:spPr bwMode="auto">
            <a:xfrm>
              <a:off x="4401902" y="3784158"/>
              <a:ext cx="94977" cy="80406"/>
            </a:xfrm>
            <a:prstGeom prst="ellipse">
              <a:avLst/>
            </a:prstGeom>
            <a:solidFill>
              <a:srgbClr val="FFFF00"/>
            </a:solidFill>
            <a:ln w="9525">
              <a:solidFill>
                <a:schemeClr val="tx1"/>
              </a:solidFill>
              <a:round/>
              <a:headEnd/>
              <a:tailEnd/>
            </a:ln>
          </p:spPr>
          <p:txBody>
            <a:bodyPr wrap="none" anchor="ctr"/>
            <a:lstStyle/>
            <a:p>
              <a:pPr eaLnBrk="0" hangingPunct="0"/>
              <a:endParaRPr lang="en-GB" dirty="0"/>
            </a:p>
          </p:txBody>
        </p:sp>
        <p:sp>
          <p:nvSpPr>
            <p:cNvPr id="71" name="Oval 13"/>
            <p:cNvSpPr>
              <a:spLocks noChangeArrowheads="1"/>
            </p:cNvSpPr>
            <p:nvPr/>
          </p:nvSpPr>
          <p:spPr bwMode="auto">
            <a:xfrm>
              <a:off x="5149573" y="4369109"/>
              <a:ext cx="94977" cy="75380"/>
            </a:xfrm>
            <a:prstGeom prst="ellipse">
              <a:avLst/>
            </a:prstGeom>
            <a:solidFill>
              <a:srgbClr val="3366CC"/>
            </a:solidFill>
            <a:ln w="9525">
              <a:solidFill>
                <a:schemeClr val="tx1"/>
              </a:solidFill>
              <a:round/>
              <a:headEnd/>
              <a:tailEnd/>
            </a:ln>
          </p:spPr>
          <p:txBody>
            <a:bodyPr wrap="none" anchor="ctr"/>
            <a:lstStyle/>
            <a:p>
              <a:pPr eaLnBrk="0" hangingPunct="0"/>
              <a:endParaRPr lang="en-GB" dirty="0"/>
            </a:p>
          </p:txBody>
        </p:sp>
        <p:sp>
          <p:nvSpPr>
            <p:cNvPr id="73" name="AutoShape 14"/>
            <p:cNvSpPr>
              <a:spLocks noChangeArrowheads="1"/>
            </p:cNvSpPr>
            <p:nvPr/>
          </p:nvSpPr>
          <p:spPr bwMode="auto">
            <a:xfrm>
              <a:off x="5718645" y="3929710"/>
              <a:ext cx="538162" cy="187951"/>
            </a:xfrm>
            <a:prstGeom prst="rightArrow">
              <a:avLst>
                <a:gd name="adj1" fmla="val 50000"/>
                <a:gd name="adj2" fmla="val 71583"/>
              </a:avLst>
            </a:prstGeom>
            <a:gradFill rotWithShape="1">
              <a:gsLst>
                <a:gs pos="0">
                  <a:schemeClr val="accent2"/>
                </a:gs>
                <a:gs pos="100000">
                  <a:srgbClr val="3366CC"/>
                </a:gs>
              </a:gsLst>
              <a:lin ang="0" scaled="1"/>
            </a:gradFill>
            <a:ln w="9525">
              <a:noFill/>
              <a:miter lim="800000"/>
              <a:headEnd/>
              <a:tailEnd/>
            </a:ln>
          </p:spPr>
          <p:txBody>
            <a:bodyPr wrap="none" anchor="ctr"/>
            <a:lstStyle/>
            <a:p>
              <a:pPr eaLnBrk="0" hangingPunct="0"/>
              <a:endParaRPr lang="en-GB" dirty="0"/>
            </a:p>
          </p:txBody>
        </p:sp>
        <p:grpSp>
          <p:nvGrpSpPr>
            <p:cNvPr id="7" name="Group 78"/>
            <p:cNvGrpSpPr>
              <a:grpSpLocks/>
            </p:cNvGrpSpPr>
            <p:nvPr/>
          </p:nvGrpSpPr>
          <p:grpSpPr bwMode="auto">
            <a:xfrm>
              <a:off x="6209699" y="3966079"/>
              <a:ext cx="839694" cy="720704"/>
              <a:chOff x="4244" y="2615"/>
              <a:chExt cx="621" cy="533"/>
            </a:xfrm>
          </p:grpSpPr>
          <p:grpSp>
            <p:nvGrpSpPr>
              <p:cNvPr id="8" name="Group 67"/>
              <p:cNvGrpSpPr>
                <a:grpSpLocks/>
              </p:cNvGrpSpPr>
              <p:nvPr/>
            </p:nvGrpSpPr>
            <p:grpSpPr bwMode="auto">
              <a:xfrm>
                <a:off x="4244" y="2615"/>
                <a:ext cx="621" cy="533"/>
                <a:chOff x="4244" y="2615"/>
                <a:chExt cx="621" cy="533"/>
              </a:xfrm>
            </p:grpSpPr>
            <p:grpSp>
              <p:nvGrpSpPr>
                <p:cNvPr id="9" name="Group 56"/>
                <p:cNvGrpSpPr>
                  <a:grpSpLocks/>
                </p:cNvGrpSpPr>
                <p:nvPr/>
              </p:nvGrpSpPr>
              <p:grpSpPr bwMode="auto">
                <a:xfrm>
                  <a:off x="4244" y="2615"/>
                  <a:ext cx="621" cy="533"/>
                  <a:chOff x="4244" y="2615"/>
                  <a:chExt cx="621" cy="533"/>
                </a:xfrm>
              </p:grpSpPr>
              <p:grpSp>
                <p:nvGrpSpPr>
                  <p:cNvPr id="10" name="Group 14"/>
                  <p:cNvGrpSpPr>
                    <a:grpSpLocks/>
                  </p:cNvGrpSpPr>
                  <p:nvPr/>
                </p:nvGrpSpPr>
                <p:grpSpPr bwMode="auto">
                  <a:xfrm>
                    <a:off x="4244" y="3061"/>
                    <a:ext cx="131" cy="82"/>
                    <a:chOff x="4244" y="3061"/>
                    <a:chExt cx="131" cy="82"/>
                  </a:xfrm>
                </p:grpSpPr>
                <p:grpSp>
                  <p:nvGrpSpPr>
                    <p:cNvPr id="11" name="Group 7"/>
                    <p:cNvGrpSpPr>
                      <a:grpSpLocks/>
                    </p:cNvGrpSpPr>
                    <p:nvPr/>
                  </p:nvGrpSpPr>
                  <p:grpSpPr bwMode="auto">
                    <a:xfrm>
                      <a:off x="4244" y="3061"/>
                      <a:ext cx="131" cy="69"/>
                      <a:chOff x="4244" y="3061"/>
                      <a:chExt cx="131" cy="69"/>
                    </a:xfrm>
                  </p:grpSpPr>
                  <p:sp>
                    <p:nvSpPr>
                      <p:cNvPr id="75781" name="Freeform 5"/>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82" name="Freeform 6"/>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0"/>
                    <p:cNvGrpSpPr>
                      <a:grpSpLocks/>
                    </p:cNvGrpSpPr>
                    <p:nvPr/>
                  </p:nvGrpSpPr>
                  <p:grpSpPr bwMode="auto">
                    <a:xfrm>
                      <a:off x="4244" y="3130"/>
                      <a:ext cx="86" cy="13"/>
                      <a:chOff x="4244" y="3130"/>
                      <a:chExt cx="86" cy="13"/>
                    </a:xfrm>
                  </p:grpSpPr>
                  <p:sp>
                    <p:nvSpPr>
                      <p:cNvPr id="75784" name="Rectangle 8"/>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85" name="Rectangle 9"/>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3"/>
                    <p:cNvGrpSpPr>
                      <a:grpSpLocks/>
                    </p:cNvGrpSpPr>
                    <p:nvPr/>
                  </p:nvGrpSpPr>
                  <p:grpSpPr bwMode="auto">
                    <a:xfrm>
                      <a:off x="4328" y="3061"/>
                      <a:ext cx="47" cy="82"/>
                      <a:chOff x="4328" y="3061"/>
                      <a:chExt cx="47" cy="82"/>
                    </a:xfrm>
                  </p:grpSpPr>
                  <p:sp>
                    <p:nvSpPr>
                      <p:cNvPr id="75787" name="Freeform 11"/>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88" name="Freeform 12"/>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 name="Group 55"/>
                  <p:cNvGrpSpPr>
                    <a:grpSpLocks/>
                  </p:cNvGrpSpPr>
                  <p:nvPr/>
                </p:nvGrpSpPr>
                <p:grpSpPr bwMode="auto">
                  <a:xfrm>
                    <a:off x="4430" y="2615"/>
                    <a:ext cx="435" cy="533"/>
                    <a:chOff x="4430" y="2615"/>
                    <a:chExt cx="435" cy="533"/>
                  </a:xfrm>
                </p:grpSpPr>
                <p:grpSp>
                  <p:nvGrpSpPr>
                    <p:cNvPr id="15" name="Group 24"/>
                    <p:cNvGrpSpPr>
                      <a:grpSpLocks/>
                    </p:cNvGrpSpPr>
                    <p:nvPr/>
                  </p:nvGrpSpPr>
                  <p:grpSpPr bwMode="auto">
                    <a:xfrm>
                      <a:off x="4546" y="2615"/>
                      <a:ext cx="132" cy="83"/>
                      <a:chOff x="4546" y="2615"/>
                      <a:chExt cx="132" cy="83"/>
                    </a:xfrm>
                  </p:grpSpPr>
                  <p:grpSp>
                    <p:nvGrpSpPr>
                      <p:cNvPr id="16" name="Group 17"/>
                      <p:cNvGrpSpPr>
                        <a:grpSpLocks/>
                      </p:cNvGrpSpPr>
                      <p:nvPr/>
                    </p:nvGrpSpPr>
                    <p:grpSpPr bwMode="auto">
                      <a:xfrm>
                        <a:off x="4546" y="2616"/>
                        <a:ext cx="132" cy="69"/>
                        <a:chOff x="4546" y="2616"/>
                        <a:chExt cx="132" cy="69"/>
                      </a:xfrm>
                    </p:grpSpPr>
                    <p:sp>
                      <p:nvSpPr>
                        <p:cNvPr id="75791" name="Freeform 15"/>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92" name="Freeform 16"/>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20"/>
                      <p:cNvGrpSpPr>
                        <a:grpSpLocks/>
                      </p:cNvGrpSpPr>
                      <p:nvPr/>
                    </p:nvGrpSpPr>
                    <p:grpSpPr bwMode="auto">
                      <a:xfrm>
                        <a:off x="4546" y="2684"/>
                        <a:ext cx="86" cy="13"/>
                        <a:chOff x="4546" y="2684"/>
                        <a:chExt cx="86" cy="13"/>
                      </a:xfrm>
                    </p:grpSpPr>
                    <p:sp>
                      <p:nvSpPr>
                        <p:cNvPr id="75794" name="Rectangle 18"/>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95" name="Rectangle 19"/>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23"/>
                      <p:cNvGrpSpPr>
                        <a:grpSpLocks/>
                      </p:cNvGrpSpPr>
                      <p:nvPr/>
                    </p:nvGrpSpPr>
                    <p:grpSpPr bwMode="auto">
                      <a:xfrm>
                        <a:off x="4631" y="2615"/>
                        <a:ext cx="47" cy="83"/>
                        <a:chOff x="4631" y="2615"/>
                        <a:chExt cx="47" cy="83"/>
                      </a:xfrm>
                    </p:grpSpPr>
                    <p:sp>
                      <p:nvSpPr>
                        <p:cNvPr id="75797" name="Freeform 21"/>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798" name="Freeform 22"/>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34"/>
                    <p:cNvGrpSpPr>
                      <a:grpSpLocks/>
                    </p:cNvGrpSpPr>
                    <p:nvPr/>
                  </p:nvGrpSpPr>
                  <p:grpSpPr bwMode="auto">
                    <a:xfrm>
                      <a:off x="4470" y="2728"/>
                      <a:ext cx="132" cy="82"/>
                      <a:chOff x="4470" y="2728"/>
                      <a:chExt cx="132" cy="82"/>
                    </a:xfrm>
                  </p:grpSpPr>
                  <p:grpSp>
                    <p:nvGrpSpPr>
                      <p:cNvPr id="20" name="Group 27"/>
                      <p:cNvGrpSpPr>
                        <a:grpSpLocks/>
                      </p:cNvGrpSpPr>
                      <p:nvPr/>
                    </p:nvGrpSpPr>
                    <p:grpSpPr bwMode="auto">
                      <a:xfrm>
                        <a:off x="4470" y="2728"/>
                        <a:ext cx="132" cy="69"/>
                        <a:chOff x="4470" y="2728"/>
                        <a:chExt cx="132" cy="69"/>
                      </a:xfrm>
                    </p:grpSpPr>
                    <p:sp>
                      <p:nvSpPr>
                        <p:cNvPr id="75801" name="Freeform 25"/>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02" name="Freeform 26"/>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30"/>
                      <p:cNvGrpSpPr>
                        <a:grpSpLocks/>
                      </p:cNvGrpSpPr>
                      <p:nvPr/>
                    </p:nvGrpSpPr>
                    <p:grpSpPr bwMode="auto">
                      <a:xfrm>
                        <a:off x="4470" y="2797"/>
                        <a:ext cx="86" cy="13"/>
                        <a:chOff x="4470" y="2797"/>
                        <a:chExt cx="86" cy="13"/>
                      </a:xfrm>
                    </p:grpSpPr>
                    <p:sp>
                      <p:nvSpPr>
                        <p:cNvPr id="75804" name="Rectangle 28"/>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05" name="Rectangle 29"/>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33"/>
                      <p:cNvGrpSpPr>
                        <a:grpSpLocks/>
                      </p:cNvGrpSpPr>
                      <p:nvPr/>
                    </p:nvGrpSpPr>
                    <p:grpSpPr bwMode="auto">
                      <a:xfrm>
                        <a:off x="4555" y="2728"/>
                        <a:ext cx="47" cy="82"/>
                        <a:chOff x="4555" y="2728"/>
                        <a:chExt cx="47" cy="82"/>
                      </a:xfrm>
                    </p:grpSpPr>
                    <p:sp>
                      <p:nvSpPr>
                        <p:cNvPr id="75807" name="Freeform 31"/>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08" name="Freeform 32"/>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3" name="Group 44"/>
                    <p:cNvGrpSpPr>
                      <a:grpSpLocks/>
                    </p:cNvGrpSpPr>
                    <p:nvPr/>
                  </p:nvGrpSpPr>
                  <p:grpSpPr bwMode="auto">
                    <a:xfrm>
                      <a:off x="4733" y="2615"/>
                      <a:ext cx="132" cy="83"/>
                      <a:chOff x="4733" y="2615"/>
                      <a:chExt cx="132" cy="83"/>
                    </a:xfrm>
                  </p:grpSpPr>
                  <p:grpSp>
                    <p:nvGrpSpPr>
                      <p:cNvPr id="24" name="Group 37"/>
                      <p:cNvGrpSpPr>
                        <a:grpSpLocks/>
                      </p:cNvGrpSpPr>
                      <p:nvPr/>
                    </p:nvGrpSpPr>
                    <p:grpSpPr bwMode="auto">
                      <a:xfrm>
                        <a:off x="4733" y="2616"/>
                        <a:ext cx="132" cy="69"/>
                        <a:chOff x="4733" y="2616"/>
                        <a:chExt cx="132" cy="69"/>
                      </a:xfrm>
                    </p:grpSpPr>
                    <p:sp>
                      <p:nvSpPr>
                        <p:cNvPr id="75811" name="Freeform 35"/>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12" name="Freeform 36"/>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40"/>
                      <p:cNvGrpSpPr>
                        <a:grpSpLocks/>
                      </p:cNvGrpSpPr>
                      <p:nvPr/>
                    </p:nvGrpSpPr>
                    <p:grpSpPr bwMode="auto">
                      <a:xfrm>
                        <a:off x="4733" y="2684"/>
                        <a:ext cx="86" cy="13"/>
                        <a:chOff x="4733" y="2684"/>
                        <a:chExt cx="86" cy="13"/>
                      </a:xfrm>
                    </p:grpSpPr>
                    <p:sp>
                      <p:nvSpPr>
                        <p:cNvPr id="75814" name="Rectangle 38"/>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15" name="Rectangle 39"/>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3"/>
                      <p:cNvGrpSpPr>
                        <a:grpSpLocks/>
                      </p:cNvGrpSpPr>
                      <p:nvPr/>
                    </p:nvGrpSpPr>
                    <p:grpSpPr bwMode="auto">
                      <a:xfrm>
                        <a:off x="4818" y="2615"/>
                        <a:ext cx="47" cy="83"/>
                        <a:chOff x="4818" y="2615"/>
                        <a:chExt cx="47" cy="83"/>
                      </a:xfrm>
                    </p:grpSpPr>
                    <p:sp>
                      <p:nvSpPr>
                        <p:cNvPr id="75817" name="Freeform 41"/>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18" name="Freeform 42"/>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7" name="Group 54"/>
                    <p:cNvGrpSpPr>
                      <a:grpSpLocks/>
                    </p:cNvGrpSpPr>
                    <p:nvPr/>
                  </p:nvGrpSpPr>
                  <p:grpSpPr bwMode="auto">
                    <a:xfrm>
                      <a:off x="4430" y="3066"/>
                      <a:ext cx="132" cy="82"/>
                      <a:chOff x="4430" y="3066"/>
                      <a:chExt cx="132" cy="82"/>
                    </a:xfrm>
                  </p:grpSpPr>
                  <p:grpSp>
                    <p:nvGrpSpPr>
                      <p:cNvPr id="28" name="Group 47"/>
                      <p:cNvGrpSpPr>
                        <a:grpSpLocks/>
                      </p:cNvGrpSpPr>
                      <p:nvPr/>
                    </p:nvGrpSpPr>
                    <p:grpSpPr bwMode="auto">
                      <a:xfrm>
                        <a:off x="4430" y="3066"/>
                        <a:ext cx="132" cy="69"/>
                        <a:chOff x="4430" y="3066"/>
                        <a:chExt cx="132" cy="69"/>
                      </a:xfrm>
                    </p:grpSpPr>
                    <p:sp>
                      <p:nvSpPr>
                        <p:cNvPr id="75821" name="Freeform 45"/>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22" name="Freeform 46"/>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41" name="Group 50"/>
                      <p:cNvGrpSpPr>
                        <a:grpSpLocks/>
                      </p:cNvGrpSpPr>
                      <p:nvPr/>
                    </p:nvGrpSpPr>
                    <p:grpSpPr bwMode="auto">
                      <a:xfrm>
                        <a:off x="4430" y="3134"/>
                        <a:ext cx="86" cy="13"/>
                        <a:chOff x="4430" y="3134"/>
                        <a:chExt cx="86" cy="13"/>
                      </a:xfrm>
                    </p:grpSpPr>
                    <p:sp>
                      <p:nvSpPr>
                        <p:cNvPr id="75824" name="Rectangle 48"/>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25" name="Rectangle 49"/>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42" name="Group 53"/>
                      <p:cNvGrpSpPr>
                        <a:grpSpLocks/>
                      </p:cNvGrpSpPr>
                      <p:nvPr/>
                    </p:nvGrpSpPr>
                    <p:grpSpPr bwMode="auto">
                      <a:xfrm>
                        <a:off x="4515" y="3066"/>
                        <a:ext cx="47" cy="82"/>
                        <a:chOff x="4515" y="3066"/>
                        <a:chExt cx="47" cy="82"/>
                      </a:xfrm>
                    </p:grpSpPr>
                    <p:sp>
                      <p:nvSpPr>
                        <p:cNvPr id="75827" name="Freeform 51"/>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28" name="Freeform 52"/>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75843" name="Group 66"/>
                <p:cNvGrpSpPr>
                  <a:grpSpLocks/>
                </p:cNvGrpSpPr>
                <p:nvPr/>
              </p:nvGrpSpPr>
              <p:grpSpPr bwMode="auto">
                <a:xfrm>
                  <a:off x="4688" y="2949"/>
                  <a:ext cx="131" cy="82"/>
                  <a:chOff x="4688" y="2949"/>
                  <a:chExt cx="131" cy="82"/>
                </a:xfrm>
              </p:grpSpPr>
              <p:grpSp>
                <p:nvGrpSpPr>
                  <p:cNvPr id="75846" name="Group 59"/>
                  <p:cNvGrpSpPr>
                    <a:grpSpLocks/>
                  </p:cNvGrpSpPr>
                  <p:nvPr/>
                </p:nvGrpSpPr>
                <p:grpSpPr bwMode="auto">
                  <a:xfrm>
                    <a:off x="4688" y="2949"/>
                    <a:ext cx="131" cy="69"/>
                    <a:chOff x="4688" y="2949"/>
                    <a:chExt cx="131" cy="69"/>
                  </a:xfrm>
                </p:grpSpPr>
                <p:sp>
                  <p:nvSpPr>
                    <p:cNvPr id="75833" name="Freeform 57"/>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34" name="Freeform 58"/>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49" name="Group 62"/>
                  <p:cNvGrpSpPr>
                    <a:grpSpLocks/>
                  </p:cNvGrpSpPr>
                  <p:nvPr/>
                </p:nvGrpSpPr>
                <p:grpSpPr bwMode="auto">
                  <a:xfrm>
                    <a:off x="4688" y="3018"/>
                    <a:ext cx="86" cy="13"/>
                    <a:chOff x="4688" y="3018"/>
                    <a:chExt cx="86" cy="13"/>
                  </a:xfrm>
                </p:grpSpPr>
                <p:sp>
                  <p:nvSpPr>
                    <p:cNvPr id="75836" name="Rectangle 60"/>
                    <p:cNvSpPr>
                      <a:spLocks noChangeArrowheads="1"/>
                    </p:cNvSpPr>
                    <p:nvPr/>
                  </p:nvSpPr>
                  <p:spPr bwMode="auto">
                    <a:xfrm>
                      <a:off x="4688" y="3018"/>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37" name="Rectangle 61"/>
                    <p:cNvSpPr>
                      <a:spLocks noChangeArrowheads="1"/>
                    </p:cNvSpPr>
                    <p:nvPr/>
                  </p:nvSpPr>
                  <p:spPr bwMode="auto">
                    <a:xfrm>
                      <a:off x="4688" y="3018"/>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52" name="Group 65"/>
                  <p:cNvGrpSpPr>
                    <a:grpSpLocks/>
                  </p:cNvGrpSpPr>
                  <p:nvPr/>
                </p:nvGrpSpPr>
                <p:grpSpPr bwMode="auto">
                  <a:xfrm>
                    <a:off x="4773" y="2949"/>
                    <a:ext cx="46" cy="82"/>
                    <a:chOff x="4773" y="2949"/>
                    <a:chExt cx="46" cy="82"/>
                  </a:xfrm>
                </p:grpSpPr>
                <p:sp>
                  <p:nvSpPr>
                    <p:cNvPr id="75839" name="Freeform 63"/>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40" name="Freeform 64"/>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75853" name="Group 77"/>
              <p:cNvGrpSpPr>
                <a:grpSpLocks/>
              </p:cNvGrpSpPr>
              <p:nvPr/>
            </p:nvGrpSpPr>
            <p:grpSpPr bwMode="auto">
              <a:xfrm>
                <a:off x="4395" y="2838"/>
                <a:ext cx="132" cy="82"/>
                <a:chOff x="4395" y="2838"/>
                <a:chExt cx="132" cy="82"/>
              </a:xfrm>
            </p:grpSpPr>
            <p:grpSp>
              <p:nvGrpSpPr>
                <p:cNvPr id="75854" name="Group 70"/>
                <p:cNvGrpSpPr>
                  <a:grpSpLocks/>
                </p:cNvGrpSpPr>
                <p:nvPr/>
              </p:nvGrpSpPr>
              <p:grpSpPr bwMode="auto">
                <a:xfrm>
                  <a:off x="4395" y="2838"/>
                  <a:ext cx="132" cy="69"/>
                  <a:chOff x="4395" y="2838"/>
                  <a:chExt cx="132" cy="69"/>
                </a:xfrm>
              </p:grpSpPr>
              <p:sp>
                <p:nvSpPr>
                  <p:cNvPr id="75844" name="Freeform 68"/>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45" name="Freeform 69"/>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58" name="Group 73"/>
                <p:cNvGrpSpPr>
                  <a:grpSpLocks/>
                </p:cNvGrpSpPr>
                <p:nvPr/>
              </p:nvGrpSpPr>
              <p:grpSpPr bwMode="auto">
                <a:xfrm>
                  <a:off x="4395" y="2907"/>
                  <a:ext cx="86" cy="13"/>
                  <a:chOff x="4395" y="2907"/>
                  <a:chExt cx="86" cy="13"/>
                </a:xfrm>
              </p:grpSpPr>
              <p:sp>
                <p:nvSpPr>
                  <p:cNvPr id="75847" name="Rectangle 71"/>
                  <p:cNvSpPr>
                    <a:spLocks noChangeArrowheads="1"/>
                  </p:cNvSpPr>
                  <p:nvPr/>
                </p:nvSpPr>
                <p:spPr bwMode="auto">
                  <a:xfrm>
                    <a:off x="4395" y="290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48" name="Rectangle 72"/>
                  <p:cNvSpPr>
                    <a:spLocks noChangeArrowheads="1"/>
                  </p:cNvSpPr>
                  <p:nvPr/>
                </p:nvSpPr>
                <p:spPr bwMode="auto">
                  <a:xfrm>
                    <a:off x="4395" y="290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62" name="Group 76"/>
                <p:cNvGrpSpPr>
                  <a:grpSpLocks/>
                </p:cNvGrpSpPr>
                <p:nvPr/>
              </p:nvGrpSpPr>
              <p:grpSpPr bwMode="auto">
                <a:xfrm>
                  <a:off x="4480" y="2838"/>
                  <a:ext cx="47" cy="82"/>
                  <a:chOff x="4480" y="2838"/>
                  <a:chExt cx="47" cy="82"/>
                </a:xfrm>
              </p:grpSpPr>
              <p:sp>
                <p:nvSpPr>
                  <p:cNvPr id="75850" name="Freeform 74"/>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51" name="Freeform 75"/>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75866" name="Group 264"/>
            <p:cNvGrpSpPr>
              <a:grpSpLocks/>
            </p:cNvGrpSpPr>
            <p:nvPr/>
          </p:nvGrpSpPr>
          <p:grpSpPr bwMode="auto">
            <a:xfrm>
              <a:off x="6035269" y="3603700"/>
              <a:ext cx="1868692" cy="1089845"/>
              <a:chOff x="4115" y="2347"/>
              <a:chExt cx="1382" cy="806"/>
            </a:xfrm>
          </p:grpSpPr>
          <p:grpSp>
            <p:nvGrpSpPr>
              <p:cNvPr id="75870" name="Group 251"/>
              <p:cNvGrpSpPr>
                <a:grpSpLocks/>
              </p:cNvGrpSpPr>
              <p:nvPr/>
            </p:nvGrpSpPr>
            <p:grpSpPr bwMode="auto">
              <a:xfrm>
                <a:off x="4115" y="2347"/>
                <a:ext cx="1382" cy="806"/>
                <a:chOff x="4115" y="2347"/>
                <a:chExt cx="1382" cy="806"/>
              </a:xfrm>
            </p:grpSpPr>
            <p:grpSp>
              <p:nvGrpSpPr>
                <p:cNvPr id="55" name="Group 100"/>
                <p:cNvGrpSpPr>
                  <a:grpSpLocks/>
                </p:cNvGrpSpPr>
                <p:nvPr/>
              </p:nvGrpSpPr>
              <p:grpSpPr bwMode="auto">
                <a:xfrm>
                  <a:off x="4238" y="2621"/>
                  <a:ext cx="622" cy="532"/>
                  <a:chOff x="4238" y="2621"/>
                  <a:chExt cx="622" cy="532"/>
                </a:xfrm>
              </p:grpSpPr>
              <p:grpSp>
                <p:nvGrpSpPr>
                  <p:cNvPr id="62" name="Group 82"/>
                  <p:cNvGrpSpPr>
                    <a:grpSpLocks/>
                  </p:cNvGrpSpPr>
                  <p:nvPr/>
                </p:nvGrpSpPr>
                <p:grpSpPr bwMode="auto">
                  <a:xfrm>
                    <a:off x="4238" y="3066"/>
                    <a:ext cx="132" cy="82"/>
                    <a:chOff x="4238" y="3066"/>
                    <a:chExt cx="132" cy="82"/>
                  </a:xfrm>
                </p:grpSpPr>
                <p:sp>
                  <p:nvSpPr>
                    <p:cNvPr id="75855" name="Freeform 79"/>
                    <p:cNvSpPr>
                      <a:spLocks/>
                    </p:cNvSpPr>
                    <p:nvPr/>
                  </p:nvSpPr>
                  <p:spPr bwMode="auto">
                    <a:xfrm>
                      <a:off x="4238" y="306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56" name="Rectangle 80"/>
                    <p:cNvSpPr>
                      <a:spLocks noChangeArrowheads="1"/>
                    </p:cNvSpPr>
                    <p:nvPr/>
                  </p:nvSpPr>
                  <p:spPr bwMode="auto">
                    <a:xfrm>
                      <a:off x="4238" y="3135"/>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57" name="Freeform 81"/>
                    <p:cNvSpPr>
                      <a:spLocks/>
                    </p:cNvSpPr>
                    <p:nvPr/>
                  </p:nvSpPr>
                  <p:spPr bwMode="auto">
                    <a:xfrm>
                      <a:off x="4323" y="3066"/>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74" name="Group 99"/>
                  <p:cNvGrpSpPr>
                    <a:grpSpLocks/>
                  </p:cNvGrpSpPr>
                  <p:nvPr/>
                </p:nvGrpSpPr>
                <p:grpSpPr bwMode="auto">
                  <a:xfrm>
                    <a:off x="4425" y="2621"/>
                    <a:ext cx="435" cy="532"/>
                    <a:chOff x="4425" y="2621"/>
                    <a:chExt cx="435" cy="532"/>
                  </a:xfrm>
                </p:grpSpPr>
                <p:grpSp>
                  <p:nvGrpSpPr>
                    <p:cNvPr id="75875" name="Group 86"/>
                    <p:cNvGrpSpPr>
                      <a:grpSpLocks/>
                    </p:cNvGrpSpPr>
                    <p:nvPr/>
                  </p:nvGrpSpPr>
                  <p:grpSpPr bwMode="auto">
                    <a:xfrm>
                      <a:off x="4541" y="2621"/>
                      <a:ext cx="132" cy="82"/>
                      <a:chOff x="4541" y="2621"/>
                      <a:chExt cx="132" cy="82"/>
                    </a:xfrm>
                  </p:grpSpPr>
                  <p:sp>
                    <p:nvSpPr>
                      <p:cNvPr id="75859" name="Freeform 83"/>
                      <p:cNvSpPr>
                        <a:spLocks/>
                      </p:cNvSpPr>
                      <p:nvPr/>
                    </p:nvSpPr>
                    <p:spPr bwMode="auto">
                      <a:xfrm>
                        <a:off x="4541"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0" name="Rectangle 84"/>
                      <p:cNvSpPr>
                        <a:spLocks noChangeArrowheads="1"/>
                      </p:cNvSpPr>
                      <p:nvPr/>
                    </p:nvSpPr>
                    <p:spPr bwMode="auto">
                      <a:xfrm>
                        <a:off x="4541"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1" name="Freeform 85"/>
                      <p:cNvSpPr>
                        <a:spLocks/>
                      </p:cNvSpPr>
                      <p:nvPr/>
                    </p:nvSpPr>
                    <p:spPr bwMode="auto">
                      <a:xfrm>
                        <a:off x="4626"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76" name="Group 90"/>
                    <p:cNvGrpSpPr>
                      <a:grpSpLocks/>
                    </p:cNvGrpSpPr>
                    <p:nvPr/>
                  </p:nvGrpSpPr>
                  <p:grpSpPr bwMode="auto">
                    <a:xfrm>
                      <a:off x="4465" y="2733"/>
                      <a:ext cx="132" cy="82"/>
                      <a:chOff x="4465" y="2733"/>
                      <a:chExt cx="132" cy="82"/>
                    </a:xfrm>
                  </p:grpSpPr>
                  <p:sp>
                    <p:nvSpPr>
                      <p:cNvPr id="75863" name="Freeform 87"/>
                      <p:cNvSpPr>
                        <a:spLocks/>
                      </p:cNvSpPr>
                      <p:nvPr/>
                    </p:nvSpPr>
                    <p:spPr bwMode="auto">
                      <a:xfrm>
                        <a:off x="4465"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4" name="Rectangle 88"/>
                      <p:cNvSpPr>
                        <a:spLocks noChangeArrowheads="1"/>
                      </p:cNvSpPr>
                      <p:nvPr/>
                    </p:nvSpPr>
                    <p:spPr bwMode="auto">
                      <a:xfrm>
                        <a:off x="4465"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5" name="Freeform 89"/>
                      <p:cNvSpPr>
                        <a:spLocks/>
                      </p:cNvSpPr>
                      <p:nvPr/>
                    </p:nvSpPr>
                    <p:spPr bwMode="auto">
                      <a:xfrm>
                        <a:off x="4550"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81" name="Group 94"/>
                    <p:cNvGrpSpPr>
                      <a:grpSpLocks/>
                    </p:cNvGrpSpPr>
                    <p:nvPr/>
                  </p:nvGrpSpPr>
                  <p:grpSpPr bwMode="auto">
                    <a:xfrm>
                      <a:off x="4728" y="2621"/>
                      <a:ext cx="132" cy="82"/>
                      <a:chOff x="4728" y="2621"/>
                      <a:chExt cx="132" cy="82"/>
                    </a:xfrm>
                  </p:grpSpPr>
                  <p:sp>
                    <p:nvSpPr>
                      <p:cNvPr id="75867" name="Freeform 91"/>
                      <p:cNvSpPr>
                        <a:spLocks/>
                      </p:cNvSpPr>
                      <p:nvPr/>
                    </p:nvSpPr>
                    <p:spPr bwMode="auto">
                      <a:xfrm>
                        <a:off x="4728"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8" name="Rectangle 92"/>
                      <p:cNvSpPr>
                        <a:spLocks noChangeArrowheads="1"/>
                      </p:cNvSpPr>
                      <p:nvPr/>
                    </p:nvSpPr>
                    <p:spPr bwMode="auto">
                      <a:xfrm>
                        <a:off x="4728"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69" name="Freeform 93"/>
                      <p:cNvSpPr>
                        <a:spLocks/>
                      </p:cNvSpPr>
                      <p:nvPr/>
                    </p:nvSpPr>
                    <p:spPr bwMode="auto">
                      <a:xfrm>
                        <a:off x="4813"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85" name="Group 98"/>
                    <p:cNvGrpSpPr>
                      <a:grpSpLocks/>
                    </p:cNvGrpSpPr>
                    <p:nvPr/>
                  </p:nvGrpSpPr>
                  <p:grpSpPr bwMode="auto">
                    <a:xfrm>
                      <a:off x="4425" y="3071"/>
                      <a:ext cx="132" cy="82"/>
                      <a:chOff x="4425" y="3071"/>
                      <a:chExt cx="132" cy="82"/>
                    </a:xfrm>
                  </p:grpSpPr>
                  <p:sp>
                    <p:nvSpPr>
                      <p:cNvPr id="75871" name="Freeform 95"/>
                      <p:cNvSpPr>
                        <a:spLocks/>
                      </p:cNvSpPr>
                      <p:nvPr/>
                    </p:nvSpPr>
                    <p:spPr bwMode="auto">
                      <a:xfrm>
                        <a:off x="4425"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72" name="Rectangle 96"/>
                      <p:cNvSpPr>
                        <a:spLocks noChangeArrowheads="1"/>
                      </p:cNvSpPr>
                      <p:nvPr/>
                    </p:nvSpPr>
                    <p:spPr bwMode="auto">
                      <a:xfrm>
                        <a:off x="4425"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73" name="Freeform 97"/>
                      <p:cNvSpPr>
                        <a:spLocks/>
                      </p:cNvSpPr>
                      <p:nvPr/>
                    </p:nvSpPr>
                    <p:spPr bwMode="auto">
                      <a:xfrm>
                        <a:off x="4510"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75877" name="Freeform 101"/>
                <p:cNvSpPr>
                  <a:spLocks/>
                </p:cNvSpPr>
                <p:nvPr/>
              </p:nvSpPr>
              <p:spPr bwMode="auto">
                <a:xfrm>
                  <a:off x="4469" y="2738"/>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5889" name="Group 105"/>
                <p:cNvGrpSpPr>
                  <a:grpSpLocks/>
                </p:cNvGrpSpPr>
                <p:nvPr/>
              </p:nvGrpSpPr>
              <p:grpSpPr bwMode="auto">
                <a:xfrm>
                  <a:off x="4396" y="2842"/>
                  <a:ext cx="132" cy="82"/>
                  <a:chOff x="4396" y="2842"/>
                  <a:chExt cx="132" cy="82"/>
                </a:xfrm>
              </p:grpSpPr>
              <p:sp>
                <p:nvSpPr>
                  <p:cNvPr id="75878" name="Freeform 102"/>
                  <p:cNvSpPr>
                    <a:spLocks/>
                  </p:cNvSpPr>
                  <p:nvPr/>
                </p:nvSpPr>
                <p:spPr bwMode="auto">
                  <a:xfrm>
                    <a:off x="4396" y="2843"/>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79" name="Rectangle 103"/>
                  <p:cNvSpPr>
                    <a:spLocks noChangeArrowheads="1"/>
                  </p:cNvSpPr>
                  <p:nvPr/>
                </p:nvSpPr>
                <p:spPr bwMode="auto">
                  <a:xfrm>
                    <a:off x="4396" y="2911"/>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80" name="Freeform 104"/>
                  <p:cNvSpPr>
                    <a:spLocks/>
                  </p:cNvSpPr>
                  <p:nvPr/>
                </p:nvSpPr>
                <p:spPr bwMode="auto">
                  <a:xfrm>
                    <a:off x="4481" y="2842"/>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893" name="Group 178"/>
                <p:cNvGrpSpPr>
                  <a:grpSpLocks/>
                </p:cNvGrpSpPr>
                <p:nvPr/>
              </p:nvGrpSpPr>
              <p:grpSpPr bwMode="auto">
                <a:xfrm>
                  <a:off x="4501" y="2508"/>
                  <a:ext cx="996" cy="645"/>
                  <a:chOff x="4501" y="2508"/>
                  <a:chExt cx="996" cy="645"/>
                </a:xfrm>
              </p:grpSpPr>
              <p:grpSp>
                <p:nvGrpSpPr>
                  <p:cNvPr id="75897" name="Group 109"/>
                  <p:cNvGrpSpPr>
                    <a:grpSpLocks/>
                  </p:cNvGrpSpPr>
                  <p:nvPr/>
                </p:nvGrpSpPr>
                <p:grpSpPr bwMode="auto">
                  <a:xfrm>
                    <a:off x="4616" y="2508"/>
                    <a:ext cx="132" cy="83"/>
                    <a:chOff x="4616" y="2508"/>
                    <a:chExt cx="132" cy="83"/>
                  </a:xfrm>
                </p:grpSpPr>
                <p:sp>
                  <p:nvSpPr>
                    <p:cNvPr id="75882" name="Freeform 106"/>
                    <p:cNvSpPr>
                      <a:spLocks/>
                    </p:cNvSpPr>
                    <p:nvPr/>
                  </p:nvSpPr>
                  <p:spPr bwMode="auto">
                    <a:xfrm>
                      <a:off x="4616"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83" name="Rectangle 107"/>
                    <p:cNvSpPr>
                      <a:spLocks noChangeArrowheads="1"/>
                    </p:cNvSpPr>
                    <p:nvPr/>
                  </p:nvSpPr>
                  <p:spPr bwMode="auto">
                    <a:xfrm>
                      <a:off x="4616"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84" name="Freeform 108"/>
                    <p:cNvSpPr>
                      <a:spLocks/>
                    </p:cNvSpPr>
                    <p:nvPr/>
                  </p:nvSpPr>
                  <p:spPr bwMode="auto">
                    <a:xfrm>
                      <a:off x="4701"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01" name="Group 113"/>
                  <p:cNvGrpSpPr>
                    <a:grpSpLocks/>
                  </p:cNvGrpSpPr>
                  <p:nvPr/>
                </p:nvGrpSpPr>
                <p:grpSpPr bwMode="auto">
                  <a:xfrm>
                    <a:off x="4652" y="2733"/>
                    <a:ext cx="132" cy="82"/>
                    <a:chOff x="4652" y="2733"/>
                    <a:chExt cx="132" cy="82"/>
                  </a:xfrm>
                </p:grpSpPr>
                <p:sp>
                  <p:nvSpPr>
                    <p:cNvPr id="75886" name="Freeform 110"/>
                    <p:cNvSpPr>
                      <a:spLocks/>
                    </p:cNvSpPr>
                    <p:nvPr/>
                  </p:nvSpPr>
                  <p:spPr bwMode="auto">
                    <a:xfrm>
                      <a:off x="4652"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87" name="Rectangle 111"/>
                    <p:cNvSpPr>
                      <a:spLocks noChangeArrowheads="1"/>
                    </p:cNvSpPr>
                    <p:nvPr/>
                  </p:nvSpPr>
                  <p:spPr bwMode="auto">
                    <a:xfrm>
                      <a:off x="4652"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88" name="Freeform 112"/>
                    <p:cNvSpPr>
                      <a:spLocks/>
                    </p:cNvSpPr>
                    <p:nvPr/>
                  </p:nvSpPr>
                  <p:spPr bwMode="auto">
                    <a:xfrm>
                      <a:off x="4737"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117"/>
                  <p:cNvGrpSpPr>
                    <a:grpSpLocks/>
                  </p:cNvGrpSpPr>
                  <p:nvPr/>
                </p:nvGrpSpPr>
                <p:grpSpPr bwMode="auto">
                  <a:xfrm>
                    <a:off x="4501" y="2958"/>
                    <a:ext cx="131" cy="82"/>
                    <a:chOff x="4501" y="2958"/>
                    <a:chExt cx="131" cy="82"/>
                  </a:xfrm>
                </p:grpSpPr>
                <p:sp>
                  <p:nvSpPr>
                    <p:cNvPr id="75890" name="Freeform 114"/>
                    <p:cNvSpPr>
                      <a:spLocks/>
                    </p:cNvSpPr>
                    <p:nvPr/>
                  </p:nvSpPr>
                  <p:spPr bwMode="auto">
                    <a:xfrm>
                      <a:off x="4501" y="295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91" name="Rectangle 115"/>
                    <p:cNvSpPr>
                      <a:spLocks noChangeArrowheads="1"/>
                    </p:cNvSpPr>
                    <p:nvPr/>
                  </p:nvSpPr>
                  <p:spPr bwMode="auto">
                    <a:xfrm>
                      <a:off x="4501"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92" name="Freeform 116"/>
                    <p:cNvSpPr>
                      <a:spLocks/>
                    </p:cNvSpPr>
                    <p:nvPr/>
                  </p:nvSpPr>
                  <p:spPr bwMode="auto">
                    <a:xfrm>
                      <a:off x="4586" y="2958"/>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 name="Group 121"/>
                  <p:cNvGrpSpPr>
                    <a:grpSpLocks/>
                  </p:cNvGrpSpPr>
                  <p:nvPr/>
                </p:nvGrpSpPr>
                <p:grpSpPr bwMode="auto">
                  <a:xfrm>
                    <a:off x="4804" y="2508"/>
                    <a:ext cx="131" cy="83"/>
                    <a:chOff x="4804" y="2508"/>
                    <a:chExt cx="131" cy="83"/>
                  </a:xfrm>
                </p:grpSpPr>
                <p:sp>
                  <p:nvSpPr>
                    <p:cNvPr id="75894" name="Freeform 118"/>
                    <p:cNvSpPr>
                      <a:spLocks/>
                    </p:cNvSpPr>
                    <p:nvPr/>
                  </p:nvSpPr>
                  <p:spPr bwMode="auto">
                    <a:xfrm>
                      <a:off x="4804" y="2509"/>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95" name="Rectangle 119"/>
                    <p:cNvSpPr>
                      <a:spLocks noChangeArrowheads="1"/>
                    </p:cNvSpPr>
                    <p:nvPr/>
                  </p:nvSpPr>
                  <p:spPr bwMode="auto">
                    <a:xfrm>
                      <a:off x="4804"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96" name="Freeform 120"/>
                    <p:cNvSpPr>
                      <a:spLocks/>
                    </p:cNvSpPr>
                    <p:nvPr/>
                  </p:nvSpPr>
                  <p:spPr bwMode="auto">
                    <a:xfrm>
                      <a:off x="4889" y="2508"/>
                      <a:ext cx="46" cy="83"/>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125"/>
                  <p:cNvGrpSpPr>
                    <a:grpSpLocks/>
                  </p:cNvGrpSpPr>
                  <p:nvPr/>
                </p:nvGrpSpPr>
                <p:grpSpPr bwMode="auto">
                  <a:xfrm>
                    <a:off x="4916" y="2621"/>
                    <a:ext cx="131" cy="82"/>
                    <a:chOff x="4916" y="2621"/>
                    <a:chExt cx="131" cy="82"/>
                  </a:xfrm>
                </p:grpSpPr>
                <p:sp>
                  <p:nvSpPr>
                    <p:cNvPr id="75898" name="Freeform 122"/>
                    <p:cNvSpPr>
                      <a:spLocks/>
                    </p:cNvSpPr>
                    <p:nvPr/>
                  </p:nvSpPr>
                  <p:spPr bwMode="auto">
                    <a:xfrm>
                      <a:off x="4916" y="262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899" name="Rectangle 123"/>
                    <p:cNvSpPr>
                      <a:spLocks noChangeArrowheads="1"/>
                    </p:cNvSpPr>
                    <p:nvPr/>
                  </p:nvSpPr>
                  <p:spPr bwMode="auto">
                    <a:xfrm>
                      <a:off x="4916"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00" name="Freeform 124"/>
                    <p:cNvSpPr>
                      <a:spLocks/>
                    </p:cNvSpPr>
                    <p:nvPr/>
                  </p:nvSpPr>
                  <p:spPr bwMode="auto">
                    <a:xfrm>
                      <a:off x="5000" y="2621"/>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129"/>
                  <p:cNvGrpSpPr>
                    <a:grpSpLocks/>
                  </p:cNvGrpSpPr>
                  <p:nvPr/>
                </p:nvGrpSpPr>
                <p:grpSpPr bwMode="auto">
                  <a:xfrm>
                    <a:off x="4764" y="2845"/>
                    <a:ext cx="132" cy="83"/>
                    <a:chOff x="4764" y="2845"/>
                    <a:chExt cx="132" cy="83"/>
                  </a:xfrm>
                </p:grpSpPr>
                <p:sp>
                  <p:nvSpPr>
                    <p:cNvPr id="75902" name="Freeform 126"/>
                    <p:cNvSpPr>
                      <a:spLocks/>
                    </p:cNvSpPr>
                    <p:nvPr/>
                  </p:nvSpPr>
                  <p:spPr bwMode="auto">
                    <a:xfrm>
                      <a:off x="4764"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03" name="Rectangle 127"/>
                    <p:cNvSpPr>
                      <a:spLocks noChangeArrowheads="1"/>
                    </p:cNvSpPr>
                    <p:nvPr/>
                  </p:nvSpPr>
                  <p:spPr bwMode="auto">
                    <a:xfrm>
                      <a:off x="4764"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04" name="Freeform 128"/>
                    <p:cNvSpPr>
                      <a:spLocks/>
                    </p:cNvSpPr>
                    <p:nvPr/>
                  </p:nvSpPr>
                  <p:spPr bwMode="auto">
                    <a:xfrm>
                      <a:off x="4849"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133"/>
                  <p:cNvGrpSpPr>
                    <a:grpSpLocks/>
                  </p:cNvGrpSpPr>
                  <p:nvPr/>
                </p:nvGrpSpPr>
                <p:grpSpPr bwMode="auto">
                  <a:xfrm>
                    <a:off x="4612" y="3071"/>
                    <a:ext cx="132" cy="82"/>
                    <a:chOff x="4612" y="3071"/>
                    <a:chExt cx="132" cy="82"/>
                  </a:xfrm>
                </p:grpSpPr>
                <p:sp>
                  <p:nvSpPr>
                    <p:cNvPr id="75906" name="Freeform 130"/>
                    <p:cNvSpPr>
                      <a:spLocks/>
                    </p:cNvSpPr>
                    <p:nvPr/>
                  </p:nvSpPr>
                  <p:spPr bwMode="auto">
                    <a:xfrm>
                      <a:off x="4612"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07" name="Rectangle 131"/>
                    <p:cNvSpPr>
                      <a:spLocks noChangeArrowheads="1"/>
                    </p:cNvSpPr>
                    <p:nvPr/>
                  </p:nvSpPr>
                  <p:spPr bwMode="auto">
                    <a:xfrm>
                      <a:off x="4612"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08" name="Freeform 132"/>
                    <p:cNvSpPr>
                      <a:spLocks/>
                    </p:cNvSpPr>
                    <p:nvPr/>
                  </p:nvSpPr>
                  <p:spPr bwMode="auto">
                    <a:xfrm>
                      <a:off x="4697"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137"/>
                  <p:cNvGrpSpPr>
                    <a:grpSpLocks/>
                  </p:cNvGrpSpPr>
                  <p:nvPr/>
                </p:nvGrpSpPr>
                <p:grpSpPr bwMode="auto">
                  <a:xfrm>
                    <a:off x="4991" y="2508"/>
                    <a:ext cx="132" cy="83"/>
                    <a:chOff x="4991" y="2508"/>
                    <a:chExt cx="132" cy="83"/>
                  </a:xfrm>
                </p:grpSpPr>
                <p:sp>
                  <p:nvSpPr>
                    <p:cNvPr id="75910" name="Freeform 134"/>
                    <p:cNvSpPr>
                      <a:spLocks/>
                    </p:cNvSpPr>
                    <p:nvPr/>
                  </p:nvSpPr>
                  <p:spPr bwMode="auto">
                    <a:xfrm>
                      <a:off x="4991" y="2509"/>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11" name="Rectangle 135"/>
                    <p:cNvSpPr>
                      <a:spLocks noChangeArrowheads="1"/>
                    </p:cNvSpPr>
                    <p:nvPr/>
                  </p:nvSpPr>
                  <p:spPr bwMode="auto">
                    <a:xfrm>
                      <a:off x="4991"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12" name="Freeform 136"/>
                    <p:cNvSpPr>
                      <a:spLocks/>
                    </p:cNvSpPr>
                    <p:nvPr/>
                  </p:nvSpPr>
                  <p:spPr bwMode="auto">
                    <a:xfrm>
                      <a:off x="5076"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141"/>
                  <p:cNvGrpSpPr>
                    <a:grpSpLocks/>
                  </p:cNvGrpSpPr>
                  <p:nvPr/>
                </p:nvGrpSpPr>
                <p:grpSpPr bwMode="auto">
                  <a:xfrm>
                    <a:off x="5103" y="2621"/>
                    <a:ext cx="132" cy="82"/>
                    <a:chOff x="5103" y="2621"/>
                    <a:chExt cx="132" cy="82"/>
                  </a:xfrm>
                </p:grpSpPr>
                <p:sp>
                  <p:nvSpPr>
                    <p:cNvPr id="75914" name="Freeform 138"/>
                    <p:cNvSpPr>
                      <a:spLocks/>
                    </p:cNvSpPr>
                    <p:nvPr/>
                  </p:nvSpPr>
                  <p:spPr bwMode="auto">
                    <a:xfrm>
                      <a:off x="5103"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15" name="Rectangle 139"/>
                    <p:cNvSpPr>
                      <a:spLocks noChangeArrowheads="1"/>
                    </p:cNvSpPr>
                    <p:nvPr/>
                  </p:nvSpPr>
                  <p:spPr bwMode="auto">
                    <a:xfrm>
                      <a:off x="5103"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16" name="Freeform 140"/>
                    <p:cNvSpPr>
                      <a:spLocks/>
                    </p:cNvSpPr>
                    <p:nvPr/>
                  </p:nvSpPr>
                  <p:spPr bwMode="auto">
                    <a:xfrm>
                      <a:off x="5188"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145"/>
                  <p:cNvGrpSpPr>
                    <a:grpSpLocks/>
                  </p:cNvGrpSpPr>
                  <p:nvPr/>
                </p:nvGrpSpPr>
                <p:grpSpPr bwMode="auto">
                  <a:xfrm>
                    <a:off x="5027" y="2733"/>
                    <a:ext cx="132" cy="82"/>
                    <a:chOff x="5027" y="2733"/>
                    <a:chExt cx="132" cy="82"/>
                  </a:xfrm>
                </p:grpSpPr>
                <p:sp>
                  <p:nvSpPr>
                    <p:cNvPr id="75918" name="Freeform 142"/>
                    <p:cNvSpPr>
                      <a:spLocks/>
                    </p:cNvSpPr>
                    <p:nvPr/>
                  </p:nvSpPr>
                  <p:spPr bwMode="auto">
                    <a:xfrm>
                      <a:off x="5027"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19" name="Rectangle 143"/>
                    <p:cNvSpPr>
                      <a:spLocks noChangeArrowheads="1"/>
                    </p:cNvSpPr>
                    <p:nvPr/>
                  </p:nvSpPr>
                  <p:spPr bwMode="auto">
                    <a:xfrm>
                      <a:off x="5027"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20" name="Freeform 144"/>
                    <p:cNvSpPr>
                      <a:spLocks/>
                    </p:cNvSpPr>
                    <p:nvPr/>
                  </p:nvSpPr>
                  <p:spPr bwMode="auto">
                    <a:xfrm>
                      <a:off x="5112"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2" name="Group 149"/>
                  <p:cNvGrpSpPr>
                    <a:grpSpLocks/>
                  </p:cNvGrpSpPr>
                  <p:nvPr/>
                </p:nvGrpSpPr>
                <p:grpSpPr bwMode="auto">
                  <a:xfrm>
                    <a:off x="4875" y="2958"/>
                    <a:ext cx="132" cy="82"/>
                    <a:chOff x="4875" y="2958"/>
                    <a:chExt cx="132" cy="82"/>
                  </a:xfrm>
                </p:grpSpPr>
                <p:sp>
                  <p:nvSpPr>
                    <p:cNvPr id="75922" name="Freeform 146"/>
                    <p:cNvSpPr>
                      <a:spLocks/>
                    </p:cNvSpPr>
                    <p:nvPr/>
                  </p:nvSpPr>
                  <p:spPr bwMode="auto">
                    <a:xfrm>
                      <a:off x="4875"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23" name="Rectangle 147"/>
                    <p:cNvSpPr>
                      <a:spLocks noChangeArrowheads="1"/>
                    </p:cNvSpPr>
                    <p:nvPr/>
                  </p:nvSpPr>
                  <p:spPr bwMode="auto">
                    <a:xfrm>
                      <a:off x="4875"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24" name="Freeform 148"/>
                    <p:cNvSpPr>
                      <a:spLocks/>
                    </p:cNvSpPr>
                    <p:nvPr/>
                  </p:nvSpPr>
                  <p:spPr bwMode="auto">
                    <a:xfrm>
                      <a:off x="4960"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153"/>
                  <p:cNvGrpSpPr>
                    <a:grpSpLocks/>
                  </p:cNvGrpSpPr>
                  <p:nvPr/>
                </p:nvGrpSpPr>
                <p:grpSpPr bwMode="auto">
                  <a:xfrm>
                    <a:off x="4800" y="3071"/>
                    <a:ext cx="131" cy="82"/>
                    <a:chOff x="4800" y="3071"/>
                    <a:chExt cx="131" cy="82"/>
                  </a:xfrm>
                </p:grpSpPr>
                <p:sp>
                  <p:nvSpPr>
                    <p:cNvPr id="75926" name="Freeform 150"/>
                    <p:cNvSpPr>
                      <a:spLocks/>
                    </p:cNvSpPr>
                    <p:nvPr/>
                  </p:nvSpPr>
                  <p:spPr bwMode="auto">
                    <a:xfrm>
                      <a:off x="4800" y="3071"/>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27" name="Rectangle 151"/>
                    <p:cNvSpPr>
                      <a:spLocks noChangeArrowheads="1"/>
                    </p:cNvSpPr>
                    <p:nvPr/>
                  </p:nvSpPr>
                  <p:spPr bwMode="auto">
                    <a:xfrm>
                      <a:off x="4800"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28" name="Freeform 152"/>
                    <p:cNvSpPr>
                      <a:spLocks/>
                    </p:cNvSpPr>
                    <p:nvPr/>
                  </p:nvSpPr>
                  <p:spPr bwMode="auto">
                    <a:xfrm>
                      <a:off x="4884"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157"/>
                  <p:cNvGrpSpPr>
                    <a:grpSpLocks/>
                  </p:cNvGrpSpPr>
                  <p:nvPr/>
                </p:nvGrpSpPr>
                <p:grpSpPr bwMode="auto">
                  <a:xfrm>
                    <a:off x="5178" y="2508"/>
                    <a:ext cx="132" cy="83"/>
                    <a:chOff x="5178" y="2508"/>
                    <a:chExt cx="132" cy="83"/>
                  </a:xfrm>
                </p:grpSpPr>
                <p:sp>
                  <p:nvSpPr>
                    <p:cNvPr id="75930" name="Freeform 154"/>
                    <p:cNvSpPr>
                      <a:spLocks/>
                    </p:cNvSpPr>
                    <p:nvPr/>
                  </p:nvSpPr>
                  <p:spPr bwMode="auto">
                    <a:xfrm>
                      <a:off x="5178"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31" name="Rectangle 155"/>
                    <p:cNvSpPr>
                      <a:spLocks noChangeArrowheads="1"/>
                    </p:cNvSpPr>
                    <p:nvPr/>
                  </p:nvSpPr>
                  <p:spPr bwMode="auto">
                    <a:xfrm>
                      <a:off x="5178"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32" name="Freeform 156"/>
                    <p:cNvSpPr>
                      <a:spLocks/>
                    </p:cNvSpPr>
                    <p:nvPr/>
                  </p:nvSpPr>
                  <p:spPr bwMode="auto">
                    <a:xfrm>
                      <a:off x="5263"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161"/>
                  <p:cNvGrpSpPr>
                    <a:grpSpLocks/>
                  </p:cNvGrpSpPr>
                  <p:nvPr/>
                </p:nvGrpSpPr>
                <p:grpSpPr bwMode="auto">
                  <a:xfrm>
                    <a:off x="5290" y="2621"/>
                    <a:ext cx="132" cy="82"/>
                    <a:chOff x="5290" y="2621"/>
                    <a:chExt cx="132" cy="82"/>
                  </a:xfrm>
                </p:grpSpPr>
                <p:sp>
                  <p:nvSpPr>
                    <p:cNvPr id="75934" name="Freeform 158"/>
                    <p:cNvSpPr>
                      <a:spLocks/>
                    </p:cNvSpPr>
                    <p:nvPr/>
                  </p:nvSpPr>
                  <p:spPr bwMode="auto">
                    <a:xfrm>
                      <a:off x="5290"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35" name="Rectangle 159"/>
                    <p:cNvSpPr>
                      <a:spLocks noChangeArrowheads="1"/>
                    </p:cNvSpPr>
                    <p:nvPr/>
                  </p:nvSpPr>
                  <p:spPr bwMode="auto">
                    <a:xfrm>
                      <a:off x="5290"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36" name="Freeform 160"/>
                    <p:cNvSpPr>
                      <a:spLocks/>
                    </p:cNvSpPr>
                    <p:nvPr/>
                  </p:nvSpPr>
                  <p:spPr bwMode="auto">
                    <a:xfrm>
                      <a:off x="5375"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165"/>
                  <p:cNvGrpSpPr>
                    <a:grpSpLocks/>
                  </p:cNvGrpSpPr>
                  <p:nvPr/>
                </p:nvGrpSpPr>
                <p:grpSpPr bwMode="auto">
                  <a:xfrm>
                    <a:off x="5214" y="2733"/>
                    <a:ext cx="132" cy="82"/>
                    <a:chOff x="5214" y="2733"/>
                    <a:chExt cx="132" cy="82"/>
                  </a:xfrm>
                </p:grpSpPr>
                <p:sp>
                  <p:nvSpPr>
                    <p:cNvPr id="75938" name="Freeform 162"/>
                    <p:cNvSpPr>
                      <a:spLocks/>
                    </p:cNvSpPr>
                    <p:nvPr/>
                  </p:nvSpPr>
                  <p:spPr bwMode="auto">
                    <a:xfrm>
                      <a:off x="5214" y="2734"/>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39" name="Rectangle 163"/>
                    <p:cNvSpPr>
                      <a:spLocks noChangeArrowheads="1"/>
                    </p:cNvSpPr>
                    <p:nvPr/>
                  </p:nvSpPr>
                  <p:spPr bwMode="auto">
                    <a:xfrm>
                      <a:off x="5214"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40" name="Freeform 164"/>
                    <p:cNvSpPr>
                      <a:spLocks/>
                    </p:cNvSpPr>
                    <p:nvPr/>
                  </p:nvSpPr>
                  <p:spPr bwMode="auto">
                    <a:xfrm>
                      <a:off x="5299"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169"/>
                  <p:cNvGrpSpPr>
                    <a:grpSpLocks/>
                  </p:cNvGrpSpPr>
                  <p:nvPr/>
                </p:nvGrpSpPr>
                <p:grpSpPr bwMode="auto">
                  <a:xfrm>
                    <a:off x="5062" y="2958"/>
                    <a:ext cx="132" cy="82"/>
                    <a:chOff x="5062" y="2958"/>
                    <a:chExt cx="132" cy="82"/>
                  </a:xfrm>
                </p:grpSpPr>
                <p:sp>
                  <p:nvSpPr>
                    <p:cNvPr id="75942" name="Freeform 166"/>
                    <p:cNvSpPr>
                      <a:spLocks/>
                    </p:cNvSpPr>
                    <p:nvPr/>
                  </p:nvSpPr>
                  <p:spPr bwMode="auto">
                    <a:xfrm>
                      <a:off x="5062"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43" name="Rectangle 167"/>
                    <p:cNvSpPr>
                      <a:spLocks noChangeArrowheads="1"/>
                    </p:cNvSpPr>
                    <p:nvPr/>
                  </p:nvSpPr>
                  <p:spPr bwMode="auto">
                    <a:xfrm>
                      <a:off x="5062" y="302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44" name="Freeform 168"/>
                    <p:cNvSpPr>
                      <a:spLocks/>
                    </p:cNvSpPr>
                    <p:nvPr/>
                  </p:nvSpPr>
                  <p:spPr bwMode="auto">
                    <a:xfrm>
                      <a:off x="5147" y="2958"/>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8" name="Group 173"/>
                  <p:cNvGrpSpPr>
                    <a:grpSpLocks/>
                  </p:cNvGrpSpPr>
                  <p:nvPr/>
                </p:nvGrpSpPr>
                <p:grpSpPr bwMode="auto">
                  <a:xfrm>
                    <a:off x="4987" y="3071"/>
                    <a:ext cx="131" cy="82"/>
                    <a:chOff x="4987" y="3071"/>
                    <a:chExt cx="131" cy="82"/>
                  </a:xfrm>
                </p:grpSpPr>
                <p:sp>
                  <p:nvSpPr>
                    <p:cNvPr id="75946" name="Freeform 170"/>
                    <p:cNvSpPr>
                      <a:spLocks/>
                    </p:cNvSpPr>
                    <p:nvPr/>
                  </p:nvSpPr>
                  <p:spPr bwMode="auto">
                    <a:xfrm>
                      <a:off x="4987"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47" name="Rectangle 171"/>
                    <p:cNvSpPr>
                      <a:spLocks noChangeArrowheads="1"/>
                    </p:cNvSpPr>
                    <p:nvPr/>
                  </p:nvSpPr>
                  <p:spPr bwMode="auto">
                    <a:xfrm>
                      <a:off x="4987"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48" name="Freeform 172"/>
                    <p:cNvSpPr>
                      <a:spLocks/>
                    </p:cNvSpPr>
                    <p:nvPr/>
                  </p:nvSpPr>
                  <p:spPr bwMode="auto">
                    <a:xfrm>
                      <a:off x="5071"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9" name="Group 177"/>
                  <p:cNvGrpSpPr>
                    <a:grpSpLocks/>
                  </p:cNvGrpSpPr>
                  <p:nvPr/>
                </p:nvGrpSpPr>
                <p:grpSpPr bwMode="auto">
                  <a:xfrm>
                    <a:off x="5365" y="2508"/>
                    <a:ext cx="132" cy="83"/>
                    <a:chOff x="5365" y="2508"/>
                    <a:chExt cx="132" cy="83"/>
                  </a:xfrm>
                </p:grpSpPr>
                <p:sp>
                  <p:nvSpPr>
                    <p:cNvPr id="75950" name="Freeform 174"/>
                    <p:cNvSpPr>
                      <a:spLocks/>
                    </p:cNvSpPr>
                    <p:nvPr/>
                  </p:nvSpPr>
                  <p:spPr bwMode="auto">
                    <a:xfrm>
                      <a:off x="5365"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51" name="Rectangle 175"/>
                    <p:cNvSpPr>
                      <a:spLocks noChangeArrowheads="1"/>
                    </p:cNvSpPr>
                    <p:nvPr/>
                  </p:nvSpPr>
                  <p:spPr bwMode="auto">
                    <a:xfrm>
                      <a:off x="5365"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52" name="Freeform 176"/>
                    <p:cNvSpPr>
                      <a:spLocks/>
                    </p:cNvSpPr>
                    <p:nvPr/>
                  </p:nvSpPr>
                  <p:spPr bwMode="auto">
                    <a:xfrm>
                      <a:off x="5450"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0" name="Group 182"/>
                <p:cNvGrpSpPr>
                  <a:grpSpLocks/>
                </p:cNvGrpSpPr>
                <p:nvPr/>
              </p:nvGrpSpPr>
              <p:grpSpPr bwMode="auto">
                <a:xfrm>
                  <a:off x="4313" y="2958"/>
                  <a:ext cx="132" cy="82"/>
                  <a:chOff x="4313" y="2958"/>
                  <a:chExt cx="132" cy="82"/>
                </a:xfrm>
              </p:grpSpPr>
              <p:sp>
                <p:nvSpPr>
                  <p:cNvPr id="75955" name="Freeform 179"/>
                  <p:cNvSpPr>
                    <a:spLocks/>
                  </p:cNvSpPr>
                  <p:nvPr/>
                </p:nvSpPr>
                <p:spPr bwMode="auto">
                  <a:xfrm>
                    <a:off x="4313"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56" name="Rectangle 180"/>
                  <p:cNvSpPr>
                    <a:spLocks noChangeArrowheads="1"/>
                  </p:cNvSpPr>
                  <p:nvPr/>
                </p:nvSpPr>
                <p:spPr bwMode="auto">
                  <a:xfrm>
                    <a:off x="4313"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57" name="Freeform 181"/>
                  <p:cNvSpPr>
                    <a:spLocks/>
                  </p:cNvSpPr>
                  <p:nvPr/>
                </p:nvSpPr>
                <p:spPr bwMode="auto">
                  <a:xfrm>
                    <a:off x="4398"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1" name="Group 186"/>
                <p:cNvGrpSpPr>
                  <a:grpSpLocks/>
                </p:cNvGrpSpPr>
                <p:nvPr/>
              </p:nvGrpSpPr>
              <p:grpSpPr bwMode="auto">
                <a:xfrm>
                  <a:off x="4576" y="2845"/>
                  <a:ext cx="132" cy="83"/>
                  <a:chOff x="4576" y="2845"/>
                  <a:chExt cx="132" cy="83"/>
                </a:xfrm>
              </p:grpSpPr>
              <p:sp>
                <p:nvSpPr>
                  <p:cNvPr id="75959" name="Freeform 183"/>
                  <p:cNvSpPr>
                    <a:spLocks/>
                  </p:cNvSpPr>
                  <p:nvPr/>
                </p:nvSpPr>
                <p:spPr bwMode="auto">
                  <a:xfrm>
                    <a:off x="4576" y="284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0" name="Rectangle 184"/>
                  <p:cNvSpPr>
                    <a:spLocks noChangeArrowheads="1"/>
                  </p:cNvSpPr>
                  <p:nvPr/>
                </p:nvSpPr>
                <p:spPr bwMode="auto">
                  <a:xfrm>
                    <a:off x="4576" y="2914"/>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1" name="Freeform 185"/>
                  <p:cNvSpPr>
                    <a:spLocks/>
                  </p:cNvSpPr>
                  <p:nvPr/>
                </p:nvSpPr>
                <p:spPr bwMode="auto">
                  <a:xfrm>
                    <a:off x="4661" y="2845"/>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2" name="Group 190"/>
                <p:cNvGrpSpPr>
                  <a:grpSpLocks/>
                </p:cNvGrpSpPr>
                <p:nvPr/>
              </p:nvGrpSpPr>
              <p:grpSpPr bwMode="auto">
                <a:xfrm>
                  <a:off x="4840" y="2733"/>
                  <a:ext cx="131" cy="82"/>
                  <a:chOff x="4840" y="2733"/>
                  <a:chExt cx="131" cy="82"/>
                </a:xfrm>
              </p:grpSpPr>
              <p:sp>
                <p:nvSpPr>
                  <p:cNvPr id="75963" name="Freeform 187"/>
                  <p:cNvSpPr>
                    <a:spLocks/>
                  </p:cNvSpPr>
                  <p:nvPr/>
                </p:nvSpPr>
                <p:spPr bwMode="auto">
                  <a:xfrm>
                    <a:off x="4840" y="2733"/>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4" name="Rectangle 188"/>
                  <p:cNvSpPr>
                    <a:spLocks noChangeArrowheads="1"/>
                  </p:cNvSpPr>
                  <p:nvPr/>
                </p:nvSpPr>
                <p:spPr bwMode="auto">
                  <a:xfrm>
                    <a:off x="4840"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5" name="Freeform 189"/>
                  <p:cNvSpPr>
                    <a:spLocks/>
                  </p:cNvSpPr>
                  <p:nvPr/>
                </p:nvSpPr>
                <p:spPr bwMode="auto">
                  <a:xfrm>
                    <a:off x="4925" y="2733"/>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3" name="Group 194"/>
                <p:cNvGrpSpPr>
                  <a:grpSpLocks/>
                </p:cNvGrpSpPr>
                <p:nvPr/>
              </p:nvGrpSpPr>
              <p:grpSpPr bwMode="auto">
                <a:xfrm>
                  <a:off x="4688" y="2958"/>
                  <a:ext cx="132" cy="82"/>
                  <a:chOff x="4688" y="2958"/>
                  <a:chExt cx="132" cy="82"/>
                </a:xfrm>
              </p:grpSpPr>
              <p:sp>
                <p:nvSpPr>
                  <p:cNvPr id="75967" name="Freeform 191"/>
                  <p:cNvSpPr>
                    <a:spLocks/>
                  </p:cNvSpPr>
                  <p:nvPr/>
                </p:nvSpPr>
                <p:spPr bwMode="auto">
                  <a:xfrm>
                    <a:off x="4688"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8" name="Rectangle 192"/>
                  <p:cNvSpPr>
                    <a:spLocks noChangeArrowheads="1"/>
                  </p:cNvSpPr>
                  <p:nvPr/>
                </p:nvSpPr>
                <p:spPr bwMode="auto">
                  <a:xfrm>
                    <a:off x="4688"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69" name="Freeform 193"/>
                  <p:cNvSpPr>
                    <a:spLocks/>
                  </p:cNvSpPr>
                  <p:nvPr/>
                </p:nvSpPr>
                <p:spPr bwMode="auto">
                  <a:xfrm>
                    <a:off x="4773"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198"/>
                <p:cNvGrpSpPr>
                  <a:grpSpLocks/>
                </p:cNvGrpSpPr>
                <p:nvPr/>
              </p:nvGrpSpPr>
              <p:grpSpPr bwMode="auto">
                <a:xfrm>
                  <a:off x="4951" y="2845"/>
                  <a:ext cx="132" cy="83"/>
                  <a:chOff x="4951" y="2845"/>
                  <a:chExt cx="132" cy="83"/>
                </a:xfrm>
              </p:grpSpPr>
              <p:sp>
                <p:nvSpPr>
                  <p:cNvPr id="75971" name="Freeform 195"/>
                  <p:cNvSpPr>
                    <a:spLocks/>
                  </p:cNvSpPr>
                  <p:nvPr/>
                </p:nvSpPr>
                <p:spPr bwMode="auto">
                  <a:xfrm>
                    <a:off x="4951"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72" name="Rectangle 196"/>
                  <p:cNvSpPr>
                    <a:spLocks noChangeArrowheads="1"/>
                  </p:cNvSpPr>
                  <p:nvPr/>
                </p:nvSpPr>
                <p:spPr bwMode="auto">
                  <a:xfrm>
                    <a:off x="4951"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73" name="Freeform 197"/>
                  <p:cNvSpPr>
                    <a:spLocks/>
                  </p:cNvSpPr>
                  <p:nvPr/>
                </p:nvSpPr>
                <p:spPr bwMode="auto">
                  <a:xfrm>
                    <a:off x="5036"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5" name="Group 202"/>
                <p:cNvGrpSpPr>
                  <a:grpSpLocks/>
                </p:cNvGrpSpPr>
                <p:nvPr/>
              </p:nvGrpSpPr>
              <p:grpSpPr bwMode="auto">
                <a:xfrm>
                  <a:off x="5138" y="2845"/>
                  <a:ext cx="132" cy="83"/>
                  <a:chOff x="5138" y="2845"/>
                  <a:chExt cx="132" cy="83"/>
                </a:xfrm>
              </p:grpSpPr>
              <p:sp>
                <p:nvSpPr>
                  <p:cNvPr id="75975" name="Freeform 199"/>
                  <p:cNvSpPr>
                    <a:spLocks/>
                  </p:cNvSpPr>
                  <p:nvPr/>
                </p:nvSpPr>
                <p:spPr bwMode="auto">
                  <a:xfrm>
                    <a:off x="5138"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76" name="Rectangle 200"/>
                  <p:cNvSpPr>
                    <a:spLocks noChangeArrowheads="1"/>
                  </p:cNvSpPr>
                  <p:nvPr/>
                </p:nvSpPr>
                <p:spPr bwMode="auto">
                  <a:xfrm>
                    <a:off x="5138"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77" name="Freeform 201"/>
                  <p:cNvSpPr>
                    <a:spLocks/>
                  </p:cNvSpPr>
                  <p:nvPr/>
                </p:nvSpPr>
                <p:spPr bwMode="auto">
                  <a:xfrm>
                    <a:off x="5223"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5979" name="Freeform 203"/>
                <p:cNvSpPr>
                  <a:spLocks/>
                </p:cNvSpPr>
                <p:nvPr/>
              </p:nvSpPr>
              <p:spPr bwMode="auto">
                <a:xfrm>
                  <a:off x="4317" y="2963"/>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0" name="Freeform 204"/>
                <p:cNvSpPr>
                  <a:spLocks/>
                </p:cNvSpPr>
                <p:nvPr/>
              </p:nvSpPr>
              <p:spPr bwMode="auto">
                <a:xfrm>
                  <a:off x="4394" y="285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1" name="Freeform 205"/>
                <p:cNvSpPr>
                  <a:spLocks/>
                </p:cNvSpPr>
                <p:nvPr/>
              </p:nvSpPr>
              <p:spPr bwMode="auto">
                <a:xfrm>
                  <a:off x="4545" y="2626"/>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2" name="Freeform 206"/>
                <p:cNvSpPr>
                  <a:spLocks/>
                </p:cNvSpPr>
                <p:nvPr/>
              </p:nvSpPr>
              <p:spPr bwMode="auto">
                <a:xfrm>
                  <a:off x="4575" y="2845"/>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3" name="Freeform 207"/>
                <p:cNvSpPr>
                  <a:spLocks/>
                </p:cNvSpPr>
                <p:nvPr/>
              </p:nvSpPr>
              <p:spPr bwMode="auto">
                <a:xfrm>
                  <a:off x="4729" y="2619"/>
                  <a:ext cx="131" cy="67"/>
                </a:xfrm>
                <a:custGeom>
                  <a:avLst/>
                  <a:gdLst/>
                  <a:ahLst/>
                  <a:cxnLst>
                    <a:cxn ang="0">
                      <a:pos x="0" y="67"/>
                    </a:cxn>
                    <a:cxn ang="0">
                      <a:pos x="45" y="0"/>
                    </a:cxn>
                    <a:cxn ang="0">
                      <a:pos x="131" y="0"/>
                    </a:cxn>
                    <a:cxn ang="0">
                      <a:pos x="86" y="67"/>
                    </a:cxn>
                    <a:cxn ang="0">
                      <a:pos x="0" y="67"/>
                    </a:cxn>
                  </a:cxnLst>
                  <a:rect l="0" t="0" r="r" b="b"/>
                  <a:pathLst>
                    <a:path w="131" h="67">
                      <a:moveTo>
                        <a:pt x="0" y="67"/>
                      </a:moveTo>
                      <a:lnTo>
                        <a:pt x="45" y="0"/>
                      </a:lnTo>
                      <a:lnTo>
                        <a:pt x="131" y="0"/>
                      </a:lnTo>
                      <a:lnTo>
                        <a:pt x="86" y="67"/>
                      </a:lnTo>
                      <a:lnTo>
                        <a:pt x="0" y="67"/>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4" name="Freeform 208"/>
                <p:cNvSpPr>
                  <a:spLocks/>
                </p:cNvSpPr>
                <p:nvPr/>
              </p:nvSpPr>
              <p:spPr bwMode="auto">
                <a:xfrm>
                  <a:off x="4844" y="273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5" name="Freeform 209"/>
                <p:cNvSpPr>
                  <a:spLocks/>
                </p:cNvSpPr>
                <p:nvPr/>
              </p:nvSpPr>
              <p:spPr bwMode="auto">
                <a:xfrm>
                  <a:off x="4954" y="2850"/>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6" name="Freeform 210"/>
                <p:cNvSpPr>
                  <a:spLocks/>
                </p:cNvSpPr>
                <p:nvPr/>
              </p:nvSpPr>
              <p:spPr bwMode="auto">
                <a:xfrm>
                  <a:off x="4690"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7" name="Freeform 211"/>
                <p:cNvSpPr>
                  <a:spLocks/>
                </p:cNvSpPr>
                <p:nvPr/>
              </p:nvSpPr>
              <p:spPr bwMode="auto">
                <a:xfrm>
                  <a:off x="4424" y="307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8" name="Freeform 212"/>
                <p:cNvSpPr>
                  <a:spLocks/>
                </p:cNvSpPr>
                <p:nvPr/>
              </p:nvSpPr>
              <p:spPr bwMode="auto">
                <a:xfrm>
                  <a:off x="4239" y="307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89" name="Freeform 213"/>
                <p:cNvSpPr>
                  <a:spLocks noEditPoints="1"/>
                </p:cNvSpPr>
                <p:nvPr/>
              </p:nvSpPr>
              <p:spPr bwMode="auto">
                <a:xfrm>
                  <a:off x="4428" y="2886"/>
                  <a:ext cx="151" cy="117"/>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0" name="Freeform 214"/>
                <p:cNvSpPr>
                  <a:spLocks noEditPoints="1"/>
                </p:cNvSpPr>
                <p:nvPr/>
              </p:nvSpPr>
              <p:spPr bwMode="auto">
                <a:xfrm>
                  <a:off x="4516" y="2850"/>
                  <a:ext cx="87" cy="26"/>
                </a:xfrm>
                <a:custGeom>
                  <a:avLst/>
                  <a:gdLst/>
                  <a:ahLst/>
                  <a:cxnLst>
                    <a:cxn ang="0">
                      <a:pos x="0" y="9"/>
                    </a:cxn>
                    <a:cxn ang="0">
                      <a:pos x="73" y="9"/>
                    </a:cxn>
                    <a:cxn ang="0">
                      <a:pos x="73" y="17"/>
                    </a:cxn>
                    <a:cxn ang="0">
                      <a:pos x="0" y="17"/>
                    </a:cxn>
                    <a:cxn ang="0">
                      <a:pos x="0" y="9"/>
                    </a:cxn>
                    <a:cxn ang="0">
                      <a:pos x="70" y="0"/>
                    </a:cxn>
                    <a:cxn ang="0">
                      <a:pos x="87" y="13"/>
                    </a:cxn>
                    <a:cxn ang="0">
                      <a:pos x="70" y="26"/>
                    </a:cxn>
                    <a:cxn ang="0">
                      <a:pos x="70" y="0"/>
                    </a:cxn>
                  </a:cxnLst>
                  <a:rect l="0" t="0" r="r" b="b"/>
                  <a:pathLst>
                    <a:path w="87" h="26">
                      <a:moveTo>
                        <a:pt x="0" y="9"/>
                      </a:moveTo>
                      <a:lnTo>
                        <a:pt x="73" y="9"/>
                      </a:lnTo>
                      <a:lnTo>
                        <a:pt x="73" y="17"/>
                      </a:lnTo>
                      <a:lnTo>
                        <a:pt x="0" y="17"/>
                      </a:lnTo>
                      <a:lnTo>
                        <a:pt x="0" y="9"/>
                      </a:lnTo>
                      <a:close/>
                      <a:moveTo>
                        <a:pt x="70" y="0"/>
                      </a:moveTo>
                      <a:lnTo>
                        <a:pt x="87" y="13"/>
                      </a:lnTo>
                      <a:lnTo>
                        <a:pt x="70" y="26"/>
                      </a:lnTo>
                      <a:lnTo>
                        <a:pt x="70"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1" name="Freeform 215"/>
                <p:cNvSpPr>
                  <a:spLocks noEditPoints="1"/>
                </p:cNvSpPr>
                <p:nvPr/>
              </p:nvSpPr>
              <p:spPr bwMode="auto">
                <a:xfrm>
                  <a:off x="4580" y="2661"/>
                  <a:ext cx="151" cy="116"/>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2" name="Freeform 216"/>
                <p:cNvSpPr>
                  <a:spLocks noEditPoints="1"/>
                </p:cNvSpPr>
                <p:nvPr/>
              </p:nvSpPr>
              <p:spPr bwMode="auto">
                <a:xfrm>
                  <a:off x="4670" y="2624"/>
                  <a:ext cx="86" cy="27"/>
                </a:xfrm>
                <a:custGeom>
                  <a:avLst/>
                  <a:gdLst/>
                  <a:ahLst/>
                  <a:cxnLst>
                    <a:cxn ang="0">
                      <a:pos x="0" y="9"/>
                    </a:cxn>
                    <a:cxn ang="0">
                      <a:pos x="72" y="9"/>
                    </a:cxn>
                    <a:cxn ang="0">
                      <a:pos x="72" y="18"/>
                    </a:cxn>
                    <a:cxn ang="0">
                      <a:pos x="0" y="18"/>
                    </a:cxn>
                    <a:cxn ang="0">
                      <a:pos x="0" y="9"/>
                    </a:cxn>
                    <a:cxn ang="0">
                      <a:pos x="69" y="0"/>
                    </a:cxn>
                    <a:cxn ang="0">
                      <a:pos x="86" y="14"/>
                    </a:cxn>
                    <a:cxn ang="0">
                      <a:pos x="69" y="27"/>
                    </a:cxn>
                    <a:cxn ang="0">
                      <a:pos x="69" y="0"/>
                    </a:cxn>
                  </a:cxnLst>
                  <a:rect l="0" t="0" r="r" b="b"/>
                  <a:pathLst>
                    <a:path w="86" h="27">
                      <a:moveTo>
                        <a:pt x="0" y="9"/>
                      </a:moveTo>
                      <a:lnTo>
                        <a:pt x="72" y="9"/>
                      </a:lnTo>
                      <a:lnTo>
                        <a:pt x="72" y="18"/>
                      </a:lnTo>
                      <a:lnTo>
                        <a:pt x="0" y="18"/>
                      </a:lnTo>
                      <a:lnTo>
                        <a:pt x="0" y="9"/>
                      </a:lnTo>
                      <a:close/>
                      <a:moveTo>
                        <a:pt x="69" y="0"/>
                      </a:moveTo>
                      <a:lnTo>
                        <a:pt x="86" y="14"/>
                      </a:lnTo>
                      <a:lnTo>
                        <a:pt x="69" y="27"/>
                      </a:lnTo>
                      <a:lnTo>
                        <a:pt x="69"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3" name="Freeform 217"/>
                <p:cNvSpPr>
                  <a:spLocks noEditPoints="1"/>
                </p:cNvSpPr>
                <p:nvPr/>
              </p:nvSpPr>
              <p:spPr bwMode="auto">
                <a:xfrm>
                  <a:off x="4681" y="2764"/>
                  <a:ext cx="173" cy="124"/>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4" name="Freeform 218"/>
                <p:cNvSpPr>
                  <a:spLocks noEditPoints="1"/>
                </p:cNvSpPr>
                <p:nvPr/>
              </p:nvSpPr>
              <p:spPr bwMode="auto">
                <a:xfrm>
                  <a:off x="4823" y="2648"/>
                  <a:ext cx="64" cy="104"/>
                </a:xfrm>
                <a:custGeom>
                  <a:avLst/>
                  <a:gdLst/>
                  <a:ahLst/>
                  <a:cxnLst>
                    <a:cxn ang="0">
                      <a:pos x="331" y="0"/>
                    </a:cxn>
                    <a:cxn ang="0">
                      <a:pos x="1581" y="0"/>
                    </a:cxn>
                    <a:cxn ang="0">
                      <a:pos x="1650" y="47"/>
                    </a:cxn>
                    <a:cxn ang="0">
                      <a:pos x="1634" y="129"/>
                    </a:cxn>
                    <a:cxn ang="0">
                      <a:pos x="134" y="1629"/>
                    </a:cxn>
                    <a:cxn ang="0">
                      <a:pos x="81" y="1500"/>
                    </a:cxn>
                    <a:cxn ang="0">
                      <a:pos x="1081" y="1500"/>
                    </a:cxn>
                    <a:cxn ang="0">
                      <a:pos x="1081" y="1650"/>
                    </a:cxn>
                    <a:cxn ang="0">
                      <a:pos x="81" y="1650"/>
                    </a:cxn>
                    <a:cxn ang="0">
                      <a:pos x="12" y="1604"/>
                    </a:cxn>
                    <a:cxn ang="0">
                      <a:pos x="28" y="1522"/>
                    </a:cxn>
                    <a:cxn ang="0">
                      <a:pos x="1528" y="22"/>
                    </a:cxn>
                    <a:cxn ang="0">
                      <a:pos x="1581" y="150"/>
                    </a:cxn>
                    <a:cxn ang="0">
                      <a:pos x="331" y="150"/>
                    </a:cxn>
                    <a:cxn ang="0">
                      <a:pos x="331" y="0"/>
                    </a:cxn>
                    <a:cxn ang="0">
                      <a:pos x="1006" y="1350"/>
                    </a:cxn>
                    <a:cxn ang="0">
                      <a:pos x="1456" y="1575"/>
                    </a:cxn>
                    <a:cxn ang="0">
                      <a:pos x="1006" y="1800"/>
                    </a:cxn>
                    <a:cxn ang="0">
                      <a:pos x="1006" y="1350"/>
                    </a:cxn>
                  </a:cxnLst>
                  <a:rect l="0" t="0" r="r" b="b"/>
                  <a:pathLst>
                    <a:path w="1662" h="1800">
                      <a:moveTo>
                        <a:pt x="331" y="0"/>
                      </a:moveTo>
                      <a:lnTo>
                        <a:pt x="1581" y="0"/>
                      </a:lnTo>
                      <a:cubicBezTo>
                        <a:pt x="1611" y="0"/>
                        <a:pt x="1639" y="19"/>
                        <a:pt x="1650" y="47"/>
                      </a:cubicBezTo>
                      <a:cubicBezTo>
                        <a:pt x="1662" y="75"/>
                        <a:pt x="1656" y="107"/>
                        <a:pt x="1634" y="129"/>
                      </a:cubicBezTo>
                      <a:lnTo>
                        <a:pt x="134" y="1629"/>
                      </a:lnTo>
                      <a:lnTo>
                        <a:pt x="81" y="1500"/>
                      </a:lnTo>
                      <a:lnTo>
                        <a:pt x="1081" y="1500"/>
                      </a:lnTo>
                      <a:lnTo>
                        <a:pt x="1081" y="1650"/>
                      </a:lnTo>
                      <a:lnTo>
                        <a:pt x="81" y="1650"/>
                      </a:lnTo>
                      <a:cubicBezTo>
                        <a:pt x="51" y="1650"/>
                        <a:pt x="23" y="1632"/>
                        <a:pt x="12" y="1604"/>
                      </a:cubicBezTo>
                      <a:cubicBezTo>
                        <a:pt x="0" y="1576"/>
                        <a:pt x="7" y="1544"/>
                        <a:pt x="28" y="1522"/>
                      </a:cubicBezTo>
                      <a:lnTo>
                        <a:pt x="1528" y="22"/>
                      </a:lnTo>
                      <a:lnTo>
                        <a:pt x="1581" y="150"/>
                      </a:lnTo>
                      <a:lnTo>
                        <a:pt x="331" y="150"/>
                      </a:lnTo>
                      <a:lnTo>
                        <a:pt x="331" y="0"/>
                      </a:lnTo>
                      <a:close/>
                      <a:moveTo>
                        <a:pt x="1006" y="1350"/>
                      </a:moveTo>
                      <a:lnTo>
                        <a:pt x="1456" y="1575"/>
                      </a:lnTo>
                      <a:lnTo>
                        <a:pt x="1006" y="1800"/>
                      </a:lnTo>
                      <a:lnTo>
                        <a:pt x="1006" y="135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5" name="Freeform 219"/>
                <p:cNvSpPr>
                  <a:spLocks noEditPoints="1"/>
                </p:cNvSpPr>
                <p:nvPr/>
              </p:nvSpPr>
              <p:spPr bwMode="auto">
                <a:xfrm>
                  <a:off x="4349" y="3094"/>
                  <a:ext cx="93" cy="26"/>
                </a:xfrm>
                <a:custGeom>
                  <a:avLst/>
                  <a:gdLst/>
                  <a:ahLst/>
                  <a:cxnLst>
                    <a:cxn ang="0">
                      <a:pos x="0" y="9"/>
                    </a:cxn>
                    <a:cxn ang="0">
                      <a:pos x="79" y="9"/>
                    </a:cxn>
                    <a:cxn ang="0">
                      <a:pos x="79" y="18"/>
                    </a:cxn>
                    <a:cxn ang="0">
                      <a:pos x="0" y="18"/>
                    </a:cxn>
                    <a:cxn ang="0">
                      <a:pos x="0" y="9"/>
                    </a:cxn>
                    <a:cxn ang="0">
                      <a:pos x="76" y="0"/>
                    </a:cxn>
                    <a:cxn ang="0">
                      <a:pos x="93" y="13"/>
                    </a:cxn>
                    <a:cxn ang="0">
                      <a:pos x="76" y="26"/>
                    </a:cxn>
                    <a:cxn ang="0">
                      <a:pos x="76" y="0"/>
                    </a:cxn>
                  </a:cxnLst>
                  <a:rect l="0" t="0" r="r" b="b"/>
                  <a:pathLst>
                    <a:path w="93" h="26">
                      <a:moveTo>
                        <a:pt x="0" y="9"/>
                      </a:moveTo>
                      <a:lnTo>
                        <a:pt x="79" y="9"/>
                      </a:lnTo>
                      <a:lnTo>
                        <a:pt x="79" y="18"/>
                      </a:lnTo>
                      <a:lnTo>
                        <a:pt x="0" y="18"/>
                      </a:lnTo>
                      <a:lnTo>
                        <a:pt x="0" y="9"/>
                      </a:lnTo>
                      <a:close/>
                      <a:moveTo>
                        <a:pt x="76" y="0"/>
                      </a:moveTo>
                      <a:lnTo>
                        <a:pt x="93" y="13"/>
                      </a:lnTo>
                      <a:lnTo>
                        <a:pt x="76" y="26"/>
                      </a:lnTo>
                      <a:lnTo>
                        <a:pt x="76"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6" name="Freeform 220"/>
                <p:cNvSpPr>
                  <a:spLocks noEditPoints="1"/>
                </p:cNvSpPr>
                <p:nvPr/>
              </p:nvSpPr>
              <p:spPr bwMode="auto">
                <a:xfrm>
                  <a:off x="4536" y="2976"/>
                  <a:ext cx="176" cy="138"/>
                </a:xfrm>
                <a:custGeom>
                  <a:avLst/>
                  <a:gdLst/>
                  <a:ahLst/>
                  <a:cxnLst>
                    <a:cxn ang="0">
                      <a:pos x="0" y="2225"/>
                    </a:cxn>
                    <a:cxn ang="0">
                      <a:pos x="1250" y="2225"/>
                    </a:cxn>
                    <a:cxn ang="0">
                      <a:pos x="1197" y="2247"/>
                    </a:cxn>
                    <a:cxn ang="0">
                      <a:pos x="3272" y="172"/>
                    </a:cxn>
                    <a:cxn ang="0">
                      <a:pos x="3325" y="150"/>
                    </a:cxn>
                    <a:cxn ang="0">
                      <a:pos x="4200" y="150"/>
                    </a:cxn>
                    <a:cxn ang="0">
                      <a:pos x="4200" y="300"/>
                    </a:cxn>
                    <a:cxn ang="0">
                      <a:pos x="3325" y="300"/>
                    </a:cxn>
                    <a:cxn ang="0">
                      <a:pos x="3378" y="279"/>
                    </a:cxn>
                    <a:cxn ang="0">
                      <a:pos x="1303" y="2354"/>
                    </a:cxn>
                    <a:cxn ang="0">
                      <a:pos x="1250" y="2375"/>
                    </a:cxn>
                    <a:cxn ang="0">
                      <a:pos x="0" y="2375"/>
                    </a:cxn>
                    <a:cxn ang="0">
                      <a:pos x="0" y="2225"/>
                    </a:cxn>
                    <a:cxn ang="0">
                      <a:pos x="4125" y="0"/>
                    </a:cxn>
                    <a:cxn ang="0">
                      <a:pos x="4575" y="225"/>
                    </a:cxn>
                    <a:cxn ang="0">
                      <a:pos x="4125" y="450"/>
                    </a:cxn>
                    <a:cxn ang="0">
                      <a:pos x="4125" y="0"/>
                    </a:cxn>
                  </a:cxnLst>
                  <a:rect l="0" t="0" r="r" b="b"/>
                  <a:pathLst>
                    <a:path w="4575" h="2375">
                      <a:moveTo>
                        <a:pt x="0" y="2225"/>
                      </a:moveTo>
                      <a:lnTo>
                        <a:pt x="1250" y="2225"/>
                      </a:lnTo>
                      <a:lnTo>
                        <a:pt x="1197" y="2247"/>
                      </a:lnTo>
                      <a:lnTo>
                        <a:pt x="3272" y="172"/>
                      </a:lnTo>
                      <a:cubicBezTo>
                        <a:pt x="3286" y="158"/>
                        <a:pt x="3305" y="150"/>
                        <a:pt x="3325" y="150"/>
                      </a:cubicBezTo>
                      <a:lnTo>
                        <a:pt x="4200" y="150"/>
                      </a:lnTo>
                      <a:lnTo>
                        <a:pt x="4200" y="300"/>
                      </a:lnTo>
                      <a:lnTo>
                        <a:pt x="3325" y="300"/>
                      </a:lnTo>
                      <a:lnTo>
                        <a:pt x="3378" y="279"/>
                      </a:lnTo>
                      <a:lnTo>
                        <a:pt x="1303" y="2354"/>
                      </a:lnTo>
                      <a:cubicBezTo>
                        <a:pt x="1289" y="2368"/>
                        <a:pt x="1270" y="2375"/>
                        <a:pt x="1250" y="2375"/>
                      </a:cubicBezTo>
                      <a:lnTo>
                        <a:pt x="0" y="2375"/>
                      </a:lnTo>
                      <a:lnTo>
                        <a:pt x="0" y="2225"/>
                      </a:lnTo>
                      <a:close/>
                      <a:moveTo>
                        <a:pt x="4125" y="0"/>
                      </a:moveTo>
                      <a:lnTo>
                        <a:pt x="4575" y="225"/>
                      </a:lnTo>
                      <a:lnTo>
                        <a:pt x="4125" y="450"/>
                      </a:lnTo>
                      <a:lnTo>
                        <a:pt x="412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7" name="Freeform 221"/>
                <p:cNvSpPr>
                  <a:spLocks noEditPoints="1"/>
                </p:cNvSpPr>
                <p:nvPr/>
              </p:nvSpPr>
              <p:spPr bwMode="auto">
                <a:xfrm>
                  <a:off x="4799" y="2885"/>
                  <a:ext cx="169" cy="115"/>
                </a:xfrm>
                <a:custGeom>
                  <a:avLst/>
                  <a:gdLst/>
                  <a:ahLst/>
                  <a:cxnLst>
                    <a:cxn ang="0">
                      <a:pos x="0" y="1825"/>
                    </a:cxn>
                    <a:cxn ang="0">
                      <a:pos x="1325" y="1825"/>
                    </a:cxn>
                    <a:cxn ang="0">
                      <a:pos x="1272" y="1847"/>
                    </a:cxn>
                    <a:cxn ang="0">
                      <a:pos x="2947" y="172"/>
                    </a:cxn>
                    <a:cxn ang="0">
                      <a:pos x="3000" y="150"/>
                    </a:cxn>
                    <a:cxn ang="0">
                      <a:pos x="4000" y="150"/>
                    </a:cxn>
                    <a:cxn ang="0">
                      <a:pos x="4000" y="300"/>
                    </a:cxn>
                    <a:cxn ang="0">
                      <a:pos x="3000" y="300"/>
                    </a:cxn>
                    <a:cxn ang="0">
                      <a:pos x="3053" y="279"/>
                    </a:cxn>
                    <a:cxn ang="0">
                      <a:pos x="1378" y="1954"/>
                    </a:cxn>
                    <a:cxn ang="0">
                      <a:pos x="1325" y="1975"/>
                    </a:cxn>
                    <a:cxn ang="0">
                      <a:pos x="0" y="1975"/>
                    </a:cxn>
                    <a:cxn ang="0">
                      <a:pos x="0" y="1825"/>
                    </a:cxn>
                    <a:cxn ang="0">
                      <a:pos x="3925" y="0"/>
                    </a:cxn>
                    <a:cxn ang="0">
                      <a:pos x="4375" y="225"/>
                    </a:cxn>
                    <a:cxn ang="0">
                      <a:pos x="3925" y="450"/>
                    </a:cxn>
                    <a:cxn ang="0">
                      <a:pos x="3925" y="0"/>
                    </a:cxn>
                  </a:cxnLst>
                  <a:rect l="0" t="0" r="r" b="b"/>
                  <a:pathLst>
                    <a:path w="4375" h="1975">
                      <a:moveTo>
                        <a:pt x="0" y="1825"/>
                      </a:moveTo>
                      <a:lnTo>
                        <a:pt x="1325" y="1825"/>
                      </a:lnTo>
                      <a:lnTo>
                        <a:pt x="1272" y="1847"/>
                      </a:lnTo>
                      <a:lnTo>
                        <a:pt x="2947" y="172"/>
                      </a:lnTo>
                      <a:cubicBezTo>
                        <a:pt x="2961" y="158"/>
                        <a:pt x="2980" y="150"/>
                        <a:pt x="3000" y="150"/>
                      </a:cubicBezTo>
                      <a:lnTo>
                        <a:pt x="4000" y="150"/>
                      </a:lnTo>
                      <a:lnTo>
                        <a:pt x="4000" y="300"/>
                      </a:lnTo>
                      <a:lnTo>
                        <a:pt x="3000" y="300"/>
                      </a:lnTo>
                      <a:lnTo>
                        <a:pt x="3053" y="279"/>
                      </a:lnTo>
                      <a:lnTo>
                        <a:pt x="1378" y="1954"/>
                      </a:lnTo>
                      <a:cubicBezTo>
                        <a:pt x="1364" y="1968"/>
                        <a:pt x="1345" y="1975"/>
                        <a:pt x="1325" y="1975"/>
                      </a:cubicBezTo>
                      <a:lnTo>
                        <a:pt x="0" y="1975"/>
                      </a:lnTo>
                      <a:lnTo>
                        <a:pt x="0" y="1825"/>
                      </a:lnTo>
                      <a:close/>
                      <a:moveTo>
                        <a:pt x="3925" y="0"/>
                      </a:moveTo>
                      <a:lnTo>
                        <a:pt x="4375" y="225"/>
                      </a:lnTo>
                      <a:lnTo>
                        <a:pt x="3925" y="450"/>
                      </a:lnTo>
                      <a:lnTo>
                        <a:pt x="39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8" name="Freeform 222"/>
                <p:cNvSpPr>
                  <a:spLocks noEditPoints="1"/>
                </p:cNvSpPr>
                <p:nvPr/>
              </p:nvSpPr>
              <p:spPr bwMode="auto">
                <a:xfrm>
                  <a:off x="4942" y="2764"/>
                  <a:ext cx="63" cy="10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5999" name="Freeform 223"/>
                <p:cNvSpPr>
                  <a:spLocks/>
                </p:cNvSpPr>
                <p:nvPr/>
              </p:nvSpPr>
              <p:spPr bwMode="auto">
                <a:xfrm>
                  <a:off x="5137" y="2850"/>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0" name="Freeform 224"/>
                <p:cNvSpPr>
                  <a:spLocks noEditPoints="1"/>
                </p:cNvSpPr>
                <p:nvPr/>
              </p:nvSpPr>
              <p:spPr bwMode="auto">
                <a:xfrm>
                  <a:off x="5066" y="2870"/>
                  <a:ext cx="91" cy="26"/>
                </a:xfrm>
                <a:custGeom>
                  <a:avLst/>
                  <a:gdLst/>
                  <a:ahLst/>
                  <a:cxnLst>
                    <a:cxn ang="0">
                      <a:pos x="0" y="9"/>
                    </a:cxn>
                    <a:cxn ang="0">
                      <a:pos x="76" y="9"/>
                    </a:cxn>
                    <a:cxn ang="0">
                      <a:pos x="76" y="18"/>
                    </a:cxn>
                    <a:cxn ang="0">
                      <a:pos x="0" y="18"/>
                    </a:cxn>
                    <a:cxn ang="0">
                      <a:pos x="0" y="9"/>
                    </a:cxn>
                    <a:cxn ang="0">
                      <a:pos x="73" y="0"/>
                    </a:cxn>
                    <a:cxn ang="0">
                      <a:pos x="91" y="13"/>
                    </a:cxn>
                    <a:cxn ang="0">
                      <a:pos x="73" y="26"/>
                    </a:cxn>
                    <a:cxn ang="0">
                      <a:pos x="73" y="0"/>
                    </a:cxn>
                  </a:cxnLst>
                  <a:rect l="0" t="0" r="r" b="b"/>
                  <a:pathLst>
                    <a:path w="91" h="26">
                      <a:moveTo>
                        <a:pt x="0" y="9"/>
                      </a:moveTo>
                      <a:lnTo>
                        <a:pt x="76" y="9"/>
                      </a:lnTo>
                      <a:lnTo>
                        <a:pt x="76" y="18"/>
                      </a:lnTo>
                      <a:lnTo>
                        <a:pt x="0" y="18"/>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1" name="Freeform 225"/>
                <p:cNvSpPr>
                  <a:spLocks noEditPoints="1"/>
                </p:cNvSpPr>
                <p:nvPr/>
              </p:nvSpPr>
              <p:spPr bwMode="auto">
                <a:xfrm>
                  <a:off x="5246" y="2870"/>
                  <a:ext cx="142" cy="26"/>
                </a:xfrm>
                <a:custGeom>
                  <a:avLst/>
                  <a:gdLst/>
                  <a:ahLst/>
                  <a:cxnLst>
                    <a:cxn ang="0">
                      <a:pos x="0" y="9"/>
                    </a:cxn>
                    <a:cxn ang="0">
                      <a:pos x="127" y="9"/>
                    </a:cxn>
                    <a:cxn ang="0">
                      <a:pos x="127" y="18"/>
                    </a:cxn>
                    <a:cxn ang="0">
                      <a:pos x="0" y="18"/>
                    </a:cxn>
                    <a:cxn ang="0">
                      <a:pos x="0" y="9"/>
                    </a:cxn>
                    <a:cxn ang="0">
                      <a:pos x="125" y="0"/>
                    </a:cxn>
                    <a:cxn ang="0">
                      <a:pos x="142" y="13"/>
                    </a:cxn>
                    <a:cxn ang="0">
                      <a:pos x="125" y="26"/>
                    </a:cxn>
                    <a:cxn ang="0">
                      <a:pos x="125" y="0"/>
                    </a:cxn>
                  </a:cxnLst>
                  <a:rect l="0" t="0" r="r" b="b"/>
                  <a:pathLst>
                    <a:path w="142" h="26">
                      <a:moveTo>
                        <a:pt x="0" y="9"/>
                      </a:moveTo>
                      <a:lnTo>
                        <a:pt x="127" y="9"/>
                      </a:lnTo>
                      <a:lnTo>
                        <a:pt x="127"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2" name="Freeform 226"/>
                <p:cNvSpPr>
                  <a:spLocks noEditPoints="1"/>
                </p:cNvSpPr>
                <p:nvPr/>
              </p:nvSpPr>
              <p:spPr bwMode="auto">
                <a:xfrm>
                  <a:off x="4425" y="2643"/>
                  <a:ext cx="142" cy="26"/>
                </a:xfrm>
                <a:custGeom>
                  <a:avLst/>
                  <a:gdLst/>
                  <a:ahLst/>
                  <a:cxnLst>
                    <a:cxn ang="0">
                      <a:pos x="0" y="9"/>
                    </a:cxn>
                    <a:cxn ang="0">
                      <a:pos x="127" y="9"/>
                    </a:cxn>
                    <a:cxn ang="0">
                      <a:pos x="127" y="18"/>
                    </a:cxn>
                    <a:cxn ang="0">
                      <a:pos x="0" y="18"/>
                    </a:cxn>
                    <a:cxn ang="0">
                      <a:pos x="0" y="9"/>
                    </a:cxn>
                    <a:cxn ang="0">
                      <a:pos x="124" y="0"/>
                    </a:cxn>
                    <a:cxn ang="0">
                      <a:pos x="142" y="13"/>
                    </a:cxn>
                    <a:cxn ang="0">
                      <a:pos x="124" y="26"/>
                    </a:cxn>
                    <a:cxn ang="0">
                      <a:pos x="124" y="0"/>
                    </a:cxn>
                  </a:cxnLst>
                  <a:rect l="0" t="0" r="r" b="b"/>
                  <a:pathLst>
                    <a:path w="142" h="26">
                      <a:moveTo>
                        <a:pt x="0" y="9"/>
                      </a:moveTo>
                      <a:lnTo>
                        <a:pt x="127" y="9"/>
                      </a:lnTo>
                      <a:lnTo>
                        <a:pt x="127" y="18"/>
                      </a:lnTo>
                      <a:lnTo>
                        <a:pt x="0" y="18"/>
                      </a:lnTo>
                      <a:lnTo>
                        <a:pt x="0" y="9"/>
                      </a:lnTo>
                      <a:close/>
                      <a:moveTo>
                        <a:pt x="124" y="0"/>
                      </a:moveTo>
                      <a:lnTo>
                        <a:pt x="142" y="13"/>
                      </a:lnTo>
                      <a:lnTo>
                        <a:pt x="124" y="26"/>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3" name="Freeform 227"/>
                <p:cNvSpPr>
                  <a:spLocks noEditPoints="1"/>
                </p:cNvSpPr>
                <p:nvPr/>
              </p:nvSpPr>
              <p:spPr bwMode="auto">
                <a:xfrm>
                  <a:off x="4353" y="2752"/>
                  <a:ext cx="141" cy="27"/>
                </a:xfrm>
                <a:custGeom>
                  <a:avLst/>
                  <a:gdLst/>
                  <a:ahLst/>
                  <a:cxnLst>
                    <a:cxn ang="0">
                      <a:pos x="0" y="9"/>
                    </a:cxn>
                    <a:cxn ang="0">
                      <a:pos x="127" y="9"/>
                    </a:cxn>
                    <a:cxn ang="0">
                      <a:pos x="127" y="18"/>
                    </a:cxn>
                    <a:cxn ang="0">
                      <a:pos x="0" y="18"/>
                    </a:cxn>
                    <a:cxn ang="0">
                      <a:pos x="0" y="9"/>
                    </a:cxn>
                    <a:cxn ang="0">
                      <a:pos x="124" y="0"/>
                    </a:cxn>
                    <a:cxn ang="0">
                      <a:pos x="141" y="13"/>
                    </a:cxn>
                    <a:cxn ang="0">
                      <a:pos x="124" y="27"/>
                    </a:cxn>
                    <a:cxn ang="0">
                      <a:pos x="124" y="0"/>
                    </a:cxn>
                  </a:cxnLst>
                  <a:rect l="0" t="0" r="r" b="b"/>
                  <a:pathLst>
                    <a:path w="141" h="27">
                      <a:moveTo>
                        <a:pt x="0" y="9"/>
                      </a:moveTo>
                      <a:lnTo>
                        <a:pt x="127" y="9"/>
                      </a:lnTo>
                      <a:lnTo>
                        <a:pt x="127" y="18"/>
                      </a:lnTo>
                      <a:lnTo>
                        <a:pt x="0" y="18"/>
                      </a:lnTo>
                      <a:lnTo>
                        <a:pt x="0" y="9"/>
                      </a:lnTo>
                      <a:close/>
                      <a:moveTo>
                        <a:pt x="124" y="0"/>
                      </a:moveTo>
                      <a:lnTo>
                        <a:pt x="141" y="13"/>
                      </a:lnTo>
                      <a:lnTo>
                        <a:pt x="124" y="27"/>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4" name="Freeform 228"/>
                <p:cNvSpPr>
                  <a:spLocks noEditPoints="1"/>
                </p:cNvSpPr>
                <p:nvPr/>
              </p:nvSpPr>
              <p:spPr bwMode="auto">
                <a:xfrm>
                  <a:off x="4272" y="2866"/>
                  <a:ext cx="141" cy="26"/>
                </a:xfrm>
                <a:custGeom>
                  <a:avLst/>
                  <a:gdLst/>
                  <a:ahLst/>
                  <a:cxnLst>
                    <a:cxn ang="0">
                      <a:pos x="0" y="9"/>
                    </a:cxn>
                    <a:cxn ang="0">
                      <a:pos x="127" y="9"/>
                    </a:cxn>
                    <a:cxn ang="0">
                      <a:pos x="127" y="17"/>
                    </a:cxn>
                    <a:cxn ang="0">
                      <a:pos x="0" y="17"/>
                    </a:cxn>
                    <a:cxn ang="0">
                      <a:pos x="0" y="9"/>
                    </a:cxn>
                    <a:cxn ang="0">
                      <a:pos x="124" y="0"/>
                    </a:cxn>
                    <a:cxn ang="0">
                      <a:pos x="141" y="13"/>
                    </a:cxn>
                    <a:cxn ang="0">
                      <a:pos x="124" y="26"/>
                    </a:cxn>
                    <a:cxn ang="0">
                      <a:pos x="124" y="0"/>
                    </a:cxn>
                  </a:cxnLst>
                  <a:rect l="0" t="0" r="r" b="b"/>
                  <a:pathLst>
                    <a:path w="141" h="26">
                      <a:moveTo>
                        <a:pt x="0" y="9"/>
                      </a:moveTo>
                      <a:lnTo>
                        <a:pt x="127" y="9"/>
                      </a:lnTo>
                      <a:lnTo>
                        <a:pt x="127" y="17"/>
                      </a:lnTo>
                      <a:lnTo>
                        <a:pt x="0" y="17"/>
                      </a:lnTo>
                      <a:lnTo>
                        <a:pt x="0" y="9"/>
                      </a:lnTo>
                      <a:close/>
                      <a:moveTo>
                        <a:pt x="124" y="0"/>
                      </a:moveTo>
                      <a:lnTo>
                        <a:pt x="141" y="13"/>
                      </a:lnTo>
                      <a:lnTo>
                        <a:pt x="124" y="26"/>
                      </a:lnTo>
                      <a:lnTo>
                        <a:pt x="124"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5" name="Freeform 229"/>
                <p:cNvSpPr>
                  <a:spLocks noEditPoints="1"/>
                </p:cNvSpPr>
                <p:nvPr/>
              </p:nvSpPr>
              <p:spPr bwMode="auto">
                <a:xfrm>
                  <a:off x="4199" y="2979"/>
                  <a:ext cx="142" cy="26"/>
                </a:xfrm>
                <a:custGeom>
                  <a:avLst/>
                  <a:gdLst/>
                  <a:ahLst/>
                  <a:cxnLst>
                    <a:cxn ang="0">
                      <a:pos x="0" y="9"/>
                    </a:cxn>
                    <a:cxn ang="0">
                      <a:pos x="128" y="9"/>
                    </a:cxn>
                    <a:cxn ang="0">
                      <a:pos x="128" y="18"/>
                    </a:cxn>
                    <a:cxn ang="0">
                      <a:pos x="0" y="18"/>
                    </a:cxn>
                    <a:cxn ang="0">
                      <a:pos x="0" y="9"/>
                    </a:cxn>
                    <a:cxn ang="0">
                      <a:pos x="125" y="0"/>
                    </a:cxn>
                    <a:cxn ang="0">
                      <a:pos x="142" y="13"/>
                    </a:cxn>
                    <a:cxn ang="0">
                      <a:pos x="125" y="26"/>
                    </a:cxn>
                    <a:cxn ang="0">
                      <a:pos x="125" y="0"/>
                    </a:cxn>
                  </a:cxnLst>
                  <a:rect l="0" t="0" r="r" b="b"/>
                  <a:pathLst>
                    <a:path w="142" h="26">
                      <a:moveTo>
                        <a:pt x="0" y="9"/>
                      </a:moveTo>
                      <a:lnTo>
                        <a:pt x="128" y="9"/>
                      </a:lnTo>
                      <a:lnTo>
                        <a:pt x="128"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6" name="Freeform 230"/>
                <p:cNvSpPr>
                  <a:spLocks noEditPoints="1"/>
                </p:cNvSpPr>
                <p:nvPr/>
              </p:nvSpPr>
              <p:spPr bwMode="auto">
                <a:xfrm>
                  <a:off x="4115" y="3084"/>
                  <a:ext cx="142" cy="2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7" name="Freeform 231"/>
                <p:cNvSpPr>
                  <a:spLocks/>
                </p:cNvSpPr>
                <p:nvPr/>
              </p:nvSpPr>
              <p:spPr bwMode="auto">
                <a:xfrm>
                  <a:off x="4397" y="285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8" name="Freeform 232"/>
                <p:cNvSpPr>
                  <a:spLocks/>
                </p:cNvSpPr>
                <p:nvPr/>
              </p:nvSpPr>
              <p:spPr bwMode="auto">
                <a:xfrm>
                  <a:off x="4693"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09" name="Line 233"/>
                <p:cNvSpPr>
                  <a:spLocks noChangeShapeType="1"/>
                </p:cNvSpPr>
                <p:nvPr/>
              </p:nvSpPr>
              <p:spPr bwMode="auto">
                <a:xfrm>
                  <a:off x="4519" y="2863"/>
                  <a:ext cx="87"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0" name="Freeform 234"/>
                <p:cNvSpPr>
                  <a:spLocks/>
                </p:cNvSpPr>
                <p:nvPr/>
              </p:nvSpPr>
              <p:spPr bwMode="auto">
                <a:xfrm>
                  <a:off x="4802" y="2898"/>
                  <a:ext cx="168" cy="97"/>
                </a:xfrm>
                <a:custGeom>
                  <a:avLst/>
                  <a:gdLst/>
                  <a:ahLst/>
                  <a:cxnLst>
                    <a:cxn ang="0">
                      <a:pos x="0" y="97"/>
                    </a:cxn>
                    <a:cxn ang="0">
                      <a:pos x="51" y="97"/>
                    </a:cxn>
                    <a:cxn ang="0">
                      <a:pos x="115" y="0"/>
                    </a:cxn>
                    <a:cxn ang="0">
                      <a:pos x="168" y="0"/>
                    </a:cxn>
                  </a:cxnLst>
                  <a:rect l="0" t="0" r="r" b="b"/>
                  <a:pathLst>
                    <a:path w="168" h="97">
                      <a:moveTo>
                        <a:pt x="0" y="97"/>
                      </a:moveTo>
                      <a:lnTo>
                        <a:pt x="51" y="97"/>
                      </a:lnTo>
                      <a:lnTo>
                        <a:pt x="115" y="0"/>
                      </a:lnTo>
                      <a:lnTo>
                        <a:pt x="168"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1" name="Line 235"/>
                <p:cNvSpPr>
                  <a:spLocks noChangeShapeType="1"/>
                </p:cNvSpPr>
                <p:nvPr/>
              </p:nvSpPr>
              <p:spPr bwMode="auto">
                <a:xfrm>
                  <a:off x="4274" y="2879"/>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5905" name="Group 247"/>
                <p:cNvGrpSpPr>
                  <a:grpSpLocks/>
                </p:cNvGrpSpPr>
                <p:nvPr/>
              </p:nvGrpSpPr>
              <p:grpSpPr bwMode="auto">
                <a:xfrm>
                  <a:off x="4202" y="2732"/>
                  <a:ext cx="1189" cy="299"/>
                  <a:chOff x="4202" y="2732"/>
                  <a:chExt cx="1189" cy="299"/>
                </a:xfrm>
              </p:grpSpPr>
              <p:sp>
                <p:nvSpPr>
                  <p:cNvPr id="76012" name="Freeform 236"/>
                  <p:cNvSpPr>
                    <a:spLocks/>
                  </p:cNvSpPr>
                  <p:nvPr/>
                </p:nvSpPr>
                <p:spPr bwMode="auto">
                  <a:xfrm>
                    <a:off x="4320" y="2963"/>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3" name="Freeform 237"/>
                  <p:cNvSpPr>
                    <a:spLocks/>
                  </p:cNvSpPr>
                  <p:nvPr/>
                </p:nvSpPr>
                <p:spPr bwMode="auto">
                  <a:xfrm>
                    <a:off x="4577" y="2845"/>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4" name="Freeform 238"/>
                  <p:cNvSpPr>
                    <a:spLocks/>
                  </p:cNvSpPr>
                  <p:nvPr/>
                </p:nvSpPr>
                <p:spPr bwMode="auto">
                  <a:xfrm>
                    <a:off x="4846" y="2732"/>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5" name="Freeform 239"/>
                  <p:cNvSpPr>
                    <a:spLocks/>
                  </p:cNvSpPr>
                  <p:nvPr/>
                </p:nvSpPr>
                <p:spPr bwMode="auto">
                  <a:xfrm>
                    <a:off x="4957" y="2850"/>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6" name="Freeform 240"/>
                  <p:cNvSpPr>
                    <a:spLocks/>
                  </p:cNvSpPr>
                  <p:nvPr/>
                </p:nvSpPr>
                <p:spPr bwMode="auto">
                  <a:xfrm>
                    <a:off x="4431" y="2899"/>
                    <a:ext cx="151" cy="99"/>
                  </a:xfrm>
                  <a:custGeom>
                    <a:avLst/>
                    <a:gdLst/>
                    <a:ahLst/>
                    <a:cxnLst>
                      <a:cxn ang="0">
                        <a:pos x="0" y="99"/>
                      </a:cxn>
                      <a:cxn ang="0">
                        <a:pos x="39" y="99"/>
                      </a:cxn>
                      <a:cxn ang="0">
                        <a:pos x="105" y="0"/>
                      </a:cxn>
                      <a:cxn ang="0">
                        <a:pos x="151" y="0"/>
                      </a:cxn>
                    </a:cxnLst>
                    <a:rect l="0" t="0" r="r" b="b"/>
                    <a:pathLst>
                      <a:path w="151" h="99">
                        <a:moveTo>
                          <a:pt x="0" y="99"/>
                        </a:moveTo>
                        <a:lnTo>
                          <a:pt x="39" y="99"/>
                        </a:lnTo>
                        <a:lnTo>
                          <a:pt x="105" y="0"/>
                        </a:lnTo>
                        <a:lnTo>
                          <a:pt x="151"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7" name="Freeform 241"/>
                  <p:cNvSpPr>
                    <a:spLocks/>
                  </p:cNvSpPr>
                  <p:nvPr/>
                </p:nvSpPr>
                <p:spPr bwMode="auto">
                  <a:xfrm>
                    <a:off x="4684" y="2777"/>
                    <a:ext cx="173" cy="106"/>
                  </a:xfrm>
                  <a:custGeom>
                    <a:avLst/>
                    <a:gdLst/>
                    <a:ahLst/>
                    <a:cxnLst>
                      <a:cxn ang="0">
                        <a:pos x="0" y="106"/>
                      </a:cxn>
                      <a:cxn ang="0">
                        <a:pos x="54" y="106"/>
                      </a:cxn>
                      <a:cxn ang="0">
                        <a:pos x="125" y="0"/>
                      </a:cxn>
                      <a:cxn ang="0">
                        <a:pos x="173" y="0"/>
                      </a:cxn>
                    </a:cxnLst>
                    <a:rect l="0" t="0" r="r" b="b"/>
                    <a:pathLst>
                      <a:path w="173" h="106">
                        <a:moveTo>
                          <a:pt x="0" y="106"/>
                        </a:moveTo>
                        <a:lnTo>
                          <a:pt x="54" y="106"/>
                        </a:lnTo>
                        <a:lnTo>
                          <a:pt x="125" y="0"/>
                        </a:lnTo>
                        <a:lnTo>
                          <a:pt x="173"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8" name="Freeform 242"/>
                  <p:cNvSpPr>
                    <a:spLocks/>
                  </p:cNvSpPr>
                  <p:nvPr/>
                </p:nvSpPr>
                <p:spPr bwMode="auto">
                  <a:xfrm>
                    <a:off x="4948" y="2768"/>
                    <a:ext cx="57" cy="86"/>
                  </a:xfrm>
                  <a:custGeom>
                    <a:avLst/>
                    <a:gdLst/>
                    <a:ahLst/>
                    <a:cxnLst>
                      <a:cxn ang="0">
                        <a:pos x="10" y="0"/>
                      </a:cxn>
                      <a:cxn ang="0">
                        <a:pos x="57" y="0"/>
                      </a:cxn>
                      <a:cxn ang="0">
                        <a:pos x="0" y="86"/>
                      </a:cxn>
                      <a:cxn ang="0">
                        <a:pos x="49" y="86"/>
                      </a:cxn>
                    </a:cxnLst>
                    <a:rect l="0" t="0" r="r" b="b"/>
                    <a:pathLst>
                      <a:path w="57" h="86">
                        <a:moveTo>
                          <a:pt x="10" y="0"/>
                        </a:moveTo>
                        <a:lnTo>
                          <a:pt x="57" y="0"/>
                        </a:lnTo>
                        <a:lnTo>
                          <a:pt x="0" y="86"/>
                        </a:lnTo>
                        <a:lnTo>
                          <a:pt x="49" y="86"/>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19" name="Freeform 243"/>
                  <p:cNvSpPr>
                    <a:spLocks/>
                  </p:cNvSpPr>
                  <p:nvPr/>
                </p:nvSpPr>
                <p:spPr bwMode="auto">
                  <a:xfrm>
                    <a:off x="5139" y="2850"/>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0" name="Line 244"/>
                  <p:cNvSpPr>
                    <a:spLocks noChangeShapeType="1"/>
                  </p:cNvSpPr>
                  <p:nvPr/>
                </p:nvSpPr>
                <p:spPr bwMode="auto">
                  <a:xfrm>
                    <a:off x="5069" y="2883"/>
                    <a:ext cx="90"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1" name="Line 245"/>
                  <p:cNvSpPr>
                    <a:spLocks noChangeShapeType="1"/>
                  </p:cNvSpPr>
                  <p:nvPr/>
                </p:nvSpPr>
                <p:spPr bwMode="auto">
                  <a:xfrm>
                    <a:off x="5249" y="2883"/>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2" name="Line 246"/>
                  <p:cNvSpPr>
                    <a:spLocks noChangeShapeType="1"/>
                  </p:cNvSpPr>
                  <p:nvPr/>
                </p:nvSpPr>
                <p:spPr bwMode="auto">
                  <a:xfrm>
                    <a:off x="4202" y="2992"/>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024" name="Line 248"/>
                <p:cNvSpPr>
                  <a:spLocks noChangeShapeType="1"/>
                </p:cNvSpPr>
                <p:nvPr/>
              </p:nvSpPr>
              <p:spPr bwMode="auto">
                <a:xfrm>
                  <a:off x="4118" y="3097"/>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5" name="Freeform 249"/>
                <p:cNvSpPr>
                  <a:spLocks/>
                </p:cNvSpPr>
                <p:nvPr/>
              </p:nvSpPr>
              <p:spPr bwMode="auto">
                <a:xfrm>
                  <a:off x="4349" y="2987"/>
                  <a:ext cx="367" cy="126"/>
                </a:xfrm>
                <a:custGeom>
                  <a:avLst/>
                  <a:gdLst/>
                  <a:ahLst/>
                  <a:cxnLst>
                    <a:cxn ang="0">
                      <a:pos x="0" y="126"/>
                    </a:cxn>
                    <a:cxn ang="0">
                      <a:pos x="40" y="126"/>
                    </a:cxn>
                    <a:cxn ang="0">
                      <a:pos x="81" y="65"/>
                    </a:cxn>
                    <a:cxn ang="0">
                      <a:pos x="274" y="65"/>
                    </a:cxn>
                    <a:cxn ang="0">
                      <a:pos x="318" y="0"/>
                    </a:cxn>
                    <a:cxn ang="0">
                      <a:pos x="367" y="0"/>
                    </a:cxn>
                  </a:cxnLst>
                  <a:rect l="0" t="0" r="r" b="b"/>
                  <a:pathLst>
                    <a:path w="367" h="126">
                      <a:moveTo>
                        <a:pt x="0" y="126"/>
                      </a:moveTo>
                      <a:lnTo>
                        <a:pt x="40" y="126"/>
                      </a:lnTo>
                      <a:lnTo>
                        <a:pt x="81" y="65"/>
                      </a:lnTo>
                      <a:lnTo>
                        <a:pt x="274" y="65"/>
                      </a:lnTo>
                      <a:lnTo>
                        <a:pt x="318" y="0"/>
                      </a:lnTo>
                      <a:lnTo>
                        <a:pt x="367"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6" name="Rectangle 250"/>
                <p:cNvSpPr>
                  <a:spLocks noChangeArrowheads="1"/>
                </p:cNvSpPr>
                <p:nvPr/>
              </p:nvSpPr>
              <p:spPr bwMode="auto">
                <a:xfrm>
                  <a:off x="4846" y="2347"/>
                  <a:ext cx="474" cy="1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Logic </a:t>
                  </a:r>
                  <a:r>
                    <a:rPr lang="en-US" sz="900" b="1" dirty="0" smtClean="0">
                      <a:solidFill>
                        <a:srgbClr val="000000"/>
                      </a:solidFill>
                      <a:latin typeface="Arial" pitchFamily="34" charset="0"/>
                    </a:rPr>
                    <a:t>A</a:t>
                  </a:r>
                  <a:r>
                    <a:rPr kumimoji="0" lang="en-US" sz="900" b="1" i="0" u="none" strike="noStrike" cap="none" normalizeH="0" baseline="0" dirty="0" smtClean="0">
                      <a:ln>
                        <a:noFill/>
                      </a:ln>
                      <a:solidFill>
                        <a:srgbClr val="000000"/>
                      </a:solidFill>
                      <a:effectLst/>
                      <a:latin typeface="Arial" pitchFamily="34" charset="0"/>
                    </a:rPr>
                    <a:t>rray</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75909" name="Group 263"/>
              <p:cNvGrpSpPr>
                <a:grpSpLocks/>
              </p:cNvGrpSpPr>
              <p:nvPr/>
            </p:nvGrpSpPr>
            <p:grpSpPr bwMode="auto">
              <a:xfrm>
                <a:off x="4199" y="2728"/>
                <a:ext cx="1189" cy="299"/>
                <a:chOff x="4199" y="2728"/>
                <a:chExt cx="1189" cy="299"/>
              </a:xfrm>
            </p:grpSpPr>
            <p:sp>
              <p:nvSpPr>
                <p:cNvPr id="76028" name="Freeform 252"/>
                <p:cNvSpPr>
                  <a:spLocks/>
                </p:cNvSpPr>
                <p:nvPr/>
              </p:nvSpPr>
              <p:spPr bwMode="auto">
                <a:xfrm>
                  <a:off x="4317"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29" name="Freeform 253"/>
                <p:cNvSpPr>
                  <a:spLocks/>
                </p:cNvSpPr>
                <p:nvPr/>
              </p:nvSpPr>
              <p:spPr bwMode="auto">
                <a:xfrm>
                  <a:off x="4575" y="284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0" name="Freeform 254"/>
                <p:cNvSpPr>
                  <a:spLocks/>
                </p:cNvSpPr>
                <p:nvPr/>
              </p:nvSpPr>
              <p:spPr bwMode="auto">
                <a:xfrm>
                  <a:off x="4844" y="2728"/>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1" name="Freeform 255"/>
                <p:cNvSpPr>
                  <a:spLocks/>
                </p:cNvSpPr>
                <p:nvPr/>
              </p:nvSpPr>
              <p:spPr bwMode="auto">
                <a:xfrm>
                  <a:off x="4954" y="2845"/>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2" name="Freeform 256"/>
                <p:cNvSpPr>
                  <a:spLocks noEditPoints="1"/>
                </p:cNvSpPr>
                <p:nvPr/>
              </p:nvSpPr>
              <p:spPr bwMode="auto">
                <a:xfrm>
                  <a:off x="4428" y="2882"/>
                  <a:ext cx="151" cy="116"/>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3" name="Freeform 257"/>
                <p:cNvSpPr>
                  <a:spLocks noEditPoints="1"/>
                </p:cNvSpPr>
                <p:nvPr/>
              </p:nvSpPr>
              <p:spPr bwMode="auto">
                <a:xfrm>
                  <a:off x="4681" y="2760"/>
                  <a:ext cx="173" cy="123"/>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4" name="Freeform 258"/>
                <p:cNvSpPr>
                  <a:spLocks noEditPoints="1"/>
                </p:cNvSpPr>
                <p:nvPr/>
              </p:nvSpPr>
              <p:spPr bwMode="auto">
                <a:xfrm>
                  <a:off x="4942" y="2760"/>
                  <a:ext cx="63" cy="10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5" name="Freeform 259"/>
                <p:cNvSpPr>
                  <a:spLocks/>
                </p:cNvSpPr>
                <p:nvPr/>
              </p:nvSpPr>
              <p:spPr bwMode="auto">
                <a:xfrm>
                  <a:off x="5137" y="2845"/>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6" name="Freeform 260"/>
                <p:cNvSpPr>
                  <a:spLocks noEditPoints="1"/>
                </p:cNvSpPr>
                <p:nvPr/>
              </p:nvSpPr>
              <p:spPr bwMode="auto">
                <a:xfrm>
                  <a:off x="5066" y="2866"/>
                  <a:ext cx="91" cy="26"/>
                </a:xfrm>
                <a:custGeom>
                  <a:avLst/>
                  <a:gdLst/>
                  <a:ahLst/>
                  <a:cxnLst>
                    <a:cxn ang="0">
                      <a:pos x="0" y="9"/>
                    </a:cxn>
                    <a:cxn ang="0">
                      <a:pos x="76" y="9"/>
                    </a:cxn>
                    <a:cxn ang="0">
                      <a:pos x="76" y="17"/>
                    </a:cxn>
                    <a:cxn ang="0">
                      <a:pos x="0" y="17"/>
                    </a:cxn>
                    <a:cxn ang="0">
                      <a:pos x="0" y="9"/>
                    </a:cxn>
                    <a:cxn ang="0">
                      <a:pos x="73" y="0"/>
                    </a:cxn>
                    <a:cxn ang="0">
                      <a:pos x="91" y="13"/>
                    </a:cxn>
                    <a:cxn ang="0">
                      <a:pos x="73" y="26"/>
                    </a:cxn>
                    <a:cxn ang="0">
                      <a:pos x="73" y="0"/>
                    </a:cxn>
                  </a:cxnLst>
                  <a:rect l="0" t="0" r="r" b="b"/>
                  <a:pathLst>
                    <a:path w="91" h="26">
                      <a:moveTo>
                        <a:pt x="0" y="9"/>
                      </a:moveTo>
                      <a:lnTo>
                        <a:pt x="76" y="9"/>
                      </a:lnTo>
                      <a:lnTo>
                        <a:pt x="76" y="17"/>
                      </a:lnTo>
                      <a:lnTo>
                        <a:pt x="0" y="17"/>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7" name="Freeform 261"/>
                <p:cNvSpPr>
                  <a:spLocks noEditPoints="1"/>
                </p:cNvSpPr>
                <p:nvPr/>
              </p:nvSpPr>
              <p:spPr bwMode="auto">
                <a:xfrm>
                  <a:off x="5246" y="2866"/>
                  <a:ext cx="142" cy="26"/>
                </a:xfrm>
                <a:custGeom>
                  <a:avLst/>
                  <a:gdLst/>
                  <a:ahLst/>
                  <a:cxnLst>
                    <a:cxn ang="0">
                      <a:pos x="0" y="9"/>
                    </a:cxn>
                    <a:cxn ang="0">
                      <a:pos x="127" y="9"/>
                    </a:cxn>
                    <a:cxn ang="0">
                      <a:pos x="127" y="17"/>
                    </a:cxn>
                    <a:cxn ang="0">
                      <a:pos x="0" y="17"/>
                    </a:cxn>
                    <a:cxn ang="0">
                      <a:pos x="0" y="9"/>
                    </a:cxn>
                    <a:cxn ang="0">
                      <a:pos x="125" y="0"/>
                    </a:cxn>
                    <a:cxn ang="0">
                      <a:pos x="142" y="13"/>
                    </a:cxn>
                    <a:cxn ang="0">
                      <a:pos x="125" y="26"/>
                    </a:cxn>
                    <a:cxn ang="0">
                      <a:pos x="125" y="0"/>
                    </a:cxn>
                  </a:cxnLst>
                  <a:rect l="0" t="0" r="r" b="b"/>
                  <a:pathLst>
                    <a:path w="142" h="26">
                      <a:moveTo>
                        <a:pt x="0" y="9"/>
                      </a:moveTo>
                      <a:lnTo>
                        <a:pt x="127" y="9"/>
                      </a:lnTo>
                      <a:lnTo>
                        <a:pt x="127"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38" name="Freeform 262"/>
                <p:cNvSpPr>
                  <a:spLocks noEditPoints="1"/>
                </p:cNvSpPr>
                <p:nvPr/>
              </p:nvSpPr>
              <p:spPr bwMode="auto">
                <a:xfrm>
                  <a:off x="4199" y="2975"/>
                  <a:ext cx="142" cy="2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913" name="Group 445"/>
            <p:cNvGrpSpPr>
              <a:grpSpLocks/>
            </p:cNvGrpSpPr>
            <p:nvPr/>
          </p:nvGrpSpPr>
          <p:grpSpPr bwMode="auto">
            <a:xfrm>
              <a:off x="6565318" y="3821398"/>
              <a:ext cx="1346756" cy="872146"/>
              <a:chOff x="4507" y="2508"/>
              <a:chExt cx="996" cy="645"/>
            </a:xfrm>
          </p:grpSpPr>
          <p:grpSp>
            <p:nvGrpSpPr>
              <p:cNvPr id="75917" name="Group 274"/>
              <p:cNvGrpSpPr>
                <a:grpSpLocks/>
              </p:cNvGrpSpPr>
              <p:nvPr/>
            </p:nvGrpSpPr>
            <p:grpSpPr bwMode="auto">
              <a:xfrm>
                <a:off x="4622" y="2508"/>
                <a:ext cx="132" cy="82"/>
                <a:chOff x="4622" y="2508"/>
                <a:chExt cx="132" cy="82"/>
              </a:xfrm>
            </p:grpSpPr>
            <p:grpSp>
              <p:nvGrpSpPr>
                <p:cNvPr id="75921" name="Group 267"/>
                <p:cNvGrpSpPr>
                  <a:grpSpLocks/>
                </p:cNvGrpSpPr>
                <p:nvPr/>
              </p:nvGrpSpPr>
              <p:grpSpPr bwMode="auto">
                <a:xfrm>
                  <a:off x="4622" y="2508"/>
                  <a:ext cx="132" cy="69"/>
                  <a:chOff x="4622" y="2508"/>
                  <a:chExt cx="132" cy="69"/>
                </a:xfrm>
              </p:grpSpPr>
              <p:sp>
                <p:nvSpPr>
                  <p:cNvPr id="76041" name="Freeform 265"/>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42" name="Freeform 266"/>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25" name="Group 270"/>
                <p:cNvGrpSpPr>
                  <a:grpSpLocks/>
                </p:cNvGrpSpPr>
                <p:nvPr/>
              </p:nvGrpSpPr>
              <p:grpSpPr bwMode="auto">
                <a:xfrm>
                  <a:off x="4622" y="2576"/>
                  <a:ext cx="87" cy="14"/>
                  <a:chOff x="4622" y="2576"/>
                  <a:chExt cx="87" cy="14"/>
                </a:xfrm>
              </p:grpSpPr>
              <p:sp>
                <p:nvSpPr>
                  <p:cNvPr id="76044" name="Rectangle 268"/>
                  <p:cNvSpPr>
                    <a:spLocks noChangeArrowheads="1"/>
                  </p:cNvSpPr>
                  <p:nvPr/>
                </p:nvSpPr>
                <p:spPr bwMode="auto">
                  <a:xfrm>
                    <a:off x="4622"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45" name="Rectangle 269"/>
                  <p:cNvSpPr>
                    <a:spLocks noChangeArrowheads="1"/>
                  </p:cNvSpPr>
                  <p:nvPr/>
                </p:nvSpPr>
                <p:spPr bwMode="auto">
                  <a:xfrm>
                    <a:off x="4622" y="2576"/>
                    <a:ext cx="87"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29" name="Group 273"/>
                <p:cNvGrpSpPr>
                  <a:grpSpLocks/>
                </p:cNvGrpSpPr>
                <p:nvPr/>
              </p:nvGrpSpPr>
              <p:grpSpPr bwMode="auto">
                <a:xfrm>
                  <a:off x="4707" y="2508"/>
                  <a:ext cx="47" cy="82"/>
                  <a:chOff x="4707" y="2508"/>
                  <a:chExt cx="47" cy="82"/>
                </a:xfrm>
              </p:grpSpPr>
              <p:sp>
                <p:nvSpPr>
                  <p:cNvPr id="76047" name="Freeform 271"/>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48" name="Freeform 272"/>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933" name="Group 284"/>
              <p:cNvGrpSpPr>
                <a:grpSpLocks/>
              </p:cNvGrpSpPr>
              <p:nvPr/>
            </p:nvGrpSpPr>
            <p:grpSpPr bwMode="auto">
              <a:xfrm>
                <a:off x="4658" y="2733"/>
                <a:ext cx="132" cy="82"/>
                <a:chOff x="4658" y="2733"/>
                <a:chExt cx="132" cy="82"/>
              </a:xfrm>
            </p:grpSpPr>
            <p:grpSp>
              <p:nvGrpSpPr>
                <p:cNvPr id="75937" name="Group 277"/>
                <p:cNvGrpSpPr>
                  <a:grpSpLocks/>
                </p:cNvGrpSpPr>
                <p:nvPr/>
              </p:nvGrpSpPr>
              <p:grpSpPr bwMode="auto">
                <a:xfrm>
                  <a:off x="4658" y="2733"/>
                  <a:ext cx="132" cy="69"/>
                  <a:chOff x="4658" y="2733"/>
                  <a:chExt cx="132" cy="69"/>
                </a:xfrm>
              </p:grpSpPr>
              <p:sp>
                <p:nvSpPr>
                  <p:cNvPr id="76051" name="Freeform 275"/>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52" name="Freeform 276"/>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41" name="Group 280"/>
                <p:cNvGrpSpPr>
                  <a:grpSpLocks/>
                </p:cNvGrpSpPr>
                <p:nvPr/>
              </p:nvGrpSpPr>
              <p:grpSpPr bwMode="auto">
                <a:xfrm>
                  <a:off x="4658" y="2801"/>
                  <a:ext cx="87" cy="13"/>
                  <a:chOff x="4658" y="2801"/>
                  <a:chExt cx="87" cy="13"/>
                </a:xfrm>
              </p:grpSpPr>
              <p:sp>
                <p:nvSpPr>
                  <p:cNvPr id="76054" name="Rectangle 278"/>
                  <p:cNvSpPr>
                    <a:spLocks noChangeArrowheads="1"/>
                  </p:cNvSpPr>
                  <p:nvPr/>
                </p:nvSpPr>
                <p:spPr bwMode="auto">
                  <a:xfrm>
                    <a:off x="4658" y="2801"/>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55" name="Rectangle 279"/>
                  <p:cNvSpPr>
                    <a:spLocks noChangeArrowheads="1"/>
                  </p:cNvSpPr>
                  <p:nvPr/>
                </p:nvSpPr>
                <p:spPr bwMode="auto">
                  <a:xfrm>
                    <a:off x="4658" y="2801"/>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45" name="Group 283"/>
                <p:cNvGrpSpPr>
                  <a:grpSpLocks/>
                </p:cNvGrpSpPr>
                <p:nvPr/>
              </p:nvGrpSpPr>
              <p:grpSpPr bwMode="auto">
                <a:xfrm>
                  <a:off x="4743" y="2733"/>
                  <a:ext cx="47" cy="82"/>
                  <a:chOff x="4743" y="2733"/>
                  <a:chExt cx="47" cy="82"/>
                </a:xfrm>
              </p:grpSpPr>
              <p:sp>
                <p:nvSpPr>
                  <p:cNvPr id="76057" name="Freeform 281"/>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58" name="Freeform 282"/>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949" name="Group 294"/>
              <p:cNvGrpSpPr>
                <a:grpSpLocks/>
              </p:cNvGrpSpPr>
              <p:nvPr/>
            </p:nvGrpSpPr>
            <p:grpSpPr bwMode="auto">
              <a:xfrm>
                <a:off x="4507" y="2957"/>
                <a:ext cx="132" cy="83"/>
                <a:chOff x="4507" y="2957"/>
                <a:chExt cx="132" cy="83"/>
              </a:xfrm>
            </p:grpSpPr>
            <p:grpSp>
              <p:nvGrpSpPr>
                <p:cNvPr id="75953" name="Group 287"/>
                <p:cNvGrpSpPr>
                  <a:grpSpLocks/>
                </p:cNvGrpSpPr>
                <p:nvPr/>
              </p:nvGrpSpPr>
              <p:grpSpPr bwMode="auto">
                <a:xfrm>
                  <a:off x="4507" y="2958"/>
                  <a:ext cx="132" cy="69"/>
                  <a:chOff x="4507" y="2958"/>
                  <a:chExt cx="132" cy="69"/>
                </a:xfrm>
              </p:grpSpPr>
              <p:sp>
                <p:nvSpPr>
                  <p:cNvPr id="76061" name="Freeform 285"/>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62" name="Freeform 286"/>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54" name="Group 290"/>
                <p:cNvGrpSpPr>
                  <a:grpSpLocks/>
                </p:cNvGrpSpPr>
                <p:nvPr/>
              </p:nvGrpSpPr>
              <p:grpSpPr bwMode="auto">
                <a:xfrm>
                  <a:off x="4507" y="3026"/>
                  <a:ext cx="86" cy="13"/>
                  <a:chOff x="4507" y="3026"/>
                  <a:chExt cx="86" cy="13"/>
                </a:xfrm>
              </p:grpSpPr>
              <p:sp>
                <p:nvSpPr>
                  <p:cNvPr id="76064" name="Rectangle 288"/>
                  <p:cNvSpPr>
                    <a:spLocks noChangeArrowheads="1"/>
                  </p:cNvSpPr>
                  <p:nvPr/>
                </p:nvSpPr>
                <p:spPr bwMode="auto">
                  <a:xfrm>
                    <a:off x="4507" y="3026"/>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65" name="Rectangle 289"/>
                  <p:cNvSpPr>
                    <a:spLocks noChangeArrowheads="1"/>
                  </p:cNvSpPr>
                  <p:nvPr/>
                </p:nvSpPr>
                <p:spPr bwMode="auto">
                  <a:xfrm>
                    <a:off x="4507" y="3026"/>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58" name="Group 293"/>
                <p:cNvGrpSpPr>
                  <a:grpSpLocks/>
                </p:cNvGrpSpPr>
                <p:nvPr/>
              </p:nvGrpSpPr>
              <p:grpSpPr bwMode="auto">
                <a:xfrm>
                  <a:off x="4592" y="2957"/>
                  <a:ext cx="47" cy="83"/>
                  <a:chOff x="4592" y="2957"/>
                  <a:chExt cx="47" cy="83"/>
                </a:xfrm>
              </p:grpSpPr>
              <p:sp>
                <p:nvSpPr>
                  <p:cNvPr id="76067" name="Freeform 291"/>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68" name="Freeform 292"/>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962" name="Group 304"/>
              <p:cNvGrpSpPr>
                <a:grpSpLocks/>
              </p:cNvGrpSpPr>
              <p:nvPr/>
            </p:nvGrpSpPr>
            <p:grpSpPr bwMode="auto">
              <a:xfrm>
                <a:off x="4810" y="2508"/>
                <a:ext cx="132" cy="82"/>
                <a:chOff x="4810" y="2508"/>
                <a:chExt cx="132" cy="82"/>
              </a:xfrm>
            </p:grpSpPr>
            <p:grpSp>
              <p:nvGrpSpPr>
                <p:cNvPr id="75966" name="Group 297"/>
                <p:cNvGrpSpPr>
                  <a:grpSpLocks/>
                </p:cNvGrpSpPr>
                <p:nvPr/>
              </p:nvGrpSpPr>
              <p:grpSpPr bwMode="auto">
                <a:xfrm>
                  <a:off x="4810" y="2508"/>
                  <a:ext cx="132" cy="69"/>
                  <a:chOff x="4810" y="2508"/>
                  <a:chExt cx="132" cy="69"/>
                </a:xfrm>
              </p:grpSpPr>
              <p:sp>
                <p:nvSpPr>
                  <p:cNvPr id="76071" name="Freeform 295"/>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72" name="Freeform 296"/>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40" name="Group 300"/>
                <p:cNvGrpSpPr>
                  <a:grpSpLocks/>
                </p:cNvGrpSpPr>
                <p:nvPr/>
              </p:nvGrpSpPr>
              <p:grpSpPr bwMode="auto">
                <a:xfrm>
                  <a:off x="4810" y="2576"/>
                  <a:ext cx="86" cy="14"/>
                  <a:chOff x="4810" y="2576"/>
                  <a:chExt cx="86" cy="14"/>
                </a:xfrm>
              </p:grpSpPr>
              <p:sp>
                <p:nvSpPr>
                  <p:cNvPr id="76074" name="Rectangle 298"/>
                  <p:cNvSpPr>
                    <a:spLocks noChangeArrowheads="1"/>
                  </p:cNvSpPr>
                  <p:nvPr/>
                </p:nvSpPr>
                <p:spPr bwMode="auto">
                  <a:xfrm>
                    <a:off x="4810"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75" name="Rectangle 299"/>
                  <p:cNvSpPr>
                    <a:spLocks noChangeArrowheads="1"/>
                  </p:cNvSpPr>
                  <p:nvPr/>
                </p:nvSpPr>
                <p:spPr bwMode="auto">
                  <a:xfrm>
                    <a:off x="4810"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41" name="Group 303"/>
                <p:cNvGrpSpPr>
                  <a:grpSpLocks/>
                </p:cNvGrpSpPr>
                <p:nvPr/>
              </p:nvGrpSpPr>
              <p:grpSpPr bwMode="auto">
                <a:xfrm>
                  <a:off x="4895" y="2508"/>
                  <a:ext cx="47" cy="82"/>
                  <a:chOff x="4895" y="2508"/>
                  <a:chExt cx="47" cy="82"/>
                </a:xfrm>
              </p:grpSpPr>
              <p:sp>
                <p:nvSpPr>
                  <p:cNvPr id="76077" name="Freeform 301"/>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78" name="Freeform 302"/>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46" name="Group 314"/>
              <p:cNvGrpSpPr>
                <a:grpSpLocks/>
              </p:cNvGrpSpPr>
              <p:nvPr/>
            </p:nvGrpSpPr>
            <p:grpSpPr bwMode="auto">
              <a:xfrm>
                <a:off x="4922" y="2620"/>
                <a:ext cx="131" cy="82"/>
                <a:chOff x="4922" y="2620"/>
                <a:chExt cx="131" cy="82"/>
              </a:xfrm>
            </p:grpSpPr>
            <p:grpSp>
              <p:nvGrpSpPr>
                <p:cNvPr id="10247" name="Group 307"/>
                <p:cNvGrpSpPr>
                  <a:grpSpLocks/>
                </p:cNvGrpSpPr>
                <p:nvPr/>
              </p:nvGrpSpPr>
              <p:grpSpPr bwMode="auto">
                <a:xfrm>
                  <a:off x="4922" y="2621"/>
                  <a:ext cx="131" cy="68"/>
                  <a:chOff x="4922" y="2621"/>
                  <a:chExt cx="131" cy="68"/>
                </a:xfrm>
              </p:grpSpPr>
              <p:sp>
                <p:nvSpPr>
                  <p:cNvPr id="76081" name="Freeform 305"/>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82" name="Freeform 306"/>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Lst>
                    <a:rect l="0" t="0" r="r" b="b"/>
                    <a:pathLst>
                      <a:path w="131" h="68">
                        <a:moveTo>
                          <a:pt x="4" y="62"/>
                        </a:moveTo>
                        <a:lnTo>
                          <a:pt x="46" y="0"/>
                        </a:lnTo>
                        <a:lnTo>
                          <a:pt x="131"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48" name="Group 310"/>
                <p:cNvGrpSpPr>
                  <a:grpSpLocks/>
                </p:cNvGrpSpPr>
                <p:nvPr/>
              </p:nvGrpSpPr>
              <p:grpSpPr bwMode="auto">
                <a:xfrm>
                  <a:off x="4922" y="2689"/>
                  <a:ext cx="86" cy="13"/>
                  <a:chOff x="4922" y="2689"/>
                  <a:chExt cx="86" cy="13"/>
                </a:xfrm>
              </p:grpSpPr>
              <p:sp>
                <p:nvSpPr>
                  <p:cNvPr id="76084" name="Rectangle 308"/>
                  <p:cNvSpPr>
                    <a:spLocks noChangeArrowheads="1"/>
                  </p:cNvSpPr>
                  <p:nvPr/>
                </p:nvSpPr>
                <p:spPr bwMode="auto">
                  <a:xfrm>
                    <a:off x="4922"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85" name="Rectangle 309"/>
                  <p:cNvSpPr>
                    <a:spLocks noChangeArrowheads="1"/>
                  </p:cNvSpPr>
                  <p:nvPr/>
                </p:nvSpPr>
                <p:spPr bwMode="auto">
                  <a:xfrm>
                    <a:off x="4922"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49" name="Group 313"/>
                <p:cNvGrpSpPr>
                  <a:grpSpLocks/>
                </p:cNvGrpSpPr>
                <p:nvPr/>
              </p:nvGrpSpPr>
              <p:grpSpPr bwMode="auto">
                <a:xfrm>
                  <a:off x="5006" y="2620"/>
                  <a:ext cx="47" cy="82"/>
                  <a:chOff x="5006" y="2620"/>
                  <a:chExt cx="47" cy="82"/>
                </a:xfrm>
              </p:grpSpPr>
              <p:sp>
                <p:nvSpPr>
                  <p:cNvPr id="76087" name="Freeform 311"/>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88" name="Freeform 312"/>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50" name="Group 324"/>
              <p:cNvGrpSpPr>
                <a:grpSpLocks/>
              </p:cNvGrpSpPr>
              <p:nvPr/>
            </p:nvGrpSpPr>
            <p:grpSpPr bwMode="auto">
              <a:xfrm>
                <a:off x="4770" y="2845"/>
                <a:ext cx="132" cy="82"/>
                <a:chOff x="4770" y="2845"/>
                <a:chExt cx="132" cy="82"/>
              </a:xfrm>
            </p:grpSpPr>
            <p:grpSp>
              <p:nvGrpSpPr>
                <p:cNvPr id="10251" name="Group 317"/>
                <p:cNvGrpSpPr>
                  <a:grpSpLocks/>
                </p:cNvGrpSpPr>
                <p:nvPr/>
              </p:nvGrpSpPr>
              <p:grpSpPr bwMode="auto">
                <a:xfrm>
                  <a:off x="4770" y="2845"/>
                  <a:ext cx="132" cy="69"/>
                  <a:chOff x="4770" y="2845"/>
                  <a:chExt cx="132" cy="69"/>
                </a:xfrm>
              </p:grpSpPr>
              <p:sp>
                <p:nvSpPr>
                  <p:cNvPr id="76091" name="Freeform 315"/>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92" name="Freeform 316"/>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52" name="Group 320"/>
                <p:cNvGrpSpPr>
                  <a:grpSpLocks/>
                </p:cNvGrpSpPr>
                <p:nvPr/>
              </p:nvGrpSpPr>
              <p:grpSpPr bwMode="auto">
                <a:xfrm>
                  <a:off x="4770" y="2914"/>
                  <a:ext cx="86" cy="13"/>
                  <a:chOff x="4770" y="2914"/>
                  <a:chExt cx="86" cy="13"/>
                </a:xfrm>
              </p:grpSpPr>
              <p:sp>
                <p:nvSpPr>
                  <p:cNvPr id="76094" name="Rectangle 318"/>
                  <p:cNvSpPr>
                    <a:spLocks noChangeArrowheads="1"/>
                  </p:cNvSpPr>
                  <p:nvPr/>
                </p:nvSpPr>
                <p:spPr bwMode="auto">
                  <a:xfrm>
                    <a:off x="4770" y="2914"/>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95" name="Rectangle 319"/>
                  <p:cNvSpPr>
                    <a:spLocks noChangeArrowheads="1"/>
                  </p:cNvSpPr>
                  <p:nvPr/>
                </p:nvSpPr>
                <p:spPr bwMode="auto">
                  <a:xfrm>
                    <a:off x="4770" y="291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53" name="Group 323"/>
                <p:cNvGrpSpPr>
                  <a:grpSpLocks/>
                </p:cNvGrpSpPr>
                <p:nvPr/>
              </p:nvGrpSpPr>
              <p:grpSpPr bwMode="auto">
                <a:xfrm>
                  <a:off x="4855" y="2845"/>
                  <a:ext cx="47" cy="82"/>
                  <a:chOff x="4855" y="2845"/>
                  <a:chExt cx="47" cy="82"/>
                </a:xfrm>
              </p:grpSpPr>
              <p:sp>
                <p:nvSpPr>
                  <p:cNvPr id="76097" name="Freeform 321"/>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098" name="Freeform 322"/>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54" name="Group 334"/>
              <p:cNvGrpSpPr>
                <a:grpSpLocks/>
              </p:cNvGrpSpPr>
              <p:nvPr/>
            </p:nvGrpSpPr>
            <p:grpSpPr bwMode="auto">
              <a:xfrm>
                <a:off x="4618" y="3070"/>
                <a:ext cx="132" cy="83"/>
                <a:chOff x="4618" y="3070"/>
                <a:chExt cx="132" cy="83"/>
              </a:xfrm>
            </p:grpSpPr>
            <p:grpSp>
              <p:nvGrpSpPr>
                <p:cNvPr id="10255" name="Group 327"/>
                <p:cNvGrpSpPr>
                  <a:grpSpLocks/>
                </p:cNvGrpSpPr>
                <p:nvPr/>
              </p:nvGrpSpPr>
              <p:grpSpPr bwMode="auto">
                <a:xfrm>
                  <a:off x="4618" y="3071"/>
                  <a:ext cx="132" cy="69"/>
                  <a:chOff x="4618" y="3071"/>
                  <a:chExt cx="132" cy="69"/>
                </a:xfrm>
              </p:grpSpPr>
              <p:sp>
                <p:nvSpPr>
                  <p:cNvPr id="76101" name="Freeform 325"/>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02" name="Freeform 326"/>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56" name="Group 330"/>
                <p:cNvGrpSpPr>
                  <a:grpSpLocks/>
                </p:cNvGrpSpPr>
                <p:nvPr/>
              </p:nvGrpSpPr>
              <p:grpSpPr bwMode="auto">
                <a:xfrm>
                  <a:off x="4618" y="3139"/>
                  <a:ext cx="86" cy="13"/>
                  <a:chOff x="4618" y="3139"/>
                  <a:chExt cx="86" cy="13"/>
                </a:xfrm>
              </p:grpSpPr>
              <p:sp>
                <p:nvSpPr>
                  <p:cNvPr id="76104" name="Rectangle 328"/>
                  <p:cNvSpPr>
                    <a:spLocks noChangeArrowheads="1"/>
                  </p:cNvSpPr>
                  <p:nvPr/>
                </p:nvSpPr>
                <p:spPr bwMode="auto">
                  <a:xfrm>
                    <a:off x="4618"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05" name="Rectangle 329"/>
                  <p:cNvSpPr>
                    <a:spLocks noChangeArrowheads="1"/>
                  </p:cNvSpPr>
                  <p:nvPr/>
                </p:nvSpPr>
                <p:spPr bwMode="auto">
                  <a:xfrm>
                    <a:off x="4618"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57" name="Group 333"/>
                <p:cNvGrpSpPr>
                  <a:grpSpLocks/>
                </p:cNvGrpSpPr>
                <p:nvPr/>
              </p:nvGrpSpPr>
              <p:grpSpPr bwMode="auto">
                <a:xfrm>
                  <a:off x="4703" y="3070"/>
                  <a:ext cx="47" cy="83"/>
                  <a:chOff x="4703" y="3070"/>
                  <a:chExt cx="47" cy="83"/>
                </a:xfrm>
              </p:grpSpPr>
              <p:sp>
                <p:nvSpPr>
                  <p:cNvPr id="76107" name="Freeform 331"/>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08" name="Freeform 332"/>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58" name="Group 344"/>
              <p:cNvGrpSpPr>
                <a:grpSpLocks/>
              </p:cNvGrpSpPr>
              <p:nvPr/>
            </p:nvGrpSpPr>
            <p:grpSpPr bwMode="auto">
              <a:xfrm>
                <a:off x="4997" y="2508"/>
                <a:ext cx="132" cy="82"/>
                <a:chOff x="4997" y="2508"/>
                <a:chExt cx="132" cy="82"/>
              </a:xfrm>
            </p:grpSpPr>
            <p:grpSp>
              <p:nvGrpSpPr>
                <p:cNvPr id="10259" name="Group 337"/>
                <p:cNvGrpSpPr>
                  <a:grpSpLocks/>
                </p:cNvGrpSpPr>
                <p:nvPr/>
              </p:nvGrpSpPr>
              <p:grpSpPr bwMode="auto">
                <a:xfrm>
                  <a:off x="4997" y="2508"/>
                  <a:ext cx="132" cy="69"/>
                  <a:chOff x="4997" y="2508"/>
                  <a:chExt cx="132" cy="69"/>
                </a:xfrm>
              </p:grpSpPr>
              <p:sp>
                <p:nvSpPr>
                  <p:cNvPr id="76111" name="Freeform 335"/>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12" name="Freeform 336"/>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0" name="Group 340"/>
                <p:cNvGrpSpPr>
                  <a:grpSpLocks/>
                </p:cNvGrpSpPr>
                <p:nvPr/>
              </p:nvGrpSpPr>
              <p:grpSpPr bwMode="auto">
                <a:xfrm>
                  <a:off x="4997" y="2576"/>
                  <a:ext cx="86" cy="14"/>
                  <a:chOff x="4997" y="2576"/>
                  <a:chExt cx="86" cy="14"/>
                </a:xfrm>
              </p:grpSpPr>
              <p:sp>
                <p:nvSpPr>
                  <p:cNvPr id="76114" name="Rectangle 338"/>
                  <p:cNvSpPr>
                    <a:spLocks noChangeArrowheads="1"/>
                  </p:cNvSpPr>
                  <p:nvPr/>
                </p:nvSpPr>
                <p:spPr bwMode="auto">
                  <a:xfrm>
                    <a:off x="4997"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15" name="Rectangle 339"/>
                  <p:cNvSpPr>
                    <a:spLocks noChangeArrowheads="1"/>
                  </p:cNvSpPr>
                  <p:nvPr/>
                </p:nvSpPr>
                <p:spPr bwMode="auto">
                  <a:xfrm>
                    <a:off x="4997"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1" name="Group 343"/>
                <p:cNvGrpSpPr>
                  <a:grpSpLocks/>
                </p:cNvGrpSpPr>
                <p:nvPr/>
              </p:nvGrpSpPr>
              <p:grpSpPr bwMode="auto">
                <a:xfrm>
                  <a:off x="5082" y="2508"/>
                  <a:ext cx="47" cy="82"/>
                  <a:chOff x="5082" y="2508"/>
                  <a:chExt cx="47" cy="82"/>
                </a:xfrm>
              </p:grpSpPr>
              <p:sp>
                <p:nvSpPr>
                  <p:cNvPr id="76117" name="Freeform 341"/>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18" name="Freeform 342"/>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62" name="Group 354"/>
              <p:cNvGrpSpPr>
                <a:grpSpLocks/>
              </p:cNvGrpSpPr>
              <p:nvPr/>
            </p:nvGrpSpPr>
            <p:grpSpPr bwMode="auto">
              <a:xfrm>
                <a:off x="5109" y="2620"/>
                <a:ext cx="132" cy="82"/>
                <a:chOff x="5109" y="2620"/>
                <a:chExt cx="132" cy="82"/>
              </a:xfrm>
            </p:grpSpPr>
            <p:grpSp>
              <p:nvGrpSpPr>
                <p:cNvPr id="10263" name="Group 347"/>
                <p:cNvGrpSpPr>
                  <a:grpSpLocks/>
                </p:cNvGrpSpPr>
                <p:nvPr/>
              </p:nvGrpSpPr>
              <p:grpSpPr bwMode="auto">
                <a:xfrm>
                  <a:off x="5109" y="2621"/>
                  <a:ext cx="132" cy="68"/>
                  <a:chOff x="5109" y="2621"/>
                  <a:chExt cx="132" cy="68"/>
                </a:xfrm>
              </p:grpSpPr>
              <p:sp>
                <p:nvSpPr>
                  <p:cNvPr id="76121" name="Freeform 345"/>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22" name="Freeform 346"/>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4" name="Group 350"/>
                <p:cNvGrpSpPr>
                  <a:grpSpLocks/>
                </p:cNvGrpSpPr>
                <p:nvPr/>
              </p:nvGrpSpPr>
              <p:grpSpPr bwMode="auto">
                <a:xfrm>
                  <a:off x="5109" y="2689"/>
                  <a:ext cx="86" cy="13"/>
                  <a:chOff x="5109" y="2689"/>
                  <a:chExt cx="86" cy="13"/>
                </a:xfrm>
              </p:grpSpPr>
              <p:sp>
                <p:nvSpPr>
                  <p:cNvPr id="76124" name="Rectangle 348"/>
                  <p:cNvSpPr>
                    <a:spLocks noChangeArrowheads="1"/>
                  </p:cNvSpPr>
                  <p:nvPr/>
                </p:nvSpPr>
                <p:spPr bwMode="auto">
                  <a:xfrm>
                    <a:off x="5109"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25" name="Rectangle 349"/>
                  <p:cNvSpPr>
                    <a:spLocks noChangeArrowheads="1"/>
                  </p:cNvSpPr>
                  <p:nvPr/>
                </p:nvSpPr>
                <p:spPr bwMode="auto">
                  <a:xfrm>
                    <a:off x="5109"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5" name="Group 353"/>
                <p:cNvGrpSpPr>
                  <a:grpSpLocks/>
                </p:cNvGrpSpPr>
                <p:nvPr/>
              </p:nvGrpSpPr>
              <p:grpSpPr bwMode="auto">
                <a:xfrm>
                  <a:off x="5194" y="2620"/>
                  <a:ext cx="47" cy="82"/>
                  <a:chOff x="5194" y="2620"/>
                  <a:chExt cx="47" cy="82"/>
                </a:xfrm>
              </p:grpSpPr>
              <p:sp>
                <p:nvSpPr>
                  <p:cNvPr id="76127" name="Freeform 351"/>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28" name="Freeform 352"/>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66" name="Group 364"/>
              <p:cNvGrpSpPr>
                <a:grpSpLocks/>
              </p:cNvGrpSpPr>
              <p:nvPr/>
            </p:nvGrpSpPr>
            <p:grpSpPr bwMode="auto">
              <a:xfrm>
                <a:off x="5033" y="2733"/>
                <a:ext cx="132" cy="82"/>
                <a:chOff x="5033" y="2733"/>
                <a:chExt cx="132" cy="82"/>
              </a:xfrm>
            </p:grpSpPr>
            <p:grpSp>
              <p:nvGrpSpPr>
                <p:cNvPr id="10267" name="Group 357"/>
                <p:cNvGrpSpPr>
                  <a:grpSpLocks/>
                </p:cNvGrpSpPr>
                <p:nvPr/>
              </p:nvGrpSpPr>
              <p:grpSpPr bwMode="auto">
                <a:xfrm>
                  <a:off x="5033" y="2733"/>
                  <a:ext cx="132" cy="69"/>
                  <a:chOff x="5033" y="2733"/>
                  <a:chExt cx="132" cy="69"/>
                </a:xfrm>
              </p:grpSpPr>
              <p:sp>
                <p:nvSpPr>
                  <p:cNvPr id="76131" name="Freeform 355"/>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32" name="Freeform 356"/>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8" name="Group 360"/>
                <p:cNvGrpSpPr>
                  <a:grpSpLocks/>
                </p:cNvGrpSpPr>
                <p:nvPr/>
              </p:nvGrpSpPr>
              <p:grpSpPr bwMode="auto">
                <a:xfrm>
                  <a:off x="5033" y="2801"/>
                  <a:ext cx="86" cy="13"/>
                  <a:chOff x="5033" y="2801"/>
                  <a:chExt cx="86" cy="13"/>
                </a:xfrm>
              </p:grpSpPr>
              <p:sp>
                <p:nvSpPr>
                  <p:cNvPr id="76134" name="Rectangle 358"/>
                  <p:cNvSpPr>
                    <a:spLocks noChangeArrowheads="1"/>
                  </p:cNvSpPr>
                  <p:nvPr/>
                </p:nvSpPr>
                <p:spPr bwMode="auto">
                  <a:xfrm>
                    <a:off x="5033" y="2801"/>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35" name="Rectangle 359"/>
                  <p:cNvSpPr>
                    <a:spLocks noChangeArrowheads="1"/>
                  </p:cNvSpPr>
                  <p:nvPr/>
                </p:nvSpPr>
                <p:spPr bwMode="auto">
                  <a:xfrm>
                    <a:off x="5033" y="2801"/>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269" name="Group 363"/>
                <p:cNvGrpSpPr>
                  <a:grpSpLocks/>
                </p:cNvGrpSpPr>
                <p:nvPr/>
              </p:nvGrpSpPr>
              <p:grpSpPr bwMode="auto">
                <a:xfrm>
                  <a:off x="5118" y="2733"/>
                  <a:ext cx="47" cy="82"/>
                  <a:chOff x="5118" y="2733"/>
                  <a:chExt cx="47" cy="82"/>
                </a:xfrm>
              </p:grpSpPr>
              <p:sp>
                <p:nvSpPr>
                  <p:cNvPr id="76137" name="Freeform 361"/>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38" name="Freeform 362"/>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270" name="Group 374"/>
              <p:cNvGrpSpPr>
                <a:grpSpLocks/>
              </p:cNvGrpSpPr>
              <p:nvPr/>
            </p:nvGrpSpPr>
            <p:grpSpPr bwMode="auto">
              <a:xfrm>
                <a:off x="4881" y="2957"/>
                <a:ext cx="132" cy="83"/>
                <a:chOff x="4881" y="2957"/>
                <a:chExt cx="132" cy="83"/>
              </a:xfrm>
            </p:grpSpPr>
            <p:grpSp>
              <p:nvGrpSpPr>
                <p:cNvPr id="10271" name="Group 367"/>
                <p:cNvGrpSpPr>
                  <a:grpSpLocks/>
                </p:cNvGrpSpPr>
                <p:nvPr/>
              </p:nvGrpSpPr>
              <p:grpSpPr bwMode="auto">
                <a:xfrm>
                  <a:off x="4881" y="2958"/>
                  <a:ext cx="132" cy="69"/>
                  <a:chOff x="4881" y="2958"/>
                  <a:chExt cx="132" cy="69"/>
                </a:xfrm>
              </p:grpSpPr>
              <p:sp>
                <p:nvSpPr>
                  <p:cNvPr id="76141" name="Freeform 365"/>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42" name="Freeform 366"/>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70" name="Group 370"/>
                <p:cNvGrpSpPr>
                  <a:grpSpLocks/>
                </p:cNvGrpSpPr>
                <p:nvPr/>
              </p:nvGrpSpPr>
              <p:grpSpPr bwMode="auto">
                <a:xfrm>
                  <a:off x="4881" y="3026"/>
                  <a:ext cx="87" cy="13"/>
                  <a:chOff x="4881" y="3026"/>
                  <a:chExt cx="87" cy="13"/>
                </a:xfrm>
              </p:grpSpPr>
              <p:sp>
                <p:nvSpPr>
                  <p:cNvPr id="76144" name="Rectangle 368"/>
                  <p:cNvSpPr>
                    <a:spLocks noChangeArrowheads="1"/>
                  </p:cNvSpPr>
                  <p:nvPr/>
                </p:nvSpPr>
                <p:spPr bwMode="auto">
                  <a:xfrm>
                    <a:off x="4881"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45" name="Rectangle 369"/>
                  <p:cNvSpPr>
                    <a:spLocks noChangeArrowheads="1"/>
                  </p:cNvSpPr>
                  <p:nvPr/>
                </p:nvSpPr>
                <p:spPr bwMode="auto">
                  <a:xfrm>
                    <a:off x="4881"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5974" name="Group 373"/>
                <p:cNvGrpSpPr>
                  <a:grpSpLocks/>
                </p:cNvGrpSpPr>
                <p:nvPr/>
              </p:nvGrpSpPr>
              <p:grpSpPr bwMode="auto">
                <a:xfrm>
                  <a:off x="4966" y="2957"/>
                  <a:ext cx="47" cy="83"/>
                  <a:chOff x="4966" y="2957"/>
                  <a:chExt cx="47" cy="83"/>
                </a:xfrm>
              </p:grpSpPr>
              <p:sp>
                <p:nvSpPr>
                  <p:cNvPr id="76147" name="Freeform 371"/>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48" name="Freeform 372"/>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5978" name="Group 384"/>
              <p:cNvGrpSpPr>
                <a:grpSpLocks/>
              </p:cNvGrpSpPr>
              <p:nvPr/>
            </p:nvGrpSpPr>
            <p:grpSpPr bwMode="auto">
              <a:xfrm>
                <a:off x="4806" y="3070"/>
                <a:ext cx="131" cy="83"/>
                <a:chOff x="4806" y="3070"/>
                <a:chExt cx="131" cy="83"/>
              </a:xfrm>
            </p:grpSpPr>
            <p:grpSp>
              <p:nvGrpSpPr>
                <p:cNvPr id="76023" name="Group 377"/>
                <p:cNvGrpSpPr>
                  <a:grpSpLocks/>
                </p:cNvGrpSpPr>
                <p:nvPr/>
              </p:nvGrpSpPr>
              <p:grpSpPr bwMode="auto">
                <a:xfrm>
                  <a:off x="4806" y="3071"/>
                  <a:ext cx="131" cy="69"/>
                  <a:chOff x="4806" y="3071"/>
                  <a:chExt cx="131" cy="69"/>
                </a:xfrm>
              </p:grpSpPr>
              <p:sp>
                <p:nvSpPr>
                  <p:cNvPr id="76151" name="Freeform 375"/>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52" name="Freeform 376"/>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27" name="Group 380"/>
                <p:cNvGrpSpPr>
                  <a:grpSpLocks/>
                </p:cNvGrpSpPr>
                <p:nvPr/>
              </p:nvGrpSpPr>
              <p:grpSpPr bwMode="auto">
                <a:xfrm>
                  <a:off x="4806" y="3139"/>
                  <a:ext cx="86" cy="13"/>
                  <a:chOff x="4806" y="3139"/>
                  <a:chExt cx="86" cy="13"/>
                </a:xfrm>
              </p:grpSpPr>
              <p:sp>
                <p:nvSpPr>
                  <p:cNvPr id="76154" name="Rectangle 378"/>
                  <p:cNvSpPr>
                    <a:spLocks noChangeArrowheads="1"/>
                  </p:cNvSpPr>
                  <p:nvPr/>
                </p:nvSpPr>
                <p:spPr bwMode="auto">
                  <a:xfrm>
                    <a:off x="4806"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55" name="Rectangle 379"/>
                  <p:cNvSpPr>
                    <a:spLocks noChangeArrowheads="1"/>
                  </p:cNvSpPr>
                  <p:nvPr/>
                </p:nvSpPr>
                <p:spPr bwMode="auto">
                  <a:xfrm>
                    <a:off x="4806"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39" name="Group 383"/>
                <p:cNvGrpSpPr>
                  <a:grpSpLocks/>
                </p:cNvGrpSpPr>
                <p:nvPr/>
              </p:nvGrpSpPr>
              <p:grpSpPr bwMode="auto">
                <a:xfrm>
                  <a:off x="4890" y="3070"/>
                  <a:ext cx="47" cy="83"/>
                  <a:chOff x="4890" y="3070"/>
                  <a:chExt cx="47" cy="83"/>
                </a:xfrm>
              </p:grpSpPr>
              <p:sp>
                <p:nvSpPr>
                  <p:cNvPr id="76157" name="Freeform 381"/>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58" name="Freeform 382"/>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40" name="Group 394"/>
              <p:cNvGrpSpPr>
                <a:grpSpLocks/>
              </p:cNvGrpSpPr>
              <p:nvPr/>
            </p:nvGrpSpPr>
            <p:grpSpPr bwMode="auto">
              <a:xfrm>
                <a:off x="5184" y="2508"/>
                <a:ext cx="132" cy="82"/>
                <a:chOff x="5184" y="2508"/>
                <a:chExt cx="132" cy="82"/>
              </a:xfrm>
            </p:grpSpPr>
            <p:grpSp>
              <p:nvGrpSpPr>
                <p:cNvPr id="76043" name="Group 387"/>
                <p:cNvGrpSpPr>
                  <a:grpSpLocks/>
                </p:cNvGrpSpPr>
                <p:nvPr/>
              </p:nvGrpSpPr>
              <p:grpSpPr bwMode="auto">
                <a:xfrm>
                  <a:off x="5185" y="2508"/>
                  <a:ext cx="131" cy="69"/>
                  <a:chOff x="5185" y="2508"/>
                  <a:chExt cx="131" cy="69"/>
                </a:xfrm>
              </p:grpSpPr>
              <p:sp>
                <p:nvSpPr>
                  <p:cNvPr id="76161" name="Freeform 385"/>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62" name="Freeform 386"/>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Lst>
                    <a:rect l="0" t="0" r="r" b="b"/>
                    <a:pathLst>
                      <a:path w="131" h="69">
                        <a:moveTo>
                          <a:pt x="4" y="63"/>
                        </a:moveTo>
                        <a:lnTo>
                          <a:pt x="45"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46" name="Group 390"/>
                <p:cNvGrpSpPr>
                  <a:grpSpLocks/>
                </p:cNvGrpSpPr>
                <p:nvPr/>
              </p:nvGrpSpPr>
              <p:grpSpPr bwMode="auto">
                <a:xfrm>
                  <a:off x="5184" y="2576"/>
                  <a:ext cx="87" cy="14"/>
                  <a:chOff x="5184" y="2576"/>
                  <a:chExt cx="87" cy="14"/>
                </a:xfrm>
              </p:grpSpPr>
              <p:sp>
                <p:nvSpPr>
                  <p:cNvPr id="76164" name="Rectangle 388"/>
                  <p:cNvSpPr>
                    <a:spLocks noChangeArrowheads="1"/>
                  </p:cNvSpPr>
                  <p:nvPr/>
                </p:nvSpPr>
                <p:spPr bwMode="auto">
                  <a:xfrm>
                    <a:off x="5184"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65" name="Rectangle 389"/>
                  <p:cNvSpPr>
                    <a:spLocks noChangeArrowheads="1"/>
                  </p:cNvSpPr>
                  <p:nvPr/>
                </p:nvSpPr>
                <p:spPr bwMode="auto">
                  <a:xfrm>
                    <a:off x="5185"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49" name="Group 393"/>
                <p:cNvGrpSpPr>
                  <a:grpSpLocks/>
                </p:cNvGrpSpPr>
                <p:nvPr/>
              </p:nvGrpSpPr>
              <p:grpSpPr bwMode="auto">
                <a:xfrm>
                  <a:off x="5269" y="2508"/>
                  <a:ext cx="47" cy="82"/>
                  <a:chOff x="5269" y="2508"/>
                  <a:chExt cx="47" cy="82"/>
                </a:xfrm>
              </p:grpSpPr>
              <p:sp>
                <p:nvSpPr>
                  <p:cNvPr id="76167" name="Freeform 391"/>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68" name="Freeform 392"/>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50" name="Group 404"/>
              <p:cNvGrpSpPr>
                <a:grpSpLocks/>
              </p:cNvGrpSpPr>
              <p:nvPr/>
            </p:nvGrpSpPr>
            <p:grpSpPr bwMode="auto">
              <a:xfrm>
                <a:off x="5296" y="2620"/>
                <a:ext cx="132" cy="82"/>
                <a:chOff x="5296" y="2620"/>
                <a:chExt cx="132" cy="82"/>
              </a:xfrm>
            </p:grpSpPr>
            <p:grpSp>
              <p:nvGrpSpPr>
                <p:cNvPr id="76053" name="Group 397"/>
                <p:cNvGrpSpPr>
                  <a:grpSpLocks/>
                </p:cNvGrpSpPr>
                <p:nvPr/>
              </p:nvGrpSpPr>
              <p:grpSpPr bwMode="auto">
                <a:xfrm>
                  <a:off x="5296" y="2621"/>
                  <a:ext cx="132" cy="68"/>
                  <a:chOff x="5296" y="2621"/>
                  <a:chExt cx="132" cy="68"/>
                </a:xfrm>
              </p:grpSpPr>
              <p:sp>
                <p:nvSpPr>
                  <p:cNvPr id="76171" name="Freeform 395"/>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72" name="Freeform 396"/>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56" name="Group 400"/>
                <p:cNvGrpSpPr>
                  <a:grpSpLocks/>
                </p:cNvGrpSpPr>
                <p:nvPr/>
              </p:nvGrpSpPr>
              <p:grpSpPr bwMode="auto">
                <a:xfrm>
                  <a:off x="5296" y="2689"/>
                  <a:ext cx="86" cy="13"/>
                  <a:chOff x="5296" y="2689"/>
                  <a:chExt cx="86" cy="13"/>
                </a:xfrm>
              </p:grpSpPr>
              <p:sp>
                <p:nvSpPr>
                  <p:cNvPr id="76174" name="Rectangle 398"/>
                  <p:cNvSpPr>
                    <a:spLocks noChangeArrowheads="1"/>
                  </p:cNvSpPr>
                  <p:nvPr/>
                </p:nvSpPr>
                <p:spPr bwMode="auto">
                  <a:xfrm>
                    <a:off x="5296"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75" name="Rectangle 399"/>
                  <p:cNvSpPr>
                    <a:spLocks noChangeArrowheads="1"/>
                  </p:cNvSpPr>
                  <p:nvPr/>
                </p:nvSpPr>
                <p:spPr bwMode="auto">
                  <a:xfrm>
                    <a:off x="5296"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59" name="Group 403"/>
                <p:cNvGrpSpPr>
                  <a:grpSpLocks/>
                </p:cNvGrpSpPr>
                <p:nvPr/>
              </p:nvGrpSpPr>
              <p:grpSpPr bwMode="auto">
                <a:xfrm>
                  <a:off x="5381" y="2620"/>
                  <a:ext cx="47" cy="82"/>
                  <a:chOff x="5381" y="2620"/>
                  <a:chExt cx="47" cy="82"/>
                </a:xfrm>
              </p:grpSpPr>
              <p:sp>
                <p:nvSpPr>
                  <p:cNvPr id="76177" name="Freeform 401"/>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78" name="Freeform 402"/>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60" name="Group 414"/>
              <p:cNvGrpSpPr>
                <a:grpSpLocks/>
              </p:cNvGrpSpPr>
              <p:nvPr/>
            </p:nvGrpSpPr>
            <p:grpSpPr bwMode="auto">
              <a:xfrm>
                <a:off x="5220" y="2733"/>
                <a:ext cx="132" cy="82"/>
                <a:chOff x="5220" y="2733"/>
                <a:chExt cx="132" cy="82"/>
              </a:xfrm>
            </p:grpSpPr>
            <p:grpSp>
              <p:nvGrpSpPr>
                <p:cNvPr id="76063" name="Group 407"/>
                <p:cNvGrpSpPr>
                  <a:grpSpLocks/>
                </p:cNvGrpSpPr>
                <p:nvPr/>
              </p:nvGrpSpPr>
              <p:grpSpPr bwMode="auto">
                <a:xfrm>
                  <a:off x="5220" y="2733"/>
                  <a:ext cx="132" cy="69"/>
                  <a:chOff x="5220" y="2733"/>
                  <a:chExt cx="132" cy="69"/>
                </a:xfrm>
              </p:grpSpPr>
              <p:sp>
                <p:nvSpPr>
                  <p:cNvPr id="76181" name="Freeform 405"/>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82" name="Freeform 406"/>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66" name="Group 410"/>
                <p:cNvGrpSpPr>
                  <a:grpSpLocks/>
                </p:cNvGrpSpPr>
                <p:nvPr/>
              </p:nvGrpSpPr>
              <p:grpSpPr bwMode="auto">
                <a:xfrm>
                  <a:off x="5220" y="2801"/>
                  <a:ext cx="86" cy="14"/>
                  <a:chOff x="5220" y="2801"/>
                  <a:chExt cx="86" cy="14"/>
                </a:xfrm>
              </p:grpSpPr>
              <p:sp>
                <p:nvSpPr>
                  <p:cNvPr id="76184" name="Rectangle 408"/>
                  <p:cNvSpPr>
                    <a:spLocks noChangeArrowheads="1"/>
                  </p:cNvSpPr>
                  <p:nvPr/>
                </p:nvSpPr>
                <p:spPr bwMode="auto">
                  <a:xfrm>
                    <a:off x="5220" y="2801"/>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85" name="Rectangle 409"/>
                  <p:cNvSpPr>
                    <a:spLocks noChangeArrowheads="1"/>
                  </p:cNvSpPr>
                  <p:nvPr/>
                </p:nvSpPr>
                <p:spPr bwMode="auto">
                  <a:xfrm>
                    <a:off x="5220" y="2801"/>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69" name="Group 413"/>
                <p:cNvGrpSpPr>
                  <a:grpSpLocks/>
                </p:cNvGrpSpPr>
                <p:nvPr/>
              </p:nvGrpSpPr>
              <p:grpSpPr bwMode="auto">
                <a:xfrm>
                  <a:off x="5305" y="2733"/>
                  <a:ext cx="47" cy="82"/>
                  <a:chOff x="5305" y="2733"/>
                  <a:chExt cx="47" cy="82"/>
                </a:xfrm>
              </p:grpSpPr>
              <p:sp>
                <p:nvSpPr>
                  <p:cNvPr id="76187" name="Freeform 411"/>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88" name="Freeform 412"/>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70" name="Group 424"/>
              <p:cNvGrpSpPr>
                <a:grpSpLocks/>
              </p:cNvGrpSpPr>
              <p:nvPr/>
            </p:nvGrpSpPr>
            <p:grpSpPr bwMode="auto">
              <a:xfrm>
                <a:off x="5068" y="2957"/>
                <a:ext cx="132" cy="83"/>
                <a:chOff x="5068" y="2957"/>
                <a:chExt cx="132" cy="83"/>
              </a:xfrm>
            </p:grpSpPr>
            <p:grpSp>
              <p:nvGrpSpPr>
                <p:cNvPr id="76073" name="Group 417"/>
                <p:cNvGrpSpPr>
                  <a:grpSpLocks/>
                </p:cNvGrpSpPr>
                <p:nvPr/>
              </p:nvGrpSpPr>
              <p:grpSpPr bwMode="auto">
                <a:xfrm>
                  <a:off x="5068" y="2958"/>
                  <a:ext cx="132" cy="69"/>
                  <a:chOff x="5068" y="2958"/>
                  <a:chExt cx="132" cy="69"/>
                </a:xfrm>
              </p:grpSpPr>
              <p:sp>
                <p:nvSpPr>
                  <p:cNvPr id="76191" name="Freeform 415"/>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92" name="Freeform 416"/>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76" name="Group 420"/>
                <p:cNvGrpSpPr>
                  <a:grpSpLocks/>
                </p:cNvGrpSpPr>
                <p:nvPr/>
              </p:nvGrpSpPr>
              <p:grpSpPr bwMode="auto">
                <a:xfrm>
                  <a:off x="5068" y="3026"/>
                  <a:ext cx="87" cy="13"/>
                  <a:chOff x="5068" y="3026"/>
                  <a:chExt cx="87" cy="13"/>
                </a:xfrm>
              </p:grpSpPr>
              <p:sp>
                <p:nvSpPr>
                  <p:cNvPr id="76194" name="Rectangle 418"/>
                  <p:cNvSpPr>
                    <a:spLocks noChangeArrowheads="1"/>
                  </p:cNvSpPr>
                  <p:nvPr/>
                </p:nvSpPr>
                <p:spPr bwMode="auto">
                  <a:xfrm>
                    <a:off x="5068"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95" name="Rectangle 419"/>
                  <p:cNvSpPr>
                    <a:spLocks noChangeArrowheads="1"/>
                  </p:cNvSpPr>
                  <p:nvPr/>
                </p:nvSpPr>
                <p:spPr bwMode="auto">
                  <a:xfrm>
                    <a:off x="5068"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79" name="Group 423"/>
                <p:cNvGrpSpPr>
                  <a:grpSpLocks/>
                </p:cNvGrpSpPr>
                <p:nvPr/>
              </p:nvGrpSpPr>
              <p:grpSpPr bwMode="auto">
                <a:xfrm>
                  <a:off x="5153" y="2957"/>
                  <a:ext cx="47" cy="83"/>
                  <a:chOff x="5153" y="2957"/>
                  <a:chExt cx="47" cy="83"/>
                </a:xfrm>
              </p:grpSpPr>
              <p:sp>
                <p:nvSpPr>
                  <p:cNvPr id="76197" name="Freeform 421"/>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198" name="Freeform 422"/>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80" name="Group 434"/>
              <p:cNvGrpSpPr>
                <a:grpSpLocks/>
              </p:cNvGrpSpPr>
              <p:nvPr/>
            </p:nvGrpSpPr>
            <p:grpSpPr bwMode="auto">
              <a:xfrm>
                <a:off x="4993" y="3070"/>
                <a:ext cx="131" cy="83"/>
                <a:chOff x="4993" y="3070"/>
                <a:chExt cx="131" cy="83"/>
              </a:xfrm>
            </p:grpSpPr>
            <p:grpSp>
              <p:nvGrpSpPr>
                <p:cNvPr id="76083" name="Group 427"/>
                <p:cNvGrpSpPr>
                  <a:grpSpLocks/>
                </p:cNvGrpSpPr>
                <p:nvPr/>
              </p:nvGrpSpPr>
              <p:grpSpPr bwMode="auto">
                <a:xfrm>
                  <a:off x="4993" y="3071"/>
                  <a:ext cx="131" cy="69"/>
                  <a:chOff x="4993" y="3071"/>
                  <a:chExt cx="131" cy="69"/>
                </a:xfrm>
              </p:grpSpPr>
              <p:sp>
                <p:nvSpPr>
                  <p:cNvPr id="76201" name="Freeform 425"/>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02" name="Freeform 426"/>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86" name="Group 430"/>
                <p:cNvGrpSpPr>
                  <a:grpSpLocks/>
                </p:cNvGrpSpPr>
                <p:nvPr/>
              </p:nvGrpSpPr>
              <p:grpSpPr bwMode="auto">
                <a:xfrm>
                  <a:off x="4993" y="3139"/>
                  <a:ext cx="86" cy="13"/>
                  <a:chOff x="4993" y="3139"/>
                  <a:chExt cx="86" cy="13"/>
                </a:xfrm>
              </p:grpSpPr>
              <p:sp>
                <p:nvSpPr>
                  <p:cNvPr id="76204" name="Rectangle 428"/>
                  <p:cNvSpPr>
                    <a:spLocks noChangeArrowheads="1"/>
                  </p:cNvSpPr>
                  <p:nvPr/>
                </p:nvSpPr>
                <p:spPr bwMode="auto">
                  <a:xfrm>
                    <a:off x="4993"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05" name="Rectangle 429"/>
                  <p:cNvSpPr>
                    <a:spLocks noChangeArrowheads="1"/>
                  </p:cNvSpPr>
                  <p:nvPr/>
                </p:nvSpPr>
                <p:spPr bwMode="auto">
                  <a:xfrm>
                    <a:off x="4993"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89" name="Group 433"/>
                <p:cNvGrpSpPr>
                  <a:grpSpLocks/>
                </p:cNvGrpSpPr>
                <p:nvPr/>
              </p:nvGrpSpPr>
              <p:grpSpPr bwMode="auto">
                <a:xfrm>
                  <a:off x="5077" y="3070"/>
                  <a:ext cx="47" cy="83"/>
                  <a:chOff x="5077" y="3070"/>
                  <a:chExt cx="47" cy="83"/>
                </a:xfrm>
              </p:grpSpPr>
              <p:sp>
                <p:nvSpPr>
                  <p:cNvPr id="76207" name="Freeform 431"/>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08" name="Freeform 432"/>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090" name="Group 444"/>
              <p:cNvGrpSpPr>
                <a:grpSpLocks/>
              </p:cNvGrpSpPr>
              <p:nvPr/>
            </p:nvGrpSpPr>
            <p:grpSpPr bwMode="auto">
              <a:xfrm>
                <a:off x="5372" y="2508"/>
                <a:ext cx="131" cy="82"/>
                <a:chOff x="5372" y="2508"/>
                <a:chExt cx="131" cy="82"/>
              </a:xfrm>
            </p:grpSpPr>
            <p:grpSp>
              <p:nvGrpSpPr>
                <p:cNvPr id="76093" name="Group 437"/>
                <p:cNvGrpSpPr>
                  <a:grpSpLocks/>
                </p:cNvGrpSpPr>
                <p:nvPr/>
              </p:nvGrpSpPr>
              <p:grpSpPr bwMode="auto">
                <a:xfrm>
                  <a:off x="5372" y="2508"/>
                  <a:ext cx="131" cy="69"/>
                  <a:chOff x="5372" y="2508"/>
                  <a:chExt cx="131" cy="69"/>
                </a:xfrm>
              </p:grpSpPr>
              <p:sp>
                <p:nvSpPr>
                  <p:cNvPr id="76211" name="Freeform 435"/>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12" name="Freeform 436"/>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96" name="Group 440"/>
                <p:cNvGrpSpPr>
                  <a:grpSpLocks/>
                </p:cNvGrpSpPr>
                <p:nvPr/>
              </p:nvGrpSpPr>
              <p:grpSpPr bwMode="auto">
                <a:xfrm>
                  <a:off x="5372" y="2576"/>
                  <a:ext cx="86" cy="14"/>
                  <a:chOff x="5372" y="2576"/>
                  <a:chExt cx="86" cy="14"/>
                </a:xfrm>
              </p:grpSpPr>
              <p:sp>
                <p:nvSpPr>
                  <p:cNvPr id="76214" name="Rectangle 438"/>
                  <p:cNvSpPr>
                    <a:spLocks noChangeArrowheads="1"/>
                  </p:cNvSpPr>
                  <p:nvPr/>
                </p:nvSpPr>
                <p:spPr bwMode="auto">
                  <a:xfrm>
                    <a:off x="5372"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15" name="Rectangle 439"/>
                  <p:cNvSpPr>
                    <a:spLocks noChangeArrowheads="1"/>
                  </p:cNvSpPr>
                  <p:nvPr/>
                </p:nvSpPr>
                <p:spPr bwMode="auto">
                  <a:xfrm>
                    <a:off x="5372"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099" name="Group 443"/>
                <p:cNvGrpSpPr>
                  <a:grpSpLocks/>
                </p:cNvGrpSpPr>
                <p:nvPr/>
              </p:nvGrpSpPr>
              <p:grpSpPr bwMode="auto">
                <a:xfrm>
                  <a:off x="5456" y="2508"/>
                  <a:ext cx="47" cy="82"/>
                  <a:chOff x="5456" y="2508"/>
                  <a:chExt cx="47" cy="82"/>
                </a:xfrm>
              </p:grpSpPr>
              <p:sp>
                <p:nvSpPr>
                  <p:cNvPr id="76217" name="Freeform 441"/>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18" name="Freeform 442"/>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76100" name="Group 508"/>
            <p:cNvGrpSpPr>
              <a:grpSpLocks/>
            </p:cNvGrpSpPr>
            <p:nvPr/>
          </p:nvGrpSpPr>
          <p:grpSpPr bwMode="auto">
            <a:xfrm>
              <a:off x="6209699" y="3966079"/>
              <a:ext cx="839694" cy="720704"/>
              <a:chOff x="4244" y="2615"/>
              <a:chExt cx="621" cy="533"/>
            </a:xfrm>
          </p:grpSpPr>
          <p:grpSp>
            <p:nvGrpSpPr>
              <p:cNvPr id="76103" name="Group 497"/>
              <p:cNvGrpSpPr>
                <a:grpSpLocks/>
              </p:cNvGrpSpPr>
              <p:nvPr/>
            </p:nvGrpSpPr>
            <p:grpSpPr bwMode="auto">
              <a:xfrm>
                <a:off x="4244" y="2615"/>
                <a:ext cx="621" cy="533"/>
                <a:chOff x="4244" y="2615"/>
                <a:chExt cx="621" cy="533"/>
              </a:xfrm>
            </p:grpSpPr>
            <p:grpSp>
              <p:nvGrpSpPr>
                <p:cNvPr id="76106" name="Group 455"/>
                <p:cNvGrpSpPr>
                  <a:grpSpLocks/>
                </p:cNvGrpSpPr>
                <p:nvPr/>
              </p:nvGrpSpPr>
              <p:grpSpPr bwMode="auto">
                <a:xfrm>
                  <a:off x="4244" y="3061"/>
                  <a:ext cx="131" cy="82"/>
                  <a:chOff x="4244" y="3061"/>
                  <a:chExt cx="131" cy="82"/>
                </a:xfrm>
              </p:grpSpPr>
              <p:grpSp>
                <p:nvGrpSpPr>
                  <p:cNvPr id="76109" name="Group 448"/>
                  <p:cNvGrpSpPr>
                    <a:grpSpLocks/>
                  </p:cNvGrpSpPr>
                  <p:nvPr/>
                </p:nvGrpSpPr>
                <p:grpSpPr bwMode="auto">
                  <a:xfrm>
                    <a:off x="4244" y="3061"/>
                    <a:ext cx="131" cy="69"/>
                    <a:chOff x="4244" y="3061"/>
                    <a:chExt cx="131" cy="69"/>
                  </a:xfrm>
                </p:grpSpPr>
                <p:sp>
                  <p:nvSpPr>
                    <p:cNvPr id="76222" name="Freeform 446"/>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23" name="Freeform 447"/>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10" name="Group 451"/>
                  <p:cNvGrpSpPr>
                    <a:grpSpLocks/>
                  </p:cNvGrpSpPr>
                  <p:nvPr/>
                </p:nvGrpSpPr>
                <p:grpSpPr bwMode="auto">
                  <a:xfrm>
                    <a:off x="4244" y="3130"/>
                    <a:ext cx="86" cy="13"/>
                    <a:chOff x="4244" y="3130"/>
                    <a:chExt cx="86" cy="13"/>
                  </a:xfrm>
                </p:grpSpPr>
                <p:sp>
                  <p:nvSpPr>
                    <p:cNvPr id="76225" name="Rectangle 449"/>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26" name="Rectangle 450"/>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13" name="Group 454"/>
                  <p:cNvGrpSpPr>
                    <a:grpSpLocks/>
                  </p:cNvGrpSpPr>
                  <p:nvPr/>
                </p:nvGrpSpPr>
                <p:grpSpPr bwMode="auto">
                  <a:xfrm>
                    <a:off x="4328" y="3061"/>
                    <a:ext cx="47" cy="82"/>
                    <a:chOff x="4328" y="3061"/>
                    <a:chExt cx="47" cy="82"/>
                  </a:xfrm>
                </p:grpSpPr>
                <p:sp>
                  <p:nvSpPr>
                    <p:cNvPr id="76228" name="Freeform 452"/>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29" name="Freeform 453"/>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16" name="Group 496"/>
                <p:cNvGrpSpPr>
                  <a:grpSpLocks/>
                </p:cNvGrpSpPr>
                <p:nvPr/>
              </p:nvGrpSpPr>
              <p:grpSpPr bwMode="auto">
                <a:xfrm>
                  <a:off x="4430" y="2615"/>
                  <a:ext cx="435" cy="533"/>
                  <a:chOff x="4430" y="2615"/>
                  <a:chExt cx="435" cy="533"/>
                </a:xfrm>
              </p:grpSpPr>
              <p:grpSp>
                <p:nvGrpSpPr>
                  <p:cNvPr id="76119" name="Group 465"/>
                  <p:cNvGrpSpPr>
                    <a:grpSpLocks/>
                  </p:cNvGrpSpPr>
                  <p:nvPr/>
                </p:nvGrpSpPr>
                <p:grpSpPr bwMode="auto">
                  <a:xfrm>
                    <a:off x="4546" y="2615"/>
                    <a:ext cx="132" cy="83"/>
                    <a:chOff x="4546" y="2615"/>
                    <a:chExt cx="132" cy="83"/>
                  </a:xfrm>
                </p:grpSpPr>
                <p:grpSp>
                  <p:nvGrpSpPr>
                    <p:cNvPr id="76120" name="Group 458"/>
                    <p:cNvGrpSpPr>
                      <a:grpSpLocks/>
                    </p:cNvGrpSpPr>
                    <p:nvPr/>
                  </p:nvGrpSpPr>
                  <p:grpSpPr bwMode="auto">
                    <a:xfrm>
                      <a:off x="4546" y="2616"/>
                      <a:ext cx="132" cy="69"/>
                      <a:chOff x="4546" y="2616"/>
                      <a:chExt cx="132" cy="69"/>
                    </a:xfrm>
                  </p:grpSpPr>
                  <p:sp>
                    <p:nvSpPr>
                      <p:cNvPr id="76232" name="Freeform 456"/>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33" name="Freeform 457"/>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23" name="Group 461"/>
                    <p:cNvGrpSpPr>
                      <a:grpSpLocks/>
                    </p:cNvGrpSpPr>
                    <p:nvPr/>
                  </p:nvGrpSpPr>
                  <p:grpSpPr bwMode="auto">
                    <a:xfrm>
                      <a:off x="4546" y="2684"/>
                      <a:ext cx="86" cy="13"/>
                      <a:chOff x="4546" y="2684"/>
                      <a:chExt cx="86" cy="13"/>
                    </a:xfrm>
                  </p:grpSpPr>
                  <p:sp>
                    <p:nvSpPr>
                      <p:cNvPr id="76235" name="Rectangle 459"/>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36" name="Rectangle 460"/>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26" name="Group 464"/>
                    <p:cNvGrpSpPr>
                      <a:grpSpLocks/>
                    </p:cNvGrpSpPr>
                    <p:nvPr/>
                  </p:nvGrpSpPr>
                  <p:grpSpPr bwMode="auto">
                    <a:xfrm>
                      <a:off x="4631" y="2615"/>
                      <a:ext cx="47" cy="83"/>
                      <a:chOff x="4631" y="2615"/>
                      <a:chExt cx="47" cy="83"/>
                    </a:xfrm>
                  </p:grpSpPr>
                  <p:sp>
                    <p:nvSpPr>
                      <p:cNvPr id="76238" name="Freeform 462"/>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39" name="Freeform 463"/>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29" name="Group 475"/>
                  <p:cNvGrpSpPr>
                    <a:grpSpLocks/>
                  </p:cNvGrpSpPr>
                  <p:nvPr/>
                </p:nvGrpSpPr>
                <p:grpSpPr bwMode="auto">
                  <a:xfrm>
                    <a:off x="4470" y="2728"/>
                    <a:ext cx="132" cy="82"/>
                    <a:chOff x="4470" y="2728"/>
                    <a:chExt cx="132" cy="82"/>
                  </a:xfrm>
                </p:grpSpPr>
                <p:grpSp>
                  <p:nvGrpSpPr>
                    <p:cNvPr id="76130" name="Group 468"/>
                    <p:cNvGrpSpPr>
                      <a:grpSpLocks/>
                    </p:cNvGrpSpPr>
                    <p:nvPr/>
                  </p:nvGrpSpPr>
                  <p:grpSpPr bwMode="auto">
                    <a:xfrm>
                      <a:off x="4470" y="2728"/>
                      <a:ext cx="132" cy="69"/>
                      <a:chOff x="4470" y="2728"/>
                      <a:chExt cx="132" cy="69"/>
                    </a:xfrm>
                  </p:grpSpPr>
                  <p:sp>
                    <p:nvSpPr>
                      <p:cNvPr id="76242" name="Freeform 466"/>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43" name="Freeform 467"/>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33" name="Group 471"/>
                    <p:cNvGrpSpPr>
                      <a:grpSpLocks/>
                    </p:cNvGrpSpPr>
                    <p:nvPr/>
                  </p:nvGrpSpPr>
                  <p:grpSpPr bwMode="auto">
                    <a:xfrm>
                      <a:off x="4470" y="2797"/>
                      <a:ext cx="86" cy="13"/>
                      <a:chOff x="4470" y="2797"/>
                      <a:chExt cx="86" cy="13"/>
                    </a:xfrm>
                  </p:grpSpPr>
                  <p:sp>
                    <p:nvSpPr>
                      <p:cNvPr id="76245" name="Rectangle 469"/>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46" name="Rectangle 470"/>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36" name="Group 474"/>
                    <p:cNvGrpSpPr>
                      <a:grpSpLocks/>
                    </p:cNvGrpSpPr>
                    <p:nvPr/>
                  </p:nvGrpSpPr>
                  <p:grpSpPr bwMode="auto">
                    <a:xfrm>
                      <a:off x="4555" y="2728"/>
                      <a:ext cx="47" cy="82"/>
                      <a:chOff x="4555" y="2728"/>
                      <a:chExt cx="47" cy="82"/>
                    </a:xfrm>
                  </p:grpSpPr>
                  <p:sp>
                    <p:nvSpPr>
                      <p:cNvPr id="76248" name="Freeform 472"/>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49" name="Freeform 473"/>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39" name="Group 485"/>
                  <p:cNvGrpSpPr>
                    <a:grpSpLocks/>
                  </p:cNvGrpSpPr>
                  <p:nvPr/>
                </p:nvGrpSpPr>
                <p:grpSpPr bwMode="auto">
                  <a:xfrm>
                    <a:off x="4733" y="2615"/>
                    <a:ext cx="132" cy="83"/>
                    <a:chOff x="4733" y="2615"/>
                    <a:chExt cx="132" cy="83"/>
                  </a:xfrm>
                </p:grpSpPr>
                <p:grpSp>
                  <p:nvGrpSpPr>
                    <p:cNvPr id="76140" name="Group 478"/>
                    <p:cNvGrpSpPr>
                      <a:grpSpLocks/>
                    </p:cNvGrpSpPr>
                    <p:nvPr/>
                  </p:nvGrpSpPr>
                  <p:grpSpPr bwMode="auto">
                    <a:xfrm>
                      <a:off x="4733" y="2616"/>
                      <a:ext cx="132" cy="69"/>
                      <a:chOff x="4733" y="2616"/>
                      <a:chExt cx="132" cy="69"/>
                    </a:xfrm>
                  </p:grpSpPr>
                  <p:sp>
                    <p:nvSpPr>
                      <p:cNvPr id="76252" name="Freeform 476"/>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53" name="Freeform 477"/>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43" name="Group 481"/>
                    <p:cNvGrpSpPr>
                      <a:grpSpLocks/>
                    </p:cNvGrpSpPr>
                    <p:nvPr/>
                  </p:nvGrpSpPr>
                  <p:grpSpPr bwMode="auto">
                    <a:xfrm>
                      <a:off x="4733" y="2684"/>
                      <a:ext cx="86" cy="13"/>
                      <a:chOff x="4733" y="2684"/>
                      <a:chExt cx="86" cy="13"/>
                    </a:xfrm>
                  </p:grpSpPr>
                  <p:sp>
                    <p:nvSpPr>
                      <p:cNvPr id="76255" name="Rectangle 479"/>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56" name="Rectangle 480"/>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46" name="Group 484"/>
                    <p:cNvGrpSpPr>
                      <a:grpSpLocks/>
                    </p:cNvGrpSpPr>
                    <p:nvPr/>
                  </p:nvGrpSpPr>
                  <p:grpSpPr bwMode="auto">
                    <a:xfrm>
                      <a:off x="4818" y="2615"/>
                      <a:ext cx="47" cy="83"/>
                      <a:chOff x="4818" y="2615"/>
                      <a:chExt cx="47" cy="83"/>
                    </a:xfrm>
                  </p:grpSpPr>
                  <p:sp>
                    <p:nvSpPr>
                      <p:cNvPr id="76258" name="Freeform 482"/>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59" name="Freeform 483"/>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49" name="Group 495"/>
                  <p:cNvGrpSpPr>
                    <a:grpSpLocks/>
                  </p:cNvGrpSpPr>
                  <p:nvPr/>
                </p:nvGrpSpPr>
                <p:grpSpPr bwMode="auto">
                  <a:xfrm>
                    <a:off x="4430" y="3066"/>
                    <a:ext cx="132" cy="82"/>
                    <a:chOff x="4430" y="3066"/>
                    <a:chExt cx="132" cy="82"/>
                  </a:xfrm>
                </p:grpSpPr>
                <p:grpSp>
                  <p:nvGrpSpPr>
                    <p:cNvPr id="76150" name="Group 488"/>
                    <p:cNvGrpSpPr>
                      <a:grpSpLocks/>
                    </p:cNvGrpSpPr>
                    <p:nvPr/>
                  </p:nvGrpSpPr>
                  <p:grpSpPr bwMode="auto">
                    <a:xfrm>
                      <a:off x="4430" y="3066"/>
                      <a:ext cx="132" cy="69"/>
                      <a:chOff x="4430" y="3066"/>
                      <a:chExt cx="132" cy="69"/>
                    </a:xfrm>
                  </p:grpSpPr>
                  <p:sp>
                    <p:nvSpPr>
                      <p:cNvPr id="76262" name="Freeform 486"/>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63" name="Freeform 487"/>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53" name="Group 491"/>
                    <p:cNvGrpSpPr>
                      <a:grpSpLocks/>
                    </p:cNvGrpSpPr>
                    <p:nvPr/>
                  </p:nvGrpSpPr>
                  <p:grpSpPr bwMode="auto">
                    <a:xfrm>
                      <a:off x="4430" y="3134"/>
                      <a:ext cx="86" cy="13"/>
                      <a:chOff x="4430" y="3134"/>
                      <a:chExt cx="86" cy="13"/>
                    </a:xfrm>
                  </p:grpSpPr>
                  <p:sp>
                    <p:nvSpPr>
                      <p:cNvPr id="76265" name="Rectangle 489"/>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66" name="Rectangle 490"/>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56" name="Group 494"/>
                    <p:cNvGrpSpPr>
                      <a:grpSpLocks/>
                    </p:cNvGrpSpPr>
                    <p:nvPr/>
                  </p:nvGrpSpPr>
                  <p:grpSpPr bwMode="auto">
                    <a:xfrm>
                      <a:off x="4515" y="3066"/>
                      <a:ext cx="47" cy="82"/>
                      <a:chOff x="4515" y="3066"/>
                      <a:chExt cx="47" cy="82"/>
                    </a:xfrm>
                  </p:grpSpPr>
                  <p:sp>
                    <p:nvSpPr>
                      <p:cNvPr id="76268" name="Freeform 492"/>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69" name="Freeform 493"/>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76159" name="Group 507"/>
              <p:cNvGrpSpPr>
                <a:grpSpLocks/>
              </p:cNvGrpSpPr>
              <p:nvPr/>
            </p:nvGrpSpPr>
            <p:grpSpPr bwMode="auto">
              <a:xfrm>
                <a:off x="4688" y="2949"/>
                <a:ext cx="131" cy="82"/>
                <a:chOff x="4688" y="2949"/>
                <a:chExt cx="131" cy="82"/>
              </a:xfrm>
            </p:grpSpPr>
            <p:grpSp>
              <p:nvGrpSpPr>
                <p:cNvPr id="144385" name="Group 500"/>
                <p:cNvGrpSpPr>
                  <a:grpSpLocks/>
                </p:cNvGrpSpPr>
                <p:nvPr/>
              </p:nvGrpSpPr>
              <p:grpSpPr bwMode="auto">
                <a:xfrm>
                  <a:off x="4688" y="2949"/>
                  <a:ext cx="131" cy="69"/>
                  <a:chOff x="4688" y="2949"/>
                  <a:chExt cx="131" cy="69"/>
                </a:xfrm>
              </p:grpSpPr>
              <p:sp>
                <p:nvSpPr>
                  <p:cNvPr id="76274" name="Freeform 498"/>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75" name="Freeform 499"/>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389" name="Group 503"/>
                <p:cNvGrpSpPr>
                  <a:grpSpLocks/>
                </p:cNvGrpSpPr>
                <p:nvPr/>
              </p:nvGrpSpPr>
              <p:grpSpPr bwMode="auto">
                <a:xfrm>
                  <a:off x="4688" y="3018"/>
                  <a:ext cx="86" cy="13"/>
                  <a:chOff x="4688" y="3018"/>
                  <a:chExt cx="86" cy="13"/>
                </a:xfrm>
              </p:grpSpPr>
              <p:sp>
                <p:nvSpPr>
                  <p:cNvPr id="76277" name="Rectangle 501"/>
                  <p:cNvSpPr>
                    <a:spLocks noChangeArrowheads="1"/>
                  </p:cNvSpPr>
                  <p:nvPr/>
                </p:nvSpPr>
                <p:spPr bwMode="auto">
                  <a:xfrm>
                    <a:off x="4688" y="3018"/>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78" name="Rectangle 502"/>
                  <p:cNvSpPr>
                    <a:spLocks noChangeArrowheads="1"/>
                  </p:cNvSpPr>
                  <p:nvPr/>
                </p:nvSpPr>
                <p:spPr bwMode="auto">
                  <a:xfrm>
                    <a:off x="4688" y="3018"/>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393" name="Group 506"/>
                <p:cNvGrpSpPr>
                  <a:grpSpLocks/>
                </p:cNvGrpSpPr>
                <p:nvPr/>
              </p:nvGrpSpPr>
              <p:grpSpPr bwMode="auto">
                <a:xfrm>
                  <a:off x="4773" y="2949"/>
                  <a:ext cx="46" cy="82"/>
                  <a:chOff x="4773" y="2949"/>
                  <a:chExt cx="46" cy="82"/>
                </a:xfrm>
              </p:grpSpPr>
              <p:sp>
                <p:nvSpPr>
                  <p:cNvPr id="76280" name="Freeform 504"/>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81" name="Freeform 505"/>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44397" name="Group 518"/>
            <p:cNvGrpSpPr>
              <a:grpSpLocks/>
            </p:cNvGrpSpPr>
            <p:nvPr/>
          </p:nvGrpSpPr>
          <p:grpSpPr bwMode="auto">
            <a:xfrm>
              <a:off x="6413875" y="4267612"/>
              <a:ext cx="178486" cy="110877"/>
              <a:chOff x="4395" y="2838"/>
              <a:chExt cx="132" cy="82"/>
            </a:xfrm>
          </p:grpSpPr>
          <p:grpSp>
            <p:nvGrpSpPr>
              <p:cNvPr id="144401" name="Group 511"/>
              <p:cNvGrpSpPr>
                <a:grpSpLocks/>
              </p:cNvGrpSpPr>
              <p:nvPr/>
            </p:nvGrpSpPr>
            <p:grpSpPr bwMode="auto">
              <a:xfrm>
                <a:off x="4395" y="2838"/>
                <a:ext cx="132" cy="69"/>
                <a:chOff x="4395" y="2838"/>
                <a:chExt cx="132" cy="69"/>
              </a:xfrm>
            </p:grpSpPr>
            <p:sp>
              <p:nvSpPr>
                <p:cNvPr id="76285" name="Freeform 509"/>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86" name="Freeform 510"/>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05" name="Group 514"/>
              <p:cNvGrpSpPr>
                <a:grpSpLocks/>
              </p:cNvGrpSpPr>
              <p:nvPr/>
            </p:nvGrpSpPr>
            <p:grpSpPr bwMode="auto">
              <a:xfrm>
                <a:off x="4395" y="2907"/>
                <a:ext cx="86" cy="13"/>
                <a:chOff x="4395" y="2907"/>
                <a:chExt cx="86" cy="13"/>
              </a:xfrm>
            </p:grpSpPr>
            <p:sp>
              <p:nvSpPr>
                <p:cNvPr id="76288" name="Rectangle 512"/>
                <p:cNvSpPr>
                  <a:spLocks noChangeArrowheads="1"/>
                </p:cNvSpPr>
                <p:nvPr/>
              </p:nvSpPr>
              <p:spPr bwMode="auto">
                <a:xfrm>
                  <a:off x="4395" y="290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89" name="Rectangle 513"/>
                <p:cNvSpPr>
                  <a:spLocks noChangeArrowheads="1"/>
                </p:cNvSpPr>
                <p:nvPr/>
              </p:nvSpPr>
              <p:spPr bwMode="auto">
                <a:xfrm>
                  <a:off x="4395" y="290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09" name="Group 517"/>
              <p:cNvGrpSpPr>
                <a:grpSpLocks/>
              </p:cNvGrpSpPr>
              <p:nvPr/>
            </p:nvGrpSpPr>
            <p:grpSpPr bwMode="auto">
              <a:xfrm>
                <a:off x="4480" y="2838"/>
                <a:ext cx="47" cy="82"/>
                <a:chOff x="4480" y="2838"/>
                <a:chExt cx="47" cy="82"/>
              </a:xfrm>
            </p:grpSpPr>
            <p:sp>
              <p:nvSpPr>
                <p:cNvPr id="76291" name="Freeform 515"/>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92" name="Freeform 516"/>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413" name="Group 570"/>
            <p:cNvGrpSpPr>
              <a:grpSpLocks/>
            </p:cNvGrpSpPr>
            <p:nvPr/>
          </p:nvGrpSpPr>
          <p:grpSpPr bwMode="auto">
            <a:xfrm>
              <a:off x="6209699" y="3966079"/>
              <a:ext cx="839694" cy="720704"/>
              <a:chOff x="4244" y="2615"/>
              <a:chExt cx="621" cy="533"/>
            </a:xfrm>
          </p:grpSpPr>
          <p:grpSp>
            <p:nvGrpSpPr>
              <p:cNvPr id="76160" name="Group 528"/>
              <p:cNvGrpSpPr>
                <a:grpSpLocks/>
              </p:cNvGrpSpPr>
              <p:nvPr/>
            </p:nvGrpSpPr>
            <p:grpSpPr bwMode="auto">
              <a:xfrm>
                <a:off x="4244" y="3061"/>
                <a:ext cx="131" cy="82"/>
                <a:chOff x="4244" y="3061"/>
                <a:chExt cx="131" cy="82"/>
              </a:xfrm>
            </p:grpSpPr>
            <p:grpSp>
              <p:nvGrpSpPr>
                <p:cNvPr id="76163" name="Group 521"/>
                <p:cNvGrpSpPr>
                  <a:grpSpLocks/>
                </p:cNvGrpSpPr>
                <p:nvPr/>
              </p:nvGrpSpPr>
              <p:grpSpPr bwMode="auto">
                <a:xfrm>
                  <a:off x="4244" y="3061"/>
                  <a:ext cx="131" cy="69"/>
                  <a:chOff x="4244" y="3061"/>
                  <a:chExt cx="131" cy="69"/>
                </a:xfrm>
              </p:grpSpPr>
              <p:sp>
                <p:nvSpPr>
                  <p:cNvPr id="76295" name="Freeform 519"/>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96" name="Freeform 520"/>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66" name="Group 524"/>
                <p:cNvGrpSpPr>
                  <a:grpSpLocks/>
                </p:cNvGrpSpPr>
                <p:nvPr/>
              </p:nvGrpSpPr>
              <p:grpSpPr bwMode="auto">
                <a:xfrm>
                  <a:off x="4244" y="3130"/>
                  <a:ext cx="86" cy="13"/>
                  <a:chOff x="4244" y="3130"/>
                  <a:chExt cx="86" cy="13"/>
                </a:xfrm>
              </p:grpSpPr>
              <p:sp>
                <p:nvSpPr>
                  <p:cNvPr id="76298" name="Rectangle 522"/>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299" name="Rectangle 523"/>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69" name="Group 527"/>
                <p:cNvGrpSpPr>
                  <a:grpSpLocks/>
                </p:cNvGrpSpPr>
                <p:nvPr/>
              </p:nvGrpSpPr>
              <p:grpSpPr bwMode="auto">
                <a:xfrm>
                  <a:off x="4328" y="3061"/>
                  <a:ext cx="47" cy="82"/>
                  <a:chOff x="4328" y="3061"/>
                  <a:chExt cx="47" cy="82"/>
                </a:xfrm>
              </p:grpSpPr>
              <p:sp>
                <p:nvSpPr>
                  <p:cNvPr id="76301" name="Freeform 525"/>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02" name="Freeform 526"/>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70" name="Group 569"/>
              <p:cNvGrpSpPr>
                <a:grpSpLocks/>
              </p:cNvGrpSpPr>
              <p:nvPr/>
            </p:nvGrpSpPr>
            <p:grpSpPr bwMode="auto">
              <a:xfrm>
                <a:off x="4430" y="2615"/>
                <a:ext cx="435" cy="533"/>
                <a:chOff x="4430" y="2615"/>
                <a:chExt cx="435" cy="533"/>
              </a:xfrm>
            </p:grpSpPr>
            <p:grpSp>
              <p:nvGrpSpPr>
                <p:cNvPr id="76173" name="Group 538"/>
                <p:cNvGrpSpPr>
                  <a:grpSpLocks/>
                </p:cNvGrpSpPr>
                <p:nvPr/>
              </p:nvGrpSpPr>
              <p:grpSpPr bwMode="auto">
                <a:xfrm>
                  <a:off x="4546" y="2615"/>
                  <a:ext cx="132" cy="83"/>
                  <a:chOff x="4546" y="2615"/>
                  <a:chExt cx="132" cy="83"/>
                </a:xfrm>
              </p:grpSpPr>
              <p:grpSp>
                <p:nvGrpSpPr>
                  <p:cNvPr id="76176" name="Group 531"/>
                  <p:cNvGrpSpPr>
                    <a:grpSpLocks/>
                  </p:cNvGrpSpPr>
                  <p:nvPr/>
                </p:nvGrpSpPr>
                <p:grpSpPr bwMode="auto">
                  <a:xfrm>
                    <a:off x="4546" y="2616"/>
                    <a:ext cx="132" cy="69"/>
                    <a:chOff x="4546" y="2616"/>
                    <a:chExt cx="132" cy="69"/>
                  </a:xfrm>
                </p:grpSpPr>
                <p:sp>
                  <p:nvSpPr>
                    <p:cNvPr id="76305" name="Freeform 529"/>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06" name="Freeform 530"/>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79" name="Group 534"/>
                  <p:cNvGrpSpPr>
                    <a:grpSpLocks/>
                  </p:cNvGrpSpPr>
                  <p:nvPr/>
                </p:nvGrpSpPr>
                <p:grpSpPr bwMode="auto">
                  <a:xfrm>
                    <a:off x="4546" y="2684"/>
                    <a:ext cx="86" cy="13"/>
                    <a:chOff x="4546" y="2684"/>
                    <a:chExt cx="86" cy="13"/>
                  </a:xfrm>
                </p:grpSpPr>
                <p:sp>
                  <p:nvSpPr>
                    <p:cNvPr id="76308" name="Rectangle 532"/>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09" name="Rectangle 533"/>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80" name="Group 537"/>
                  <p:cNvGrpSpPr>
                    <a:grpSpLocks/>
                  </p:cNvGrpSpPr>
                  <p:nvPr/>
                </p:nvGrpSpPr>
                <p:grpSpPr bwMode="auto">
                  <a:xfrm>
                    <a:off x="4631" y="2615"/>
                    <a:ext cx="47" cy="83"/>
                    <a:chOff x="4631" y="2615"/>
                    <a:chExt cx="47" cy="83"/>
                  </a:xfrm>
                </p:grpSpPr>
                <p:sp>
                  <p:nvSpPr>
                    <p:cNvPr id="76311" name="Freeform 535"/>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12" name="Freeform 536"/>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83" name="Group 548"/>
                <p:cNvGrpSpPr>
                  <a:grpSpLocks/>
                </p:cNvGrpSpPr>
                <p:nvPr/>
              </p:nvGrpSpPr>
              <p:grpSpPr bwMode="auto">
                <a:xfrm>
                  <a:off x="4470" y="2728"/>
                  <a:ext cx="132" cy="82"/>
                  <a:chOff x="4470" y="2728"/>
                  <a:chExt cx="132" cy="82"/>
                </a:xfrm>
              </p:grpSpPr>
              <p:grpSp>
                <p:nvGrpSpPr>
                  <p:cNvPr id="76186" name="Group 541"/>
                  <p:cNvGrpSpPr>
                    <a:grpSpLocks/>
                  </p:cNvGrpSpPr>
                  <p:nvPr/>
                </p:nvGrpSpPr>
                <p:grpSpPr bwMode="auto">
                  <a:xfrm>
                    <a:off x="4470" y="2728"/>
                    <a:ext cx="132" cy="69"/>
                    <a:chOff x="4470" y="2728"/>
                    <a:chExt cx="132" cy="69"/>
                  </a:xfrm>
                </p:grpSpPr>
                <p:sp>
                  <p:nvSpPr>
                    <p:cNvPr id="76315" name="Freeform 539"/>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16" name="Freeform 540"/>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89" name="Group 544"/>
                  <p:cNvGrpSpPr>
                    <a:grpSpLocks/>
                  </p:cNvGrpSpPr>
                  <p:nvPr/>
                </p:nvGrpSpPr>
                <p:grpSpPr bwMode="auto">
                  <a:xfrm>
                    <a:off x="4470" y="2797"/>
                    <a:ext cx="86" cy="13"/>
                    <a:chOff x="4470" y="2797"/>
                    <a:chExt cx="86" cy="13"/>
                  </a:xfrm>
                </p:grpSpPr>
                <p:sp>
                  <p:nvSpPr>
                    <p:cNvPr id="76318" name="Rectangle 542"/>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19" name="Rectangle 543"/>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90" name="Group 547"/>
                  <p:cNvGrpSpPr>
                    <a:grpSpLocks/>
                  </p:cNvGrpSpPr>
                  <p:nvPr/>
                </p:nvGrpSpPr>
                <p:grpSpPr bwMode="auto">
                  <a:xfrm>
                    <a:off x="4555" y="2728"/>
                    <a:ext cx="47" cy="82"/>
                    <a:chOff x="4555" y="2728"/>
                    <a:chExt cx="47" cy="82"/>
                  </a:xfrm>
                </p:grpSpPr>
                <p:sp>
                  <p:nvSpPr>
                    <p:cNvPr id="76321" name="Freeform 545"/>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22" name="Freeform 546"/>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417" name="Group 558"/>
                <p:cNvGrpSpPr>
                  <a:grpSpLocks/>
                </p:cNvGrpSpPr>
                <p:nvPr/>
              </p:nvGrpSpPr>
              <p:grpSpPr bwMode="auto">
                <a:xfrm>
                  <a:off x="4733" y="2615"/>
                  <a:ext cx="132" cy="83"/>
                  <a:chOff x="4733" y="2615"/>
                  <a:chExt cx="132" cy="83"/>
                </a:xfrm>
              </p:grpSpPr>
              <p:grpSp>
                <p:nvGrpSpPr>
                  <p:cNvPr id="144421" name="Group 551"/>
                  <p:cNvGrpSpPr>
                    <a:grpSpLocks/>
                  </p:cNvGrpSpPr>
                  <p:nvPr/>
                </p:nvGrpSpPr>
                <p:grpSpPr bwMode="auto">
                  <a:xfrm>
                    <a:off x="4733" y="2616"/>
                    <a:ext cx="132" cy="69"/>
                    <a:chOff x="4733" y="2616"/>
                    <a:chExt cx="132" cy="69"/>
                  </a:xfrm>
                </p:grpSpPr>
                <p:sp>
                  <p:nvSpPr>
                    <p:cNvPr id="76325" name="Freeform 549"/>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26" name="Freeform 550"/>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25" name="Group 554"/>
                  <p:cNvGrpSpPr>
                    <a:grpSpLocks/>
                  </p:cNvGrpSpPr>
                  <p:nvPr/>
                </p:nvGrpSpPr>
                <p:grpSpPr bwMode="auto">
                  <a:xfrm>
                    <a:off x="4733" y="2684"/>
                    <a:ext cx="86" cy="13"/>
                    <a:chOff x="4733" y="2684"/>
                    <a:chExt cx="86" cy="13"/>
                  </a:xfrm>
                </p:grpSpPr>
                <p:sp>
                  <p:nvSpPr>
                    <p:cNvPr id="76328" name="Rectangle 552"/>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29" name="Rectangle 553"/>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29" name="Group 557"/>
                  <p:cNvGrpSpPr>
                    <a:grpSpLocks/>
                  </p:cNvGrpSpPr>
                  <p:nvPr/>
                </p:nvGrpSpPr>
                <p:grpSpPr bwMode="auto">
                  <a:xfrm>
                    <a:off x="4818" y="2615"/>
                    <a:ext cx="47" cy="83"/>
                    <a:chOff x="4818" y="2615"/>
                    <a:chExt cx="47" cy="83"/>
                  </a:xfrm>
                </p:grpSpPr>
                <p:sp>
                  <p:nvSpPr>
                    <p:cNvPr id="76331" name="Freeform 555"/>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32" name="Freeform 556"/>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433" name="Group 568"/>
                <p:cNvGrpSpPr>
                  <a:grpSpLocks/>
                </p:cNvGrpSpPr>
                <p:nvPr/>
              </p:nvGrpSpPr>
              <p:grpSpPr bwMode="auto">
                <a:xfrm>
                  <a:off x="4430" y="3066"/>
                  <a:ext cx="132" cy="82"/>
                  <a:chOff x="4430" y="3066"/>
                  <a:chExt cx="132" cy="82"/>
                </a:xfrm>
              </p:grpSpPr>
              <p:grpSp>
                <p:nvGrpSpPr>
                  <p:cNvPr id="144437" name="Group 561"/>
                  <p:cNvGrpSpPr>
                    <a:grpSpLocks/>
                  </p:cNvGrpSpPr>
                  <p:nvPr/>
                </p:nvGrpSpPr>
                <p:grpSpPr bwMode="auto">
                  <a:xfrm>
                    <a:off x="4430" y="3066"/>
                    <a:ext cx="132" cy="69"/>
                    <a:chOff x="4430" y="3066"/>
                    <a:chExt cx="132" cy="69"/>
                  </a:xfrm>
                </p:grpSpPr>
                <p:sp>
                  <p:nvSpPr>
                    <p:cNvPr id="76335" name="Freeform 559"/>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36" name="Freeform 560"/>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41" name="Group 564"/>
                  <p:cNvGrpSpPr>
                    <a:grpSpLocks/>
                  </p:cNvGrpSpPr>
                  <p:nvPr/>
                </p:nvGrpSpPr>
                <p:grpSpPr bwMode="auto">
                  <a:xfrm>
                    <a:off x="4430" y="3134"/>
                    <a:ext cx="86" cy="13"/>
                    <a:chOff x="4430" y="3134"/>
                    <a:chExt cx="86" cy="13"/>
                  </a:xfrm>
                </p:grpSpPr>
                <p:sp>
                  <p:nvSpPr>
                    <p:cNvPr id="76338" name="Rectangle 562"/>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39" name="Rectangle 563"/>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42" name="Group 567"/>
                  <p:cNvGrpSpPr>
                    <a:grpSpLocks/>
                  </p:cNvGrpSpPr>
                  <p:nvPr/>
                </p:nvGrpSpPr>
                <p:grpSpPr bwMode="auto">
                  <a:xfrm>
                    <a:off x="4515" y="3066"/>
                    <a:ext cx="47" cy="82"/>
                    <a:chOff x="4515" y="3066"/>
                    <a:chExt cx="47" cy="82"/>
                  </a:xfrm>
                </p:grpSpPr>
                <p:sp>
                  <p:nvSpPr>
                    <p:cNvPr id="76341" name="Freeform 565"/>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42" name="Freeform 566"/>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144446" name="Group 580"/>
            <p:cNvGrpSpPr>
              <a:grpSpLocks/>
            </p:cNvGrpSpPr>
            <p:nvPr/>
          </p:nvGrpSpPr>
          <p:grpSpPr bwMode="auto">
            <a:xfrm>
              <a:off x="6810060" y="4417702"/>
              <a:ext cx="177134" cy="110877"/>
              <a:chOff x="4688" y="2949"/>
              <a:chExt cx="131" cy="82"/>
            </a:xfrm>
          </p:grpSpPr>
          <p:grpSp>
            <p:nvGrpSpPr>
              <p:cNvPr id="144450" name="Group 573"/>
              <p:cNvGrpSpPr>
                <a:grpSpLocks/>
              </p:cNvGrpSpPr>
              <p:nvPr/>
            </p:nvGrpSpPr>
            <p:grpSpPr bwMode="auto">
              <a:xfrm>
                <a:off x="4688" y="2949"/>
                <a:ext cx="131" cy="69"/>
                <a:chOff x="4688" y="2949"/>
                <a:chExt cx="131" cy="69"/>
              </a:xfrm>
            </p:grpSpPr>
            <p:sp>
              <p:nvSpPr>
                <p:cNvPr id="76347" name="Freeform 571"/>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48" name="Freeform 572"/>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54" name="Group 576"/>
              <p:cNvGrpSpPr>
                <a:grpSpLocks/>
              </p:cNvGrpSpPr>
              <p:nvPr/>
            </p:nvGrpSpPr>
            <p:grpSpPr bwMode="auto">
              <a:xfrm>
                <a:off x="4688" y="3018"/>
                <a:ext cx="86" cy="13"/>
                <a:chOff x="4688" y="3018"/>
                <a:chExt cx="86" cy="13"/>
              </a:xfrm>
            </p:grpSpPr>
            <p:sp>
              <p:nvSpPr>
                <p:cNvPr id="76350" name="Rectangle 574"/>
                <p:cNvSpPr>
                  <a:spLocks noChangeArrowheads="1"/>
                </p:cNvSpPr>
                <p:nvPr/>
              </p:nvSpPr>
              <p:spPr bwMode="auto">
                <a:xfrm>
                  <a:off x="4688" y="3018"/>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51" name="Rectangle 575"/>
                <p:cNvSpPr>
                  <a:spLocks noChangeArrowheads="1"/>
                </p:cNvSpPr>
                <p:nvPr/>
              </p:nvSpPr>
              <p:spPr bwMode="auto">
                <a:xfrm>
                  <a:off x="4688" y="3018"/>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458" name="Group 579"/>
              <p:cNvGrpSpPr>
                <a:grpSpLocks/>
              </p:cNvGrpSpPr>
              <p:nvPr/>
            </p:nvGrpSpPr>
            <p:grpSpPr bwMode="auto">
              <a:xfrm>
                <a:off x="4773" y="2949"/>
                <a:ext cx="46" cy="82"/>
                <a:chOff x="4773" y="2949"/>
                <a:chExt cx="46" cy="82"/>
              </a:xfrm>
            </p:grpSpPr>
            <p:sp>
              <p:nvSpPr>
                <p:cNvPr id="76353" name="Freeform 577"/>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54" name="Freeform 578"/>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462" name="Group 590"/>
            <p:cNvGrpSpPr>
              <a:grpSpLocks/>
            </p:cNvGrpSpPr>
            <p:nvPr/>
          </p:nvGrpSpPr>
          <p:grpSpPr bwMode="auto">
            <a:xfrm>
              <a:off x="6209699" y="4569144"/>
              <a:ext cx="177134" cy="110877"/>
              <a:chOff x="4244" y="3061"/>
              <a:chExt cx="131" cy="82"/>
            </a:xfrm>
          </p:grpSpPr>
          <p:grpSp>
            <p:nvGrpSpPr>
              <p:cNvPr id="144466" name="Group 583"/>
              <p:cNvGrpSpPr>
                <a:grpSpLocks/>
              </p:cNvGrpSpPr>
              <p:nvPr/>
            </p:nvGrpSpPr>
            <p:grpSpPr bwMode="auto">
              <a:xfrm>
                <a:off x="4244" y="3061"/>
                <a:ext cx="131" cy="69"/>
                <a:chOff x="4244" y="3061"/>
                <a:chExt cx="131" cy="69"/>
              </a:xfrm>
            </p:grpSpPr>
            <p:sp>
              <p:nvSpPr>
                <p:cNvPr id="76357" name="Freeform 581"/>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58" name="Freeform 582"/>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93" name="Group 586"/>
              <p:cNvGrpSpPr>
                <a:grpSpLocks/>
              </p:cNvGrpSpPr>
              <p:nvPr/>
            </p:nvGrpSpPr>
            <p:grpSpPr bwMode="auto">
              <a:xfrm>
                <a:off x="4244" y="3130"/>
                <a:ext cx="86" cy="13"/>
                <a:chOff x="4244" y="3130"/>
                <a:chExt cx="86" cy="13"/>
              </a:xfrm>
            </p:grpSpPr>
            <p:sp>
              <p:nvSpPr>
                <p:cNvPr id="76360" name="Rectangle 584"/>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61" name="Rectangle 585"/>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196" name="Group 589"/>
              <p:cNvGrpSpPr>
                <a:grpSpLocks/>
              </p:cNvGrpSpPr>
              <p:nvPr/>
            </p:nvGrpSpPr>
            <p:grpSpPr bwMode="auto">
              <a:xfrm>
                <a:off x="4328" y="3061"/>
                <a:ext cx="47" cy="82"/>
                <a:chOff x="4328" y="3061"/>
                <a:chExt cx="47" cy="82"/>
              </a:xfrm>
            </p:grpSpPr>
            <p:sp>
              <p:nvSpPr>
                <p:cNvPr id="76363" name="Freeform 587"/>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64" name="Freeform 588"/>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199" name="Group 631"/>
            <p:cNvGrpSpPr>
              <a:grpSpLocks/>
            </p:cNvGrpSpPr>
            <p:nvPr/>
          </p:nvGrpSpPr>
          <p:grpSpPr bwMode="auto">
            <a:xfrm>
              <a:off x="6461201" y="3966079"/>
              <a:ext cx="588192" cy="720704"/>
              <a:chOff x="4430" y="2615"/>
              <a:chExt cx="435" cy="533"/>
            </a:xfrm>
          </p:grpSpPr>
          <p:grpSp>
            <p:nvGrpSpPr>
              <p:cNvPr id="76200" name="Group 600"/>
              <p:cNvGrpSpPr>
                <a:grpSpLocks/>
              </p:cNvGrpSpPr>
              <p:nvPr/>
            </p:nvGrpSpPr>
            <p:grpSpPr bwMode="auto">
              <a:xfrm>
                <a:off x="4546" y="2615"/>
                <a:ext cx="132" cy="83"/>
                <a:chOff x="4546" y="2615"/>
                <a:chExt cx="132" cy="83"/>
              </a:xfrm>
            </p:grpSpPr>
            <p:grpSp>
              <p:nvGrpSpPr>
                <p:cNvPr id="76203" name="Group 593"/>
                <p:cNvGrpSpPr>
                  <a:grpSpLocks/>
                </p:cNvGrpSpPr>
                <p:nvPr/>
              </p:nvGrpSpPr>
              <p:grpSpPr bwMode="auto">
                <a:xfrm>
                  <a:off x="4546" y="2616"/>
                  <a:ext cx="132" cy="69"/>
                  <a:chOff x="4546" y="2616"/>
                  <a:chExt cx="132" cy="69"/>
                </a:xfrm>
              </p:grpSpPr>
              <p:sp>
                <p:nvSpPr>
                  <p:cNvPr id="76367" name="Freeform 591"/>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68" name="Freeform 592"/>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06" name="Group 596"/>
                <p:cNvGrpSpPr>
                  <a:grpSpLocks/>
                </p:cNvGrpSpPr>
                <p:nvPr/>
              </p:nvGrpSpPr>
              <p:grpSpPr bwMode="auto">
                <a:xfrm>
                  <a:off x="4546" y="2684"/>
                  <a:ext cx="86" cy="13"/>
                  <a:chOff x="4546" y="2684"/>
                  <a:chExt cx="86" cy="13"/>
                </a:xfrm>
              </p:grpSpPr>
              <p:sp>
                <p:nvSpPr>
                  <p:cNvPr id="76370" name="Rectangle 594"/>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71" name="Rectangle 595"/>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09" name="Group 599"/>
                <p:cNvGrpSpPr>
                  <a:grpSpLocks/>
                </p:cNvGrpSpPr>
                <p:nvPr/>
              </p:nvGrpSpPr>
              <p:grpSpPr bwMode="auto">
                <a:xfrm>
                  <a:off x="4631" y="2615"/>
                  <a:ext cx="47" cy="83"/>
                  <a:chOff x="4631" y="2615"/>
                  <a:chExt cx="47" cy="83"/>
                </a:xfrm>
              </p:grpSpPr>
              <p:sp>
                <p:nvSpPr>
                  <p:cNvPr id="76373" name="Freeform 597"/>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74" name="Freeform 598"/>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210" name="Group 610"/>
              <p:cNvGrpSpPr>
                <a:grpSpLocks/>
              </p:cNvGrpSpPr>
              <p:nvPr/>
            </p:nvGrpSpPr>
            <p:grpSpPr bwMode="auto">
              <a:xfrm>
                <a:off x="4470" y="2728"/>
                <a:ext cx="132" cy="82"/>
                <a:chOff x="4470" y="2728"/>
                <a:chExt cx="132" cy="82"/>
              </a:xfrm>
            </p:grpSpPr>
            <p:grpSp>
              <p:nvGrpSpPr>
                <p:cNvPr id="76213" name="Group 603"/>
                <p:cNvGrpSpPr>
                  <a:grpSpLocks/>
                </p:cNvGrpSpPr>
                <p:nvPr/>
              </p:nvGrpSpPr>
              <p:grpSpPr bwMode="auto">
                <a:xfrm>
                  <a:off x="4470" y="2728"/>
                  <a:ext cx="132" cy="69"/>
                  <a:chOff x="4470" y="2728"/>
                  <a:chExt cx="132" cy="69"/>
                </a:xfrm>
              </p:grpSpPr>
              <p:sp>
                <p:nvSpPr>
                  <p:cNvPr id="76377" name="Freeform 601"/>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78" name="Freeform 602"/>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16" name="Group 606"/>
                <p:cNvGrpSpPr>
                  <a:grpSpLocks/>
                </p:cNvGrpSpPr>
                <p:nvPr/>
              </p:nvGrpSpPr>
              <p:grpSpPr bwMode="auto">
                <a:xfrm>
                  <a:off x="4470" y="2797"/>
                  <a:ext cx="86" cy="13"/>
                  <a:chOff x="4470" y="2797"/>
                  <a:chExt cx="86" cy="13"/>
                </a:xfrm>
              </p:grpSpPr>
              <p:sp>
                <p:nvSpPr>
                  <p:cNvPr id="76380" name="Rectangle 604"/>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81" name="Rectangle 605"/>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19" name="Group 609"/>
                <p:cNvGrpSpPr>
                  <a:grpSpLocks/>
                </p:cNvGrpSpPr>
                <p:nvPr/>
              </p:nvGrpSpPr>
              <p:grpSpPr bwMode="auto">
                <a:xfrm>
                  <a:off x="4555" y="2728"/>
                  <a:ext cx="47" cy="82"/>
                  <a:chOff x="4555" y="2728"/>
                  <a:chExt cx="47" cy="82"/>
                </a:xfrm>
              </p:grpSpPr>
              <p:sp>
                <p:nvSpPr>
                  <p:cNvPr id="76383" name="Freeform 607"/>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84" name="Freeform 608"/>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220" name="Group 620"/>
              <p:cNvGrpSpPr>
                <a:grpSpLocks/>
              </p:cNvGrpSpPr>
              <p:nvPr/>
            </p:nvGrpSpPr>
            <p:grpSpPr bwMode="auto">
              <a:xfrm>
                <a:off x="4733" y="2615"/>
                <a:ext cx="132" cy="83"/>
                <a:chOff x="4733" y="2615"/>
                <a:chExt cx="132" cy="83"/>
              </a:xfrm>
            </p:grpSpPr>
            <p:grpSp>
              <p:nvGrpSpPr>
                <p:cNvPr id="76221" name="Group 613"/>
                <p:cNvGrpSpPr>
                  <a:grpSpLocks/>
                </p:cNvGrpSpPr>
                <p:nvPr/>
              </p:nvGrpSpPr>
              <p:grpSpPr bwMode="auto">
                <a:xfrm>
                  <a:off x="4733" y="2616"/>
                  <a:ext cx="132" cy="69"/>
                  <a:chOff x="4733" y="2616"/>
                  <a:chExt cx="132" cy="69"/>
                </a:xfrm>
              </p:grpSpPr>
              <p:sp>
                <p:nvSpPr>
                  <p:cNvPr id="76387" name="Freeform 611"/>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88" name="Freeform 612"/>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11" name="Group 616"/>
                <p:cNvGrpSpPr>
                  <a:grpSpLocks/>
                </p:cNvGrpSpPr>
                <p:nvPr/>
              </p:nvGrpSpPr>
              <p:grpSpPr bwMode="auto">
                <a:xfrm>
                  <a:off x="4733" y="2684"/>
                  <a:ext cx="86" cy="13"/>
                  <a:chOff x="4733" y="2684"/>
                  <a:chExt cx="86" cy="13"/>
                </a:xfrm>
              </p:grpSpPr>
              <p:sp>
                <p:nvSpPr>
                  <p:cNvPr id="76390" name="Rectangle 614"/>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91" name="Rectangle 615"/>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24" name="Group 619"/>
                <p:cNvGrpSpPr>
                  <a:grpSpLocks/>
                </p:cNvGrpSpPr>
                <p:nvPr/>
              </p:nvGrpSpPr>
              <p:grpSpPr bwMode="auto">
                <a:xfrm>
                  <a:off x="4818" y="2615"/>
                  <a:ext cx="47" cy="83"/>
                  <a:chOff x="4818" y="2615"/>
                  <a:chExt cx="47" cy="83"/>
                </a:xfrm>
              </p:grpSpPr>
              <p:sp>
                <p:nvSpPr>
                  <p:cNvPr id="76393" name="Freeform 617"/>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94" name="Freeform 618"/>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227" name="Group 630"/>
              <p:cNvGrpSpPr>
                <a:grpSpLocks/>
              </p:cNvGrpSpPr>
              <p:nvPr/>
            </p:nvGrpSpPr>
            <p:grpSpPr bwMode="auto">
              <a:xfrm>
                <a:off x="4430" y="3066"/>
                <a:ext cx="132" cy="82"/>
                <a:chOff x="4430" y="3066"/>
                <a:chExt cx="132" cy="82"/>
              </a:xfrm>
            </p:grpSpPr>
            <p:grpSp>
              <p:nvGrpSpPr>
                <p:cNvPr id="76230" name="Group 623"/>
                <p:cNvGrpSpPr>
                  <a:grpSpLocks/>
                </p:cNvGrpSpPr>
                <p:nvPr/>
              </p:nvGrpSpPr>
              <p:grpSpPr bwMode="auto">
                <a:xfrm>
                  <a:off x="4430" y="3066"/>
                  <a:ext cx="132" cy="69"/>
                  <a:chOff x="4430" y="3066"/>
                  <a:chExt cx="132" cy="69"/>
                </a:xfrm>
              </p:grpSpPr>
              <p:sp>
                <p:nvSpPr>
                  <p:cNvPr id="76397" name="Freeform 621"/>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398" name="Freeform 622"/>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31" name="Group 626"/>
                <p:cNvGrpSpPr>
                  <a:grpSpLocks/>
                </p:cNvGrpSpPr>
                <p:nvPr/>
              </p:nvGrpSpPr>
              <p:grpSpPr bwMode="auto">
                <a:xfrm>
                  <a:off x="4430" y="3134"/>
                  <a:ext cx="86" cy="13"/>
                  <a:chOff x="4430" y="3134"/>
                  <a:chExt cx="86" cy="13"/>
                </a:xfrm>
              </p:grpSpPr>
              <p:sp>
                <p:nvSpPr>
                  <p:cNvPr id="76400" name="Rectangle 624"/>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01" name="Rectangle 625"/>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34" name="Group 629"/>
                <p:cNvGrpSpPr>
                  <a:grpSpLocks/>
                </p:cNvGrpSpPr>
                <p:nvPr/>
              </p:nvGrpSpPr>
              <p:grpSpPr bwMode="auto">
                <a:xfrm>
                  <a:off x="4515" y="3066"/>
                  <a:ext cx="47" cy="82"/>
                  <a:chOff x="4515" y="3066"/>
                  <a:chExt cx="47" cy="82"/>
                </a:xfrm>
              </p:grpSpPr>
              <p:sp>
                <p:nvSpPr>
                  <p:cNvPr id="76403" name="Freeform 627"/>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04" name="Freeform 628"/>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76237" name="Group 634"/>
            <p:cNvGrpSpPr>
              <a:grpSpLocks/>
            </p:cNvGrpSpPr>
            <p:nvPr/>
          </p:nvGrpSpPr>
          <p:grpSpPr bwMode="auto">
            <a:xfrm>
              <a:off x="6209699" y="4569144"/>
              <a:ext cx="177134" cy="93299"/>
              <a:chOff x="4244" y="3061"/>
              <a:chExt cx="131" cy="69"/>
            </a:xfrm>
          </p:grpSpPr>
          <p:sp>
            <p:nvSpPr>
              <p:cNvPr id="76408" name="Freeform 632"/>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09" name="Freeform 633"/>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40" name="Group 637"/>
            <p:cNvGrpSpPr>
              <a:grpSpLocks/>
            </p:cNvGrpSpPr>
            <p:nvPr/>
          </p:nvGrpSpPr>
          <p:grpSpPr bwMode="auto">
            <a:xfrm>
              <a:off x="6209699" y="4662444"/>
              <a:ext cx="116286" cy="17578"/>
              <a:chOff x="4244" y="3130"/>
              <a:chExt cx="86" cy="13"/>
            </a:xfrm>
          </p:grpSpPr>
          <p:sp>
            <p:nvSpPr>
              <p:cNvPr id="76411" name="Rectangle 635"/>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12" name="Rectangle 636"/>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41" name="Group 640"/>
            <p:cNvGrpSpPr>
              <a:grpSpLocks/>
            </p:cNvGrpSpPr>
            <p:nvPr/>
          </p:nvGrpSpPr>
          <p:grpSpPr bwMode="auto">
            <a:xfrm>
              <a:off x="6323280" y="4569144"/>
              <a:ext cx="63552" cy="110877"/>
              <a:chOff x="4328" y="3061"/>
              <a:chExt cx="47" cy="82"/>
            </a:xfrm>
          </p:grpSpPr>
          <p:sp>
            <p:nvSpPr>
              <p:cNvPr id="76414" name="Freeform 638"/>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15" name="Freeform 639"/>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44" name="Group 643"/>
            <p:cNvGrpSpPr>
              <a:grpSpLocks/>
            </p:cNvGrpSpPr>
            <p:nvPr/>
          </p:nvGrpSpPr>
          <p:grpSpPr bwMode="auto">
            <a:xfrm>
              <a:off x="6209699" y="4569144"/>
              <a:ext cx="177134" cy="93299"/>
              <a:chOff x="4244" y="3061"/>
              <a:chExt cx="131" cy="69"/>
            </a:xfrm>
          </p:grpSpPr>
          <p:sp>
            <p:nvSpPr>
              <p:cNvPr id="76417" name="Freeform 641"/>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18" name="Freeform 642"/>
              <p:cNvSpPr>
                <a:spLocks/>
              </p:cNvSpPr>
              <p:nvPr/>
            </p:nvSpPr>
            <p:spPr bwMode="auto">
              <a:xfrm>
                <a:off x="4244" y="306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47" name="Group 646"/>
            <p:cNvGrpSpPr>
              <a:grpSpLocks/>
            </p:cNvGrpSpPr>
            <p:nvPr/>
          </p:nvGrpSpPr>
          <p:grpSpPr bwMode="auto">
            <a:xfrm>
              <a:off x="6209699" y="4662444"/>
              <a:ext cx="116286" cy="17578"/>
              <a:chOff x="4244" y="3130"/>
              <a:chExt cx="86" cy="13"/>
            </a:xfrm>
          </p:grpSpPr>
          <p:sp>
            <p:nvSpPr>
              <p:cNvPr id="76420" name="Rectangle 644"/>
              <p:cNvSpPr>
                <a:spLocks noChangeArrowheads="1"/>
              </p:cNvSpPr>
              <p:nvPr/>
            </p:nvSpPr>
            <p:spPr bwMode="auto">
              <a:xfrm>
                <a:off x="4244" y="3130"/>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21" name="Rectangle 645"/>
              <p:cNvSpPr>
                <a:spLocks noChangeArrowheads="1"/>
              </p:cNvSpPr>
              <p:nvPr/>
            </p:nvSpPr>
            <p:spPr bwMode="auto">
              <a:xfrm>
                <a:off x="4244" y="3130"/>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50" name="Group 649"/>
            <p:cNvGrpSpPr>
              <a:grpSpLocks/>
            </p:cNvGrpSpPr>
            <p:nvPr/>
          </p:nvGrpSpPr>
          <p:grpSpPr bwMode="auto">
            <a:xfrm>
              <a:off x="6323280" y="4569144"/>
              <a:ext cx="63552" cy="110877"/>
              <a:chOff x="4328" y="3061"/>
              <a:chExt cx="47" cy="82"/>
            </a:xfrm>
          </p:grpSpPr>
          <p:sp>
            <p:nvSpPr>
              <p:cNvPr id="76423" name="Freeform 647"/>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24" name="Freeform 648"/>
              <p:cNvSpPr>
                <a:spLocks/>
              </p:cNvSpPr>
              <p:nvPr/>
            </p:nvSpPr>
            <p:spPr bwMode="auto">
              <a:xfrm>
                <a:off x="4328" y="306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51" name="Group 659"/>
            <p:cNvGrpSpPr>
              <a:grpSpLocks/>
            </p:cNvGrpSpPr>
            <p:nvPr/>
          </p:nvGrpSpPr>
          <p:grpSpPr bwMode="auto">
            <a:xfrm>
              <a:off x="6618052" y="3966079"/>
              <a:ext cx="178486" cy="112230"/>
              <a:chOff x="4546" y="2615"/>
              <a:chExt cx="132" cy="83"/>
            </a:xfrm>
          </p:grpSpPr>
          <p:grpSp>
            <p:nvGrpSpPr>
              <p:cNvPr id="76254" name="Group 652"/>
              <p:cNvGrpSpPr>
                <a:grpSpLocks/>
              </p:cNvGrpSpPr>
              <p:nvPr/>
            </p:nvGrpSpPr>
            <p:grpSpPr bwMode="auto">
              <a:xfrm>
                <a:off x="4546" y="2616"/>
                <a:ext cx="132" cy="69"/>
                <a:chOff x="4546" y="2616"/>
                <a:chExt cx="132" cy="69"/>
              </a:xfrm>
            </p:grpSpPr>
            <p:sp>
              <p:nvSpPr>
                <p:cNvPr id="76426" name="Freeform 650"/>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27" name="Freeform 651"/>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14" name="Group 655"/>
              <p:cNvGrpSpPr>
                <a:grpSpLocks/>
              </p:cNvGrpSpPr>
              <p:nvPr/>
            </p:nvGrpSpPr>
            <p:grpSpPr bwMode="auto">
              <a:xfrm>
                <a:off x="4546" y="2684"/>
                <a:ext cx="86" cy="13"/>
                <a:chOff x="4546" y="2684"/>
                <a:chExt cx="86" cy="13"/>
              </a:xfrm>
            </p:grpSpPr>
            <p:sp>
              <p:nvSpPr>
                <p:cNvPr id="76429" name="Rectangle 653"/>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30" name="Rectangle 654"/>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18" name="Group 658"/>
              <p:cNvGrpSpPr>
                <a:grpSpLocks/>
              </p:cNvGrpSpPr>
              <p:nvPr/>
            </p:nvGrpSpPr>
            <p:grpSpPr bwMode="auto">
              <a:xfrm>
                <a:off x="4631" y="2615"/>
                <a:ext cx="47" cy="83"/>
                <a:chOff x="4631" y="2615"/>
                <a:chExt cx="47" cy="83"/>
              </a:xfrm>
            </p:grpSpPr>
            <p:sp>
              <p:nvSpPr>
                <p:cNvPr id="76432" name="Freeform 656"/>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33" name="Freeform 657"/>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522" name="Group 669"/>
            <p:cNvGrpSpPr>
              <a:grpSpLocks/>
            </p:cNvGrpSpPr>
            <p:nvPr/>
          </p:nvGrpSpPr>
          <p:grpSpPr bwMode="auto">
            <a:xfrm>
              <a:off x="6515288" y="4118874"/>
              <a:ext cx="178486" cy="110877"/>
              <a:chOff x="4470" y="2728"/>
              <a:chExt cx="132" cy="82"/>
            </a:xfrm>
          </p:grpSpPr>
          <p:grpSp>
            <p:nvGrpSpPr>
              <p:cNvPr id="144526" name="Group 662"/>
              <p:cNvGrpSpPr>
                <a:grpSpLocks/>
              </p:cNvGrpSpPr>
              <p:nvPr/>
            </p:nvGrpSpPr>
            <p:grpSpPr bwMode="auto">
              <a:xfrm>
                <a:off x="4470" y="2728"/>
                <a:ext cx="132" cy="69"/>
                <a:chOff x="4470" y="2728"/>
                <a:chExt cx="132" cy="69"/>
              </a:xfrm>
            </p:grpSpPr>
            <p:sp>
              <p:nvSpPr>
                <p:cNvPr id="76436" name="Freeform 660"/>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37" name="Freeform 661"/>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30" name="Group 665"/>
              <p:cNvGrpSpPr>
                <a:grpSpLocks/>
              </p:cNvGrpSpPr>
              <p:nvPr/>
            </p:nvGrpSpPr>
            <p:grpSpPr bwMode="auto">
              <a:xfrm>
                <a:off x="4470" y="2797"/>
                <a:ext cx="86" cy="13"/>
                <a:chOff x="4470" y="2797"/>
                <a:chExt cx="86" cy="13"/>
              </a:xfrm>
            </p:grpSpPr>
            <p:sp>
              <p:nvSpPr>
                <p:cNvPr id="76439" name="Rectangle 663"/>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40" name="Rectangle 664"/>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34" name="Group 668"/>
              <p:cNvGrpSpPr>
                <a:grpSpLocks/>
              </p:cNvGrpSpPr>
              <p:nvPr/>
            </p:nvGrpSpPr>
            <p:grpSpPr bwMode="auto">
              <a:xfrm>
                <a:off x="4555" y="2728"/>
                <a:ext cx="47" cy="82"/>
                <a:chOff x="4555" y="2728"/>
                <a:chExt cx="47" cy="82"/>
              </a:xfrm>
            </p:grpSpPr>
            <p:sp>
              <p:nvSpPr>
                <p:cNvPr id="76442" name="Freeform 666"/>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43" name="Freeform 667"/>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535" name="Group 679"/>
            <p:cNvGrpSpPr>
              <a:grpSpLocks/>
            </p:cNvGrpSpPr>
            <p:nvPr/>
          </p:nvGrpSpPr>
          <p:grpSpPr bwMode="auto">
            <a:xfrm>
              <a:off x="6870907" y="3966079"/>
              <a:ext cx="178486" cy="112230"/>
              <a:chOff x="4733" y="2615"/>
              <a:chExt cx="132" cy="83"/>
            </a:xfrm>
          </p:grpSpPr>
          <p:grpSp>
            <p:nvGrpSpPr>
              <p:cNvPr id="76257" name="Group 672"/>
              <p:cNvGrpSpPr>
                <a:grpSpLocks/>
              </p:cNvGrpSpPr>
              <p:nvPr/>
            </p:nvGrpSpPr>
            <p:grpSpPr bwMode="auto">
              <a:xfrm>
                <a:off x="4733" y="2616"/>
                <a:ext cx="132" cy="69"/>
                <a:chOff x="4733" y="2616"/>
                <a:chExt cx="132" cy="69"/>
              </a:xfrm>
            </p:grpSpPr>
            <p:sp>
              <p:nvSpPr>
                <p:cNvPr id="76446" name="Freeform 670"/>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47" name="Freeform 671"/>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60" name="Group 675"/>
              <p:cNvGrpSpPr>
                <a:grpSpLocks/>
              </p:cNvGrpSpPr>
              <p:nvPr/>
            </p:nvGrpSpPr>
            <p:grpSpPr bwMode="auto">
              <a:xfrm>
                <a:off x="4733" y="2684"/>
                <a:ext cx="86" cy="13"/>
                <a:chOff x="4733" y="2684"/>
                <a:chExt cx="86" cy="13"/>
              </a:xfrm>
            </p:grpSpPr>
            <p:sp>
              <p:nvSpPr>
                <p:cNvPr id="76449" name="Rectangle 673"/>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50" name="Rectangle 674"/>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61" name="Group 678"/>
              <p:cNvGrpSpPr>
                <a:grpSpLocks/>
              </p:cNvGrpSpPr>
              <p:nvPr/>
            </p:nvGrpSpPr>
            <p:grpSpPr bwMode="auto">
              <a:xfrm>
                <a:off x="4818" y="2615"/>
                <a:ext cx="47" cy="83"/>
                <a:chOff x="4818" y="2615"/>
                <a:chExt cx="47" cy="83"/>
              </a:xfrm>
            </p:grpSpPr>
            <p:sp>
              <p:nvSpPr>
                <p:cNvPr id="76452" name="Freeform 676"/>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53" name="Freeform 677"/>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264" name="Group 689"/>
            <p:cNvGrpSpPr>
              <a:grpSpLocks/>
            </p:cNvGrpSpPr>
            <p:nvPr/>
          </p:nvGrpSpPr>
          <p:grpSpPr bwMode="auto">
            <a:xfrm>
              <a:off x="6461201" y="4575905"/>
              <a:ext cx="178486" cy="110877"/>
              <a:chOff x="4430" y="3066"/>
              <a:chExt cx="132" cy="82"/>
            </a:xfrm>
          </p:grpSpPr>
          <p:grpSp>
            <p:nvGrpSpPr>
              <p:cNvPr id="76267" name="Group 682"/>
              <p:cNvGrpSpPr>
                <a:grpSpLocks/>
              </p:cNvGrpSpPr>
              <p:nvPr/>
            </p:nvGrpSpPr>
            <p:grpSpPr bwMode="auto">
              <a:xfrm>
                <a:off x="4430" y="3066"/>
                <a:ext cx="132" cy="69"/>
                <a:chOff x="4430" y="3066"/>
                <a:chExt cx="132" cy="69"/>
              </a:xfrm>
            </p:grpSpPr>
            <p:sp>
              <p:nvSpPr>
                <p:cNvPr id="76456" name="Freeform 680"/>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57" name="Freeform 681"/>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70" name="Group 685"/>
              <p:cNvGrpSpPr>
                <a:grpSpLocks/>
              </p:cNvGrpSpPr>
              <p:nvPr/>
            </p:nvGrpSpPr>
            <p:grpSpPr bwMode="auto">
              <a:xfrm>
                <a:off x="4430" y="3134"/>
                <a:ext cx="86" cy="13"/>
                <a:chOff x="4430" y="3134"/>
                <a:chExt cx="86" cy="13"/>
              </a:xfrm>
            </p:grpSpPr>
            <p:sp>
              <p:nvSpPr>
                <p:cNvPr id="76459" name="Rectangle 683"/>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60" name="Rectangle 684"/>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71" name="Group 688"/>
              <p:cNvGrpSpPr>
                <a:grpSpLocks/>
              </p:cNvGrpSpPr>
              <p:nvPr/>
            </p:nvGrpSpPr>
            <p:grpSpPr bwMode="auto">
              <a:xfrm>
                <a:off x="4515" y="3066"/>
                <a:ext cx="47" cy="82"/>
                <a:chOff x="4515" y="3066"/>
                <a:chExt cx="47" cy="82"/>
              </a:xfrm>
            </p:grpSpPr>
            <p:sp>
              <p:nvSpPr>
                <p:cNvPr id="76462" name="Freeform 686"/>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63" name="Freeform 687"/>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272" name="Group 692"/>
            <p:cNvGrpSpPr>
              <a:grpSpLocks/>
            </p:cNvGrpSpPr>
            <p:nvPr/>
          </p:nvGrpSpPr>
          <p:grpSpPr bwMode="auto">
            <a:xfrm>
              <a:off x="6618052" y="3967431"/>
              <a:ext cx="178486" cy="93299"/>
              <a:chOff x="4546" y="2616"/>
              <a:chExt cx="132" cy="69"/>
            </a:xfrm>
          </p:grpSpPr>
          <p:sp>
            <p:nvSpPr>
              <p:cNvPr id="76466" name="Freeform 690"/>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67" name="Freeform 691"/>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73" name="Group 695"/>
            <p:cNvGrpSpPr>
              <a:grpSpLocks/>
            </p:cNvGrpSpPr>
            <p:nvPr/>
          </p:nvGrpSpPr>
          <p:grpSpPr bwMode="auto">
            <a:xfrm>
              <a:off x="6618052" y="4059378"/>
              <a:ext cx="116286" cy="17578"/>
              <a:chOff x="4546" y="2684"/>
              <a:chExt cx="86" cy="13"/>
            </a:xfrm>
          </p:grpSpPr>
          <p:sp>
            <p:nvSpPr>
              <p:cNvPr id="76469" name="Rectangle 693"/>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70" name="Rectangle 694"/>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76" name="Group 698"/>
            <p:cNvGrpSpPr>
              <a:grpSpLocks/>
            </p:cNvGrpSpPr>
            <p:nvPr/>
          </p:nvGrpSpPr>
          <p:grpSpPr bwMode="auto">
            <a:xfrm>
              <a:off x="6732986" y="3966079"/>
              <a:ext cx="63552" cy="112230"/>
              <a:chOff x="4631" y="2615"/>
              <a:chExt cx="47" cy="83"/>
            </a:xfrm>
          </p:grpSpPr>
          <p:sp>
            <p:nvSpPr>
              <p:cNvPr id="76472" name="Freeform 696"/>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73" name="Freeform 697"/>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79" name="Group 701"/>
            <p:cNvGrpSpPr>
              <a:grpSpLocks/>
            </p:cNvGrpSpPr>
            <p:nvPr/>
          </p:nvGrpSpPr>
          <p:grpSpPr bwMode="auto">
            <a:xfrm>
              <a:off x="6618052" y="3967431"/>
              <a:ext cx="178486" cy="93299"/>
              <a:chOff x="4546" y="2616"/>
              <a:chExt cx="132" cy="69"/>
            </a:xfrm>
          </p:grpSpPr>
          <p:sp>
            <p:nvSpPr>
              <p:cNvPr id="76475" name="Freeform 699"/>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76" name="Freeform 700"/>
              <p:cNvSpPr>
                <a:spLocks/>
              </p:cNvSpPr>
              <p:nvPr/>
            </p:nvSpPr>
            <p:spPr bwMode="auto">
              <a:xfrm>
                <a:off x="4546" y="261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82" name="Group 704"/>
            <p:cNvGrpSpPr>
              <a:grpSpLocks/>
            </p:cNvGrpSpPr>
            <p:nvPr/>
          </p:nvGrpSpPr>
          <p:grpSpPr bwMode="auto">
            <a:xfrm>
              <a:off x="6618052" y="4059378"/>
              <a:ext cx="116286" cy="17578"/>
              <a:chOff x="4546" y="2684"/>
              <a:chExt cx="86" cy="13"/>
            </a:xfrm>
          </p:grpSpPr>
          <p:sp>
            <p:nvSpPr>
              <p:cNvPr id="76478" name="Rectangle 702"/>
              <p:cNvSpPr>
                <a:spLocks noChangeArrowheads="1"/>
              </p:cNvSpPr>
              <p:nvPr/>
            </p:nvSpPr>
            <p:spPr bwMode="auto">
              <a:xfrm>
                <a:off x="4546"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79" name="Rectangle 703"/>
              <p:cNvSpPr>
                <a:spLocks noChangeArrowheads="1"/>
              </p:cNvSpPr>
              <p:nvPr/>
            </p:nvSpPr>
            <p:spPr bwMode="auto">
              <a:xfrm>
                <a:off x="4546"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83" name="Group 707"/>
            <p:cNvGrpSpPr>
              <a:grpSpLocks/>
            </p:cNvGrpSpPr>
            <p:nvPr/>
          </p:nvGrpSpPr>
          <p:grpSpPr bwMode="auto">
            <a:xfrm>
              <a:off x="6732986" y="3966079"/>
              <a:ext cx="63552" cy="112230"/>
              <a:chOff x="4631" y="2615"/>
              <a:chExt cx="47" cy="83"/>
            </a:xfrm>
          </p:grpSpPr>
          <p:sp>
            <p:nvSpPr>
              <p:cNvPr id="76481" name="Freeform 705"/>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82" name="Freeform 706"/>
              <p:cNvSpPr>
                <a:spLocks/>
              </p:cNvSpPr>
              <p:nvPr/>
            </p:nvSpPr>
            <p:spPr bwMode="auto">
              <a:xfrm>
                <a:off x="4631"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84" name="Group 710"/>
            <p:cNvGrpSpPr>
              <a:grpSpLocks/>
            </p:cNvGrpSpPr>
            <p:nvPr/>
          </p:nvGrpSpPr>
          <p:grpSpPr bwMode="auto">
            <a:xfrm>
              <a:off x="6515288" y="4118874"/>
              <a:ext cx="178486" cy="93299"/>
              <a:chOff x="4470" y="2728"/>
              <a:chExt cx="132" cy="69"/>
            </a:xfrm>
          </p:grpSpPr>
          <p:sp>
            <p:nvSpPr>
              <p:cNvPr id="76484" name="Freeform 708"/>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85" name="Freeform 709"/>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87" name="Group 713"/>
            <p:cNvGrpSpPr>
              <a:grpSpLocks/>
            </p:cNvGrpSpPr>
            <p:nvPr/>
          </p:nvGrpSpPr>
          <p:grpSpPr bwMode="auto">
            <a:xfrm>
              <a:off x="6515288" y="4212173"/>
              <a:ext cx="116286" cy="17578"/>
              <a:chOff x="4470" y="2797"/>
              <a:chExt cx="86" cy="13"/>
            </a:xfrm>
          </p:grpSpPr>
          <p:sp>
            <p:nvSpPr>
              <p:cNvPr id="76487" name="Rectangle 711"/>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88" name="Rectangle 712"/>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45" name="Group 716"/>
            <p:cNvGrpSpPr>
              <a:grpSpLocks/>
            </p:cNvGrpSpPr>
            <p:nvPr/>
          </p:nvGrpSpPr>
          <p:grpSpPr bwMode="auto">
            <a:xfrm>
              <a:off x="6630222" y="4118874"/>
              <a:ext cx="63552" cy="110877"/>
              <a:chOff x="4555" y="2728"/>
              <a:chExt cx="47" cy="82"/>
            </a:xfrm>
          </p:grpSpPr>
          <p:sp>
            <p:nvSpPr>
              <p:cNvPr id="76490" name="Freeform 714"/>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91" name="Freeform 715"/>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49" name="Group 719"/>
            <p:cNvGrpSpPr>
              <a:grpSpLocks/>
            </p:cNvGrpSpPr>
            <p:nvPr/>
          </p:nvGrpSpPr>
          <p:grpSpPr bwMode="auto">
            <a:xfrm>
              <a:off x="6515288" y="4118874"/>
              <a:ext cx="178486" cy="93299"/>
              <a:chOff x="4470" y="2728"/>
              <a:chExt cx="132" cy="69"/>
            </a:xfrm>
          </p:grpSpPr>
          <p:sp>
            <p:nvSpPr>
              <p:cNvPr id="76493" name="Freeform 717"/>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94" name="Freeform 718"/>
              <p:cNvSpPr>
                <a:spLocks/>
              </p:cNvSpPr>
              <p:nvPr/>
            </p:nvSpPr>
            <p:spPr bwMode="auto">
              <a:xfrm>
                <a:off x="4470" y="272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53" name="Group 722"/>
            <p:cNvGrpSpPr>
              <a:grpSpLocks/>
            </p:cNvGrpSpPr>
            <p:nvPr/>
          </p:nvGrpSpPr>
          <p:grpSpPr bwMode="auto">
            <a:xfrm>
              <a:off x="6515288" y="4212173"/>
              <a:ext cx="116286" cy="17578"/>
              <a:chOff x="4470" y="2797"/>
              <a:chExt cx="86" cy="13"/>
            </a:xfrm>
          </p:grpSpPr>
          <p:sp>
            <p:nvSpPr>
              <p:cNvPr id="76496" name="Rectangle 720"/>
              <p:cNvSpPr>
                <a:spLocks noChangeArrowheads="1"/>
              </p:cNvSpPr>
              <p:nvPr/>
            </p:nvSpPr>
            <p:spPr bwMode="auto">
              <a:xfrm>
                <a:off x="4470" y="279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497" name="Rectangle 721"/>
              <p:cNvSpPr>
                <a:spLocks noChangeArrowheads="1"/>
              </p:cNvSpPr>
              <p:nvPr/>
            </p:nvSpPr>
            <p:spPr bwMode="auto">
              <a:xfrm>
                <a:off x="4470" y="279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57" name="Group 725"/>
            <p:cNvGrpSpPr>
              <a:grpSpLocks/>
            </p:cNvGrpSpPr>
            <p:nvPr/>
          </p:nvGrpSpPr>
          <p:grpSpPr bwMode="auto">
            <a:xfrm>
              <a:off x="6630222" y="4118874"/>
              <a:ext cx="63552" cy="110877"/>
              <a:chOff x="4555" y="2728"/>
              <a:chExt cx="47" cy="82"/>
            </a:xfrm>
          </p:grpSpPr>
          <p:sp>
            <p:nvSpPr>
              <p:cNvPr id="76499" name="Freeform 723"/>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00" name="Freeform 724"/>
              <p:cNvSpPr>
                <a:spLocks/>
              </p:cNvSpPr>
              <p:nvPr/>
            </p:nvSpPr>
            <p:spPr bwMode="auto">
              <a:xfrm>
                <a:off x="4555" y="272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61" name="Group 728"/>
            <p:cNvGrpSpPr>
              <a:grpSpLocks/>
            </p:cNvGrpSpPr>
            <p:nvPr/>
          </p:nvGrpSpPr>
          <p:grpSpPr bwMode="auto">
            <a:xfrm>
              <a:off x="6870907" y="3967431"/>
              <a:ext cx="178486" cy="93299"/>
              <a:chOff x="4733" y="2616"/>
              <a:chExt cx="132" cy="69"/>
            </a:xfrm>
          </p:grpSpPr>
          <p:sp>
            <p:nvSpPr>
              <p:cNvPr id="76502" name="Freeform 726"/>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03" name="Freeform 727"/>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90" name="Group 731"/>
            <p:cNvGrpSpPr>
              <a:grpSpLocks/>
            </p:cNvGrpSpPr>
            <p:nvPr/>
          </p:nvGrpSpPr>
          <p:grpSpPr bwMode="auto">
            <a:xfrm>
              <a:off x="6870907" y="4059378"/>
              <a:ext cx="116286" cy="17578"/>
              <a:chOff x="4733" y="2684"/>
              <a:chExt cx="86" cy="13"/>
            </a:xfrm>
          </p:grpSpPr>
          <p:sp>
            <p:nvSpPr>
              <p:cNvPr id="76505" name="Rectangle 729"/>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06" name="Rectangle 730"/>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93" name="Group 734"/>
            <p:cNvGrpSpPr>
              <a:grpSpLocks/>
            </p:cNvGrpSpPr>
            <p:nvPr/>
          </p:nvGrpSpPr>
          <p:grpSpPr bwMode="auto">
            <a:xfrm>
              <a:off x="6985841" y="3966079"/>
              <a:ext cx="63552" cy="112230"/>
              <a:chOff x="4818" y="2615"/>
              <a:chExt cx="47" cy="83"/>
            </a:xfrm>
          </p:grpSpPr>
          <p:sp>
            <p:nvSpPr>
              <p:cNvPr id="76508" name="Freeform 732"/>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09" name="Freeform 733"/>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94" name="Group 737"/>
            <p:cNvGrpSpPr>
              <a:grpSpLocks/>
            </p:cNvGrpSpPr>
            <p:nvPr/>
          </p:nvGrpSpPr>
          <p:grpSpPr bwMode="auto">
            <a:xfrm>
              <a:off x="6870907" y="3967431"/>
              <a:ext cx="178486" cy="93299"/>
              <a:chOff x="4733" y="2616"/>
              <a:chExt cx="132" cy="69"/>
            </a:xfrm>
          </p:grpSpPr>
          <p:sp>
            <p:nvSpPr>
              <p:cNvPr id="76511" name="Freeform 735"/>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12" name="Freeform 736"/>
              <p:cNvSpPr>
                <a:spLocks/>
              </p:cNvSpPr>
              <p:nvPr/>
            </p:nvSpPr>
            <p:spPr bwMode="auto">
              <a:xfrm>
                <a:off x="4733" y="2616"/>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297" name="Group 740"/>
            <p:cNvGrpSpPr>
              <a:grpSpLocks/>
            </p:cNvGrpSpPr>
            <p:nvPr/>
          </p:nvGrpSpPr>
          <p:grpSpPr bwMode="auto">
            <a:xfrm>
              <a:off x="6870907" y="4059378"/>
              <a:ext cx="116286" cy="17578"/>
              <a:chOff x="4733" y="2684"/>
              <a:chExt cx="86" cy="13"/>
            </a:xfrm>
          </p:grpSpPr>
          <p:sp>
            <p:nvSpPr>
              <p:cNvPr id="76514" name="Rectangle 738"/>
              <p:cNvSpPr>
                <a:spLocks noChangeArrowheads="1"/>
              </p:cNvSpPr>
              <p:nvPr/>
            </p:nvSpPr>
            <p:spPr bwMode="auto">
              <a:xfrm>
                <a:off x="4733" y="268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15" name="Rectangle 739"/>
              <p:cNvSpPr>
                <a:spLocks noChangeArrowheads="1"/>
              </p:cNvSpPr>
              <p:nvPr/>
            </p:nvSpPr>
            <p:spPr bwMode="auto">
              <a:xfrm>
                <a:off x="4733" y="268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00" name="Group 743"/>
            <p:cNvGrpSpPr>
              <a:grpSpLocks/>
            </p:cNvGrpSpPr>
            <p:nvPr/>
          </p:nvGrpSpPr>
          <p:grpSpPr bwMode="auto">
            <a:xfrm>
              <a:off x="6985841" y="3966079"/>
              <a:ext cx="63552" cy="112230"/>
              <a:chOff x="4818" y="2615"/>
              <a:chExt cx="47" cy="83"/>
            </a:xfrm>
          </p:grpSpPr>
          <p:sp>
            <p:nvSpPr>
              <p:cNvPr id="76517" name="Freeform 741"/>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18" name="Freeform 742"/>
              <p:cNvSpPr>
                <a:spLocks/>
              </p:cNvSpPr>
              <p:nvPr/>
            </p:nvSpPr>
            <p:spPr bwMode="auto">
              <a:xfrm>
                <a:off x="4818" y="261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03" name="Group 746"/>
            <p:cNvGrpSpPr>
              <a:grpSpLocks/>
            </p:cNvGrpSpPr>
            <p:nvPr/>
          </p:nvGrpSpPr>
          <p:grpSpPr bwMode="auto">
            <a:xfrm>
              <a:off x="6461201" y="4575905"/>
              <a:ext cx="178486" cy="93299"/>
              <a:chOff x="4430" y="3066"/>
              <a:chExt cx="132" cy="69"/>
            </a:xfrm>
          </p:grpSpPr>
          <p:sp>
            <p:nvSpPr>
              <p:cNvPr id="76520" name="Freeform 744"/>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21" name="Freeform 745"/>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04" name="Group 749"/>
            <p:cNvGrpSpPr>
              <a:grpSpLocks/>
            </p:cNvGrpSpPr>
            <p:nvPr/>
          </p:nvGrpSpPr>
          <p:grpSpPr bwMode="auto">
            <a:xfrm>
              <a:off x="6461201" y="4667852"/>
              <a:ext cx="116286" cy="17578"/>
              <a:chOff x="4430" y="3134"/>
              <a:chExt cx="86" cy="13"/>
            </a:xfrm>
          </p:grpSpPr>
          <p:sp>
            <p:nvSpPr>
              <p:cNvPr id="76523" name="Rectangle 747"/>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24" name="Rectangle 748"/>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07" name="Group 752"/>
            <p:cNvGrpSpPr>
              <a:grpSpLocks/>
            </p:cNvGrpSpPr>
            <p:nvPr/>
          </p:nvGrpSpPr>
          <p:grpSpPr bwMode="auto">
            <a:xfrm>
              <a:off x="6576135" y="4575905"/>
              <a:ext cx="63552" cy="110877"/>
              <a:chOff x="4515" y="3066"/>
              <a:chExt cx="47" cy="82"/>
            </a:xfrm>
          </p:grpSpPr>
          <p:sp>
            <p:nvSpPr>
              <p:cNvPr id="76526" name="Freeform 750"/>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27" name="Freeform 751"/>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10" name="Group 755"/>
            <p:cNvGrpSpPr>
              <a:grpSpLocks/>
            </p:cNvGrpSpPr>
            <p:nvPr/>
          </p:nvGrpSpPr>
          <p:grpSpPr bwMode="auto">
            <a:xfrm>
              <a:off x="6461201" y="4575905"/>
              <a:ext cx="178486" cy="93299"/>
              <a:chOff x="4430" y="3066"/>
              <a:chExt cx="132" cy="69"/>
            </a:xfrm>
          </p:grpSpPr>
          <p:sp>
            <p:nvSpPr>
              <p:cNvPr id="76529" name="Freeform 753"/>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30" name="Freeform 754"/>
              <p:cNvSpPr>
                <a:spLocks/>
              </p:cNvSpPr>
              <p:nvPr/>
            </p:nvSpPr>
            <p:spPr bwMode="auto">
              <a:xfrm>
                <a:off x="4430" y="3066"/>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13" name="Group 758"/>
            <p:cNvGrpSpPr>
              <a:grpSpLocks/>
            </p:cNvGrpSpPr>
            <p:nvPr/>
          </p:nvGrpSpPr>
          <p:grpSpPr bwMode="auto">
            <a:xfrm>
              <a:off x="6461201" y="4667852"/>
              <a:ext cx="116286" cy="17578"/>
              <a:chOff x="4430" y="3134"/>
              <a:chExt cx="86" cy="13"/>
            </a:xfrm>
          </p:grpSpPr>
          <p:sp>
            <p:nvSpPr>
              <p:cNvPr id="76532" name="Rectangle 756"/>
              <p:cNvSpPr>
                <a:spLocks noChangeArrowheads="1"/>
              </p:cNvSpPr>
              <p:nvPr/>
            </p:nvSpPr>
            <p:spPr bwMode="auto">
              <a:xfrm>
                <a:off x="4430" y="3134"/>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33" name="Rectangle 757"/>
              <p:cNvSpPr>
                <a:spLocks noChangeArrowheads="1"/>
              </p:cNvSpPr>
              <p:nvPr/>
            </p:nvSpPr>
            <p:spPr bwMode="auto">
              <a:xfrm>
                <a:off x="4430" y="313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14" name="Group 761"/>
            <p:cNvGrpSpPr>
              <a:grpSpLocks/>
            </p:cNvGrpSpPr>
            <p:nvPr/>
          </p:nvGrpSpPr>
          <p:grpSpPr bwMode="auto">
            <a:xfrm>
              <a:off x="6576135" y="4575905"/>
              <a:ext cx="63552" cy="110877"/>
              <a:chOff x="4515" y="3066"/>
              <a:chExt cx="47" cy="82"/>
            </a:xfrm>
          </p:grpSpPr>
          <p:sp>
            <p:nvSpPr>
              <p:cNvPr id="76535" name="Freeform 759"/>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36" name="Freeform 760"/>
              <p:cNvSpPr>
                <a:spLocks/>
              </p:cNvSpPr>
              <p:nvPr/>
            </p:nvSpPr>
            <p:spPr bwMode="auto">
              <a:xfrm>
                <a:off x="4515" y="3066"/>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17" name="Group 764"/>
            <p:cNvGrpSpPr>
              <a:grpSpLocks/>
            </p:cNvGrpSpPr>
            <p:nvPr/>
          </p:nvGrpSpPr>
          <p:grpSpPr bwMode="auto">
            <a:xfrm>
              <a:off x="6810060" y="4417702"/>
              <a:ext cx="177134" cy="93299"/>
              <a:chOff x="4688" y="2949"/>
              <a:chExt cx="131" cy="69"/>
            </a:xfrm>
          </p:grpSpPr>
          <p:sp>
            <p:nvSpPr>
              <p:cNvPr id="76538" name="Freeform 762"/>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39" name="Freeform 763"/>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82" name="Group 767"/>
            <p:cNvGrpSpPr>
              <a:grpSpLocks/>
            </p:cNvGrpSpPr>
            <p:nvPr/>
          </p:nvGrpSpPr>
          <p:grpSpPr bwMode="auto">
            <a:xfrm>
              <a:off x="6810060" y="4511001"/>
              <a:ext cx="116286" cy="17578"/>
              <a:chOff x="4688" y="3018"/>
              <a:chExt cx="86" cy="13"/>
            </a:xfrm>
          </p:grpSpPr>
          <p:sp>
            <p:nvSpPr>
              <p:cNvPr id="76541" name="Rectangle 765"/>
              <p:cNvSpPr>
                <a:spLocks noChangeArrowheads="1"/>
              </p:cNvSpPr>
              <p:nvPr/>
            </p:nvSpPr>
            <p:spPr bwMode="auto">
              <a:xfrm>
                <a:off x="4688" y="3018"/>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42" name="Rectangle 766"/>
              <p:cNvSpPr>
                <a:spLocks noChangeArrowheads="1"/>
              </p:cNvSpPr>
              <p:nvPr/>
            </p:nvSpPr>
            <p:spPr bwMode="auto">
              <a:xfrm>
                <a:off x="4688" y="3018"/>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92" name="Group 770"/>
            <p:cNvGrpSpPr>
              <a:grpSpLocks/>
            </p:cNvGrpSpPr>
            <p:nvPr/>
          </p:nvGrpSpPr>
          <p:grpSpPr bwMode="auto">
            <a:xfrm>
              <a:off x="6924994" y="4417702"/>
              <a:ext cx="62200" cy="110877"/>
              <a:chOff x="4773" y="2949"/>
              <a:chExt cx="46" cy="82"/>
            </a:xfrm>
          </p:grpSpPr>
          <p:sp>
            <p:nvSpPr>
              <p:cNvPr id="76544" name="Freeform 768"/>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45" name="Freeform 769"/>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596" name="Group 773"/>
            <p:cNvGrpSpPr>
              <a:grpSpLocks/>
            </p:cNvGrpSpPr>
            <p:nvPr/>
          </p:nvGrpSpPr>
          <p:grpSpPr bwMode="auto">
            <a:xfrm>
              <a:off x="6810060" y="4417702"/>
              <a:ext cx="177134" cy="93299"/>
              <a:chOff x="4688" y="2949"/>
              <a:chExt cx="131" cy="69"/>
            </a:xfrm>
          </p:grpSpPr>
          <p:sp>
            <p:nvSpPr>
              <p:cNvPr id="76547" name="Freeform 771"/>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48" name="Freeform 772"/>
              <p:cNvSpPr>
                <a:spLocks/>
              </p:cNvSpPr>
              <p:nvPr/>
            </p:nvSpPr>
            <p:spPr bwMode="auto">
              <a:xfrm>
                <a:off x="4688" y="2949"/>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00" name="Group 776"/>
            <p:cNvGrpSpPr>
              <a:grpSpLocks/>
            </p:cNvGrpSpPr>
            <p:nvPr/>
          </p:nvGrpSpPr>
          <p:grpSpPr bwMode="auto">
            <a:xfrm>
              <a:off x="6810060" y="4511001"/>
              <a:ext cx="116286" cy="17578"/>
              <a:chOff x="4688" y="3018"/>
              <a:chExt cx="86" cy="13"/>
            </a:xfrm>
          </p:grpSpPr>
          <p:sp>
            <p:nvSpPr>
              <p:cNvPr id="76550" name="Rectangle 774"/>
              <p:cNvSpPr>
                <a:spLocks noChangeArrowheads="1"/>
              </p:cNvSpPr>
              <p:nvPr/>
            </p:nvSpPr>
            <p:spPr bwMode="auto">
              <a:xfrm>
                <a:off x="4688" y="3018"/>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51" name="Rectangle 775"/>
              <p:cNvSpPr>
                <a:spLocks noChangeArrowheads="1"/>
              </p:cNvSpPr>
              <p:nvPr/>
            </p:nvSpPr>
            <p:spPr bwMode="auto">
              <a:xfrm>
                <a:off x="4688" y="3018"/>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04" name="Group 779"/>
            <p:cNvGrpSpPr>
              <a:grpSpLocks/>
            </p:cNvGrpSpPr>
            <p:nvPr/>
          </p:nvGrpSpPr>
          <p:grpSpPr bwMode="auto">
            <a:xfrm>
              <a:off x="6924994" y="4417702"/>
              <a:ext cx="62200" cy="110877"/>
              <a:chOff x="4773" y="2949"/>
              <a:chExt cx="46" cy="82"/>
            </a:xfrm>
          </p:grpSpPr>
          <p:sp>
            <p:nvSpPr>
              <p:cNvPr id="76553" name="Freeform 777"/>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54" name="Freeform 778"/>
              <p:cNvSpPr>
                <a:spLocks/>
              </p:cNvSpPr>
              <p:nvPr/>
            </p:nvSpPr>
            <p:spPr bwMode="auto">
              <a:xfrm>
                <a:off x="4773" y="2949"/>
                <a:ext cx="46" cy="82"/>
              </a:xfrm>
              <a:custGeom>
                <a:avLst/>
                <a:gdLst/>
                <a:ahLst/>
                <a:cxnLst>
                  <a:cxn ang="0">
                    <a:pos x="1" y="69"/>
                  </a:cxn>
                  <a:cxn ang="0">
                    <a:pos x="46" y="0"/>
                  </a:cxn>
                  <a:cxn ang="0">
                    <a:pos x="46" y="11"/>
                  </a:cxn>
                  <a:cxn ang="0">
                    <a:pos x="0" y="82"/>
                  </a:cxn>
                  <a:cxn ang="0">
                    <a:pos x="1" y="69"/>
                  </a:cxn>
                </a:cxnLst>
                <a:rect l="0" t="0" r="r" b="b"/>
                <a:pathLst>
                  <a:path w="46" h="82">
                    <a:moveTo>
                      <a:pt x="1" y="69"/>
                    </a:moveTo>
                    <a:lnTo>
                      <a:pt x="46" y="0"/>
                    </a:lnTo>
                    <a:lnTo>
                      <a:pt x="46"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20" name="Group 782"/>
            <p:cNvGrpSpPr>
              <a:grpSpLocks/>
            </p:cNvGrpSpPr>
            <p:nvPr/>
          </p:nvGrpSpPr>
          <p:grpSpPr bwMode="auto">
            <a:xfrm>
              <a:off x="6413875" y="4267612"/>
              <a:ext cx="178486" cy="93299"/>
              <a:chOff x="4395" y="2838"/>
              <a:chExt cx="132" cy="69"/>
            </a:xfrm>
          </p:grpSpPr>
          <p:sp>
            <p:nvSpPr>
              <p:cNvPr id="76556" name="Freeform 780"/>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57" name="Freeform 781"/>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23" name="Group 785"/>
            <p:cNvGrpSpPr>
              <a:grpSpLocks/>
            </p:cNvGrpSpPr>
            <p:nvPr/>
          </p:nvGrpSpPr>
          <p:grpSpPr bwMode="auto">
            <a:xfrm>
              <a:off x="6413875" y="4360911"/>
              <a:ext cx="116286" cy="17578"/>
              <a:chOff x="4395" y="2907"/>
              <a:chExt cx="86" cy="13"/>
            </a:xfrm>
          </p:grpSpPr>
          <p:sp>
            <p:nvSpPr>
              <p:cNvPr id="76559" name="Rectangle 783"/>
              <p:cNvSpPr>
                <a:spLocks noChangeArrowheads="1"/>
              </p:cNvSpPr>
              <p:nvPr/>
            </p:nvSpPr>
            <p:spPr bwMode="auto">
              <a:xfrm>
                <a:off x="4395" y="290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60" name="Rectangle 784"/>
              <p:cNvSpPr>
                <a:spLocks noChangeArrowheads="1"/>
              </p:cNvSpPr>
              <p:nvPr/>
            </p:nvSpPr>
            <p:spPr bwMode="auto">
              <a:xfrm>
                <a:off x="4395" y="290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24" name="Group 788"/>
            <p:cNvGrpSpPr>
              <a:grpSpLocks/>
            </p:cNvGrpSpPr>
            <p:nvPr/>
          </p:nvGrpSpPr>
          <p:grpSpPr bwMode="auto">
            <a:xfrm>
              <a:off x="6528809" y="4267612"/>
              <a:ext cx="63552" cy="110877"/>
              <a:chOff x="4480" y="2838"/>
              <a:chExt cx="47" cy="82"/>
            </a:xfrm>
          </p:grpSpPr>
          <p:sp>
            <p:nvSpPr>
              <p:cNvPr id="76562" name="Freeform 786"/>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63" name="Freeform 787"/>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27" name="Group 791"/>
            <p:cNvGrpSpPr>
              <a:grpSpLocks/>
            </p:cNvGrpSpPr>
            <p:nvPr/>
          </p:nvGrpSpPr>
          <p:grpSpPr bwMode="auto">
            <a:xfrm>
              <a:off x="6413875" y="4267612"/>
              <a:ext cx="178486" cy="93299"/>
              <a:chOff x="4395" y="2838"/>
              <a:chExt cx="132" cy="69"/>
            </a:xfrm>
          </p:grpSpPr>
          <p:sp>
            <p:nvSpPr>
              <p:cNvPr id="76565" name="Freeform 789"/>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66" name="Freeform 790"/>
              <p:cNvSpPr>
                <a:spLocks/>
              </p:cNvSpPr>
              <p:nvPr/>
            </p:nvSpPr>
            <p:spPr bwMode="auto">
              <a:xfrm>
                <a:off x="4395" y="283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30" name="Group 794"/>
            <p:cNvGrpSpPr>
              <a:grpSpLocks/>
            </p:cNvGrpSpPr>
            <p:nvPr/>
          </p:nvGrpSpPr>
          <p:grpSpPr bwMode="auto">
            <a:xfrm>
              <a:off x="6413875" y="4360911"/>
              <a:ext cx="116286" cy="17578"/>
              <a:chOff x="4395" y="2907"/>
              <a:chExt cx="86" cy="13"/>
            </a:xfrm>
          </p:grpSpPr>
          <p:sp>
            <p:nvSpPr>
              <p:cNvPr id="76568" name="Rectangle 792"/>
              <p:cNvSpPr>
                <a:spLocks noChangeArrowheads="1"/>
              </p:cNvSpPr>
              <p:nvPr/>
            </p:nvSpPr>
            <p:spPr bwMode="auto">
              <a:xfrm>
                <a:off x="4395" y="2907"/>
                <a:ext cx="86" cy="13"/>
              </a:xfrm>
              <a:prstGeom prst="rect">
                <a:avLst/>
              </a:prstGeom>
              <a:solidFill>
                <a:srgbClr val="3366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69" name="Rectangle 793"/>
              <p:cNvSpPr>
                <a:spLocks noChangeArrowheads="1"/>
              </p:cNvSpPr>
              <p:nvPr/>
            </p:nvSpPr>
            <p:spPr bwMode="auto">
              <a:xfrm>
                <a:off x="4395" y="2907"/>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33" name="Group 797"/>
            <p:cNvGrpSpPr>
              <a:grpSpLocks/>
            </p:cNvGrpSpPr>
            <p:nvPr/>
          </p:nvGrpSpPr>
          <p:grpSpPr bwMode="auto">
            <a:xfrm>
              <a:off x="6528809" y="4267612"/>
              <a:ext cx="63552" cy="110877"/>
              <a:chOff x="4480" y="2838"/>
              <a:chExt cx="47" cy="82"/>
            </a:xfrm>
          </p:grpSpPr>
          <p:sp>
            <p:nvSpPr>
              <p:cNvPr id="76571" name="Freeform 795"/>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3366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72" name="Freeform 796"/>
              <p:cNvSpPr>
                <a:spLocks/>
              </p:cNvSpPr>
              <p:nvPr/>
            </p:nvSpPr>
            <p:spPr bwMode="auto">
              <a:xfrm>
                <a:off x="4480" y="2838"/>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34" name="Group 970"/>
            <p:cNvGrpSpPr>
              <a:grpSpLocks/>
            </p:cNvGrpSpPr>
            <p:nvPr/>
          </p:nvGrpSpPr>
          <p:grpSpPr bwMode="auto">
            <a:xfrm>
              <a:off x="6035269" y="3821397"/>
              <a:ext cx="1868692" cy="872146"/>
              <a:chOff x="4115" y="2508"/>
              <a:chExt cx="1382" cy="645"/>
            </a:xfrm>
          </p:grpSpPr>
          <p:grpSp>
            <p:nvGrpSpPr>
              <p:cNvPr id="76337" name="Group 819"/>
              <p:cNvGrpSpPr>
                <a:grpSpLocks/>
              </p:cNvGrpSpPr>
              <p:nvPr/>
            </p:nvGrpSpPr>
            <p:grpSpPr bwMode="auto">
              <a:xfrm>
                <a:off x="4238" y="2621"/>
                <a:ext cx="622" cy="532"/>
                <a:chOff x="4238" y="2621"/>
                <a:chExt cx="622" cy="532"/>
              </a:xfrm>
            </p:grpSpPr>
            <p:grpSp>
              <p:nvGrpSpPr>
                <p:cNvPr id="76340" name="Group 801"/>
                <p:cNvGrpSpPr>
                  <a:grpSpLocks/>
                </p:cNvGrpSpPr>
                <p:nvPr/>
              </p:nvGrpSpPr>
              <p:grpSpPr bwMode="auto">
                <a:xfrm>
                  <a:off x="4238" y="3066"/>
                  <a:ext cx="132" cy="82"/>
                  <a:chOff x="4238" y="3066"/>
                  <a:chExt cx="132" cy="82"/>
                </a:xfrm>
              </p:grpSpPr>
              <p:sp>
                <p:nvSpPr>
                  <p:cNvPr id="76574" name="Freeform 798"/>
                  <p:cNvSpPr>
                    <a:spLocks/>
                  </p:cNvSpPr>
                  <p:nvPr/>
                </p:nvSpPr>
                <p:spPr bwMode="auto">
                  <a:xfrm>
                    <a:off x="4238" y="306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75" name="Rectangle 799"/>
                  <p:cNvSpPr>
                    <a:spLocks noChangeArrowheads="1"/>
                  </p:cNvSpPr>
                  <p:nvPr/>
                </p:nvSpPr>
                <p:spPr bwMode="auto">
                  <a:xfrm>
                    <a:off x="4238" y="3135"/>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76" name="Freeform 800"/>
                  <p:cNvSpPr>
                    <a:spLocks/>
                  </p:cNvSpPr>
                  <p:nvPr/>
                </p:nvSpPr>
                <p:spPr bwMode="auto">
                  <a:xfrm>
                    <a:off x="4323" y="3066"/>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43" name="Group 818"/>
                <p:cNvGrpSpPr>
                  <a:grpSpLocks/>
                </p:cNvGrpSpPr>
                <p:nvPr/>
              </p:nvGrpSpPr>
              <p:grpSpPr bwMode="auto">
                <a:xfrm>
                  <a:off x="4425" y="2621"/>
                  <a:ext cx="435" cy="532"/>
                  <a:chOff x="4425" y="2621"/>
                  <a:chExt cx="435" cy="532"/>
                </a:xfrm>
              </p:grpSpPr>
              <p:grpSp>
                <p:nvGrpSpPr>
                  <p:cNvPr id="76344" name="Group 805"/>
                  <p:cNvGrpSpPr>
                    <a:grpSpLocks/>
                  </p:cNvGrpSpPr>
                  <p:nvPr/>
                </p:nvGrpSpPr>
                <p:grpSpPr bwMode="auto">
                  <a:xfrm>
                    <a:off x="4541" y="2621"/>
                    <a:ext cx="132" cy="82"/>
                    <a:chOff x="4541" y="2621"/>
                    <a:chExt cx="132" cy="82"/>
                  </a:xfrm>
                </p:grpSpPr>
                <p:sp>
                  <p:nvSpPr>
                    <p:cNvPr id="76578" name="Freeform 802"/>
                    <p:cNvSpPr>
                      <a:spLocks/>
                    </p:cNvSpPr>
                    <p:nvPr/>
                  </p:nvSpPr>
                  <p:spPr bwMode="auto">
                    <a:xfrm>
                      <a:off x="4541"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79" name="Rectangle 803"/>
                    <p:cNvSpPr>
                      <a:spLocks noChangeArrowheads="1"/>
                    </p:cNvSpPr>
                    <p:nvPr/>
                  </p:nvSpPr>
                  <p:spPr bwMode="auto">
                    <a:xfrm>
                      <a:off x="4541"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80" name="Freeform 804"/>
                    <p:cNvSpPr>
                      <a:spLocks/>
                    </p:cNvSpPr>
                    <p:nvPr/>
                  </p:nvSpPr>
                  <p:spPr bwMode="auto">
                    <a:xfrm>
                      <a:off x="4626"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45" name="Group 809"/>
                  <p:cNvGrpSpPr>
                    <a:grpSpLocks/>
                  </p:cNvGrpSpPr>
                  <p:nvPr/>
                </p:nvGrpSpPr>
                <p:grpSpPr bwMode="auto">
                  <a:xfrm>
                    <a:off x="4465" y="2733"/>
                    <a:ext cx="132" cy="82"/>
                    <a:chOff x="4465" y="2733"/>
                    <a:chExt cx="132" cy="82"/>
                  </a:xfrm>
                </p:grpSpPr>
                <p:sp>
                  <p:nvSpPr>
                    <p:cNvPr id="76582" name="Freeform 806"/>
                    <p:cNvSpPr>
                      <a:spLocks/>
                    </p:cNvSpPr>
                    <p:nvPr/>
                  </p:nvSpPr>
                  <p:spPr bwMode="auto">
                    <a:xfrm>
                      <a:off x="4465"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83" name="Rectangle 807"/>
                    <p:cNvSpPr>
                      <a:spLocks noChangeArrowheads="1"/>
                    </p:cNvSpPr>
                    <p:nvPr/>
                  </p:nvSpPr>
                  <p:spPr bwMode="auto">
                    <a:xfrm>
                      <a:off x="4465"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84" name="Freeform 808"/>
                    <p:cNvSpPr>
                      <a:spLocks/>
                    </p:cNvSpPr>
                    <p:nvPr/>
                  </p:nvSpPr>
                  <p:spPr bwMode="auto">
                    <a:xfrm>
                      <a:off x="4550"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46" name="Group 813"/>
                  <p:cNvGrpSpPr>
                    <a:grpSpLocks/>
                  </p:cNvGrpSpPr>
                  <p:nvPr/>
                </p:nvGrpSpPr>
                <p:grpSpPr bwMode="auto">
                  <a:xfrm>
                    <a:off x="4728" y="2621"/>
                    <a:ext cx="132" cy="82"/>
                    <a:chOff x="4728" y="2621"/>
                    <a:chExt cx="132" cy="82"/>
                  </a:xfrm>
                </p:grpSpPr>
                <p:sp>
                  <p:nvSpPr>
                    <p:cNvPr id="76586" name="Freeform 810"/>
                    <p:cNvSpPr>
                      <a:spLocks/>
                    </p:cNvSpPr>
                    <p:nvPr/>
                  </p:nvSpPr>
                  <p:spPr bwMode="auto">
                    <a:xfrm>
                      <a:off x="4728"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87" name="Rectangle 811"/>
                    <p:cNvSpPr>
                      <a:spLocks noChangeArrowheads="1"/>
                    </p:cNvSpPr>
                    <p:nvPr/>
                  </p:nvSpPr>
                  <p:spPr bwMode="auto">
                    <a:xfrm>
                      <a:off x="4728"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88" name="Freeform 812"/>
                    <p:cNvSpPr>
                      <a:spLocks/>
                    </p:cNvSpPr>
                    <p:nvPr/>
                  </p:nvSpPr>
                  <p:spPr bwMode="auto">
                    <a:xfrm>
                      <a:off x="4813"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49" name="Group 817"/>
                  <p:cNvGrpSpPr>
                    <a:grpSpLocks/>
                  </p:cNvGrpSpPr>
                  <p:nvPr/>
                </p:nvGrpSpPr>
                <p:grpSpPr bwMode="auto">
                  <a:xfrm>
                    <a:off x="4425" y="3071"/>
                    <a:ext cx="132" cy="82"/>
                    <a:chOff x="4425" y="3071"/>
                    <a:chExt cx="132" cy="82"/>
                  </a:xfrm>
                </p:grpSpPr>
                <p:sp>
                  <p:nvSpPr>
                    <p:cNvPr id="76590" name="Freeform 814"/>
                    <p:cNvSpPr>
                      <a:spLocks/>
                    </p:cNvSpPr>
                    <p:nvPr/>
                  </p:nvSpPr>
                  <p:spPr bwMode="auto">
                    <a:xfrm>
                      <a:off x="4425"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91" name="Rectangle 815"/>
                    <p:cNvSpPr>
                      <a:spLocks noChangeArrowheads="1"/>
                    </p:cNvSpPr>
                    <p:nvPr/>
                  </p:nvSpPr>
                  <p:spPr bwMode="auto">
                    <a:xfrm>
                      <a:off x="4425"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92" name="Freeform 816"/>
                    <p:cNvSpPr>
                      <a:spLocks/>
                    </p:cNvSpPr>
                    <p:nvPr/>
                  </p:nvSpPr>
                  <p:spPr bwMode="auto">
                    <a:xfrm>
                      <a:off x="4510"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76596" name="Freeform 820"/>
              <p:cNvSpPr>
                <a:spLocks/>
              </p:cNvSpPr>
              <p:nvPr/>
            </p:nvSpPr>
            <p:spPr bwMode="auto">
              <a:xfrm>
                <a:off x="4469" y="2738"/>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44608" name="Group 824"/>
              <p:cNvGrpSpPr>
                <a:grpSpLocks/>
              </p:cNvGrpSpPr>
              <p:nvPr/>
            </p:nvGrpSpPr>
            <p:grpSpPr bwMode="auto">
              <a:xfrm>
                <a:off x="4396" y="2842"/>
                <a:ext cx="132" cy="82"/>
                <a:chOff x="4396" y="2842"/>
                <a:chExt cx="132" cy="82"/>
              </a:xfrm>
            </p:grpSpPr>
            <p:sp>
              <p:nvSpPr>
                <p:cNvPr id="76597" name="Freeform 821"/>
                <p:cNvSpPr>
                  <a:spLocks/>
                </p:cNvSpPr>
                <p:nvPr/>
              </p:nvSpPr>
              <p:spPr bwMode="auto">
                <a:xfrm>
                  <a:off x="4396" y="2843"/>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98" name="Rectangle 822"/>
                <p:cNvSpPr>
                  <a:spLocks noChangeArrowheads="1"/>
                </p:cNvSpPr>
                <p:nvPr/>
              </p:nvSpPr>
              <p:spPr bwMode="auto">
                <a:xfrm>
                  <a:off x="4396" y="2911"/>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599" name="Freeform 823"/>
                <p:cNvSpPr>
                  <a:spLocks/>
                </p:cNvSpPr>
                <p:nvPr/>
              </p:nvSpPr>
              <p:spPr bwMode="auto">
                <a:xfrm>
                  <a:off x="4481" y="2842"/>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12" name="Group 897"/>
              <p:cNvGrpSpPr>
                <a:grpSpLocks/>
              </p:cNvGrpSpPr>
              <p:nvPr/>
            </p:nvGrpSpPr>
            <p:grpSpPr bwMode="auto">
              <a:xfrm>
                <a:off x="4501" y="2508"/>
                <a:ext cx="996" cy="645"/>
                <a:chOff x="4501" y="2508"/>
                <a:chExt cx="996" cy="645"/>
              </a:xfrm>
            </p:grpSpPr>
            <p:grpSp>
              <p:nvGrpSpPr>
                <p:cNvPr id="144616" name="Group 828"/>
                <p:cNvGrpSpPr>
                  <a:grpSpLocks/>
                </p:cNvGrpSpPr>
                <p:nvPr/>
              </p:nvGrpSpPr>
              <p:grpSpPr bwMode="auto">
                <a:xfrm>
                  <a:off x="4616" y="2508"/>
                  <a:ext cx="132" cy="83"/>
                  <a:chOff x="4616" y="2508"/>
                  <a:chExt cx="132" cy="83"/>
                </a:xfrm>
              </p:grpSpPr>
              <p:sp>
                <p:nvSpPr>
                  <p:cNvPr id="76601" name="Freeform 825"/>
                  <p:cNvSpPr>
                    <a:spLocks/>
                  </p:cNvSpPr>
                  <p:nvPr/>
                </p:nvSpPr>
                <p:spPr bwMode="auto">
                  <a:xfrm>
                    <a:off x="4616"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02" name="Rectangle 826"/>
                  <p:cNvSpPr>
                    <a:spLocks noChangeArrowheads="1"/>
                  </p:cNvSpPr>
                  <p:nvPr/>
                </p:nvSpPr>
                <p:spPr bwMode="auto">
                  <a:xfrm>
                    <a:off x="4616"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03" name="Freeform 827"/>
                  <p:cNvSpPr>
                    <a:spLocks/>
                  </p:cNvSpPr>
                  <p:nvPr/>
                </p:nvSpPr>
                <p:spPr bwMode="auto">
                  <a:xfrm>
                    <a:off x="4701"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20" name="Group 832"/>
                <p:cNvGrpSpPr>
                  <a:grpSpLocks/>
                </p:cNvGrpSpPr>
                <p:nvPr/>
              </p:nvGrpSpPr>
              <p:grpSpPr bwMode="auto">
                <a:xfrm>
                  <a:off x="4652" y="2733"/>
                  <a:ext cx="132" cy="82"/>
                  <a:chOff x="4652" y="2733"/>
                  <a:chExt cx="132" cy="82"/>
                </a:xfrm>
              </p:grpSpPr>
              <p:sp>
                <p:nvSpPr>
                  <p:cNvPr id="76605" name="Freeform 829"/>
                  <p:cNvSpPr>
                    <a:spLocks/>
                  </p:cNvSpPr>
                  <p:nvPr/>
                </p:nvSpPr>
                <p:spPr bwMode="auto">
                  <a:xfrm>
                    <a:off x="4652"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06" name="Rectangle 830"/>
                  <p:cNvSpPr>
                    <a:spLocks noChangeArrowheads="1"/>
                  </p:cNvSpPr>
                  <p:nvPr/>
                </p:nvSpPr>
                <p:spPr bwMode="auto">
                  <a:xfrm>
                    <a:off x="4652"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07" name="Freeform 831"/>
                  <p:cNvSpPr>
                    <a:spLocks/>
                  </p:cNvSpPr>
                  <p:nvPr/>
                </p:nvSpPr>
                <p:spPr bwMode="auto">
                  <a:xfrm>
                    <a:off x="4737"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24" name="Group 836"/>
                <p:cNvGrpSpPr>
                  <a:grpSpLocks/>
                </p:cNvGrpSpPr>
                <p:nvPr/>
              </p:nvGrpSpPr>
              <p:grpSpPr bwMode="auto">
                <a:xfrm>
                  <a:off x="4501" y="2958"/>
                  <a:ext cx="131" cy="82"/>
                  <a:chOff x="4501" y="2958"/>
                  <a:chExt cx="131" cy="82"/>
                </a:xfrm>
              </p:grpSpPr>
              <p:sp>
                <p:nvSpPr>
                  <p:cNvPr id="76609" name="Freeform 833"/>
                  <p:cNvSpPr>
                    <a:spLocks/>
                  </p:cNvSpPr>
                  <p:nvPr/>
                </p:nvSpPr>
                <p:spPr bwMode="auto">
                  <a:xfrm>
                    <a:off x="4501" y="295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0" name="Rectangle 834"/>
                  <p:cNvSpPr>
                    <a:spLocks noChangeArrowheads="1"/>
                  </p:cNvSpPr>
                  <p:nvPr/>
                </p:nvSpPr>
                <p:spPr bwMode="auto">
                  <a:xfrm>
                    <a:off x="4501"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1" name="Freeform 835"/>
                  <p:cNvSpPr>
                    <a:spLocks/>
                  </p:cNvSpPr>
                  <p:nvPr/>
                </p:nvSpPr>
                <p:spPr bwMode="auto">
                  <a:xfrm>
                    <a:off x="4586" y="2958"/>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28" name="Group 840"/>
                <p:cNvGrpSpPr>
                  <a:grpSpLocks/>
                </p:cNvGrpSpPr>
                <p:nvPr/>
              </p:nvGrpSpPr>
              <p:grpSpPr bwMode="auto">
                <a:xfrm>
                  <a:off x="4804" y="2508"/>
                  <a:ext cx="131" cy="83"/>
                  <a:chOff x="4804" y="2508"/>
                  <a:chExt cx="131" cy="83"/>
                </a:xfrm>
              </p:grpSpPr>
              <p:sp>
                <p:nvSpPr>
                  <p:cNvPr id="76613" name="Freeform 837"/>
                  <p:cNvSpPr>
                    <a:spLocks/>
                  </p:cNvSpPr>
                  <p:nvPr/>
                </p:nvSpPr>
                <p:spPr bwMode="auto">
                  <a:xfrm>
                    <a:off x="4804" y="2509"/>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4" name="Rectangle 838"/>
                  <p:cNvSpPr>
                    <a:spLocks noChangeArrowheads="1"/>
                  </p:cNvSpPr>
                  <p:nvPr/>
                </p:nvSpPr>
                <p:spPr bwMode="auto">
                  <a:xfrm>
                    <a:off x="4804"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5" name="Freeform 839"/>
                  <p:cNvSpPr>
                    <a:spLocks/>
                  </p:cNvSpPr>
                  <p:nvPr/>
                </p:nvSpPr>
                <p:spPr bwMode="auto">
                  <a:xfrm>
                    <a:off x="4889" y="2508"/>
                    <a:ext cx="46" cy="83"/>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32" name="Group 844"/>
                <p:cNvGrpSpPr>
                  <a:grpSpLocks/>
                </p:cNvGrpSpPr>
                <p:nvPr/>
              </p:nvGrpSpPr>
              <p:grpSpPr bwMode="auto">
                <a:xfrm>
                  <a:off x="4916" y="2621"/>
                  <a:ext cx="131" cy="82"/>
                  <a:chOff x="4916" y="2621"/>
                  <a:chExt cx="131" cy="82"/>
                </a:xfrm>
              </p:grpSpPr>
              <p:sp>
                <p:nvSpPr>
                  <p:cNvPr id="76617" name="Freeform 841"/>
                  <p:cNvSpPr>
                    <a:spLocks/>
                  </p:cNvSpPr>
                  <p:nvPr/>
                </p:nvSpPr>
                <p:spPr bwMode="auto">
                  <a:xfrm>
                    <a:off x="4916" y="262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8" name="Rectangle 842"/>
                  <p:cNvSpPr>
                    <a:spLocks noChangeArrowheads="1"/>
                  </p:cNvSpPr>
                  <p:nvPr/>
                </p:nvSpPr>
                <p:spPr bwMode="auto">
                  <a:xfrm>
                    <a:off x="4916"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19" name="Freeform 843"/>
                  <p:cNvSpPr>
                    <a:spLocks/>
                  </p:cNvSpPr>
                  <p:nvPr/>
                </p:nvSpPr>
                <p:spPr bwMode="auto">
                  <a:xfrm>
                    <a:off x="5000" y="2621"/>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36" name="Group 848"/>
                <p:cNvGrpSpPr>
                  <a:grpSpLocks/>
                </p:cNvGrpSpPr>
                <p:nvPr/>
              </p:nvGrpSpPr>
              <p:grpSpPr bwMode="auto">
                <a:xfrm>
                  <a:off x="4764" y="2845"/>
                  <a:ext cx="132" cy="83"/>
                  <a:chOff x="4764" y="2845"/>
                  <a:chExt cx="132" cy="83"/>
                </a:xfrm>
              </p:grpSpPr>
              <p:sp>
                <p:nvSpPr>
                  <p:cNvPr id="76621" name="Freeform 845"/>
                  <p:cNvSpPr>
                    <a:spLocks/>
                  </p:cNvSpPr>
                  <p:nvPr/>
                </p:nvSpPr>
                <p:spPr bwMode="auto">
                  <a:xfrm>
                    <a:off x="4764"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22" name="Rectangle 846"/>
                  <p:cNvSpPr>
                    <a:spLocks noChangeArrowheads="1"/>
                  </p:cNvSpPr>
                  <p:nvPr/>
                </p:nvSpPr>
                <p:spPr bwMode="auto">
                  <a:xfrm>
                    <a:off x="4764"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23" name="Freeform 847"/>
                  <p:cNvSpPr>
                    <a:spLocks/>
                  </p:cNvSpPr>
                  <p:nvPr/>
                </p:nvSpPr>
                <p:spPr bwMode="auto">
                  <a:xfrm>
                    <a:off x="4849"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52" name="Group 852"/>
                <p:cNvGrpSpPr>
                  <a:grpSpLocks/>
                </p:cNvGrpSpPr>
                <p:nvPr/>
              </p:nvGrpSpPr>
              <p:grpSpPr bwMode="auto">
                <a:xfrm>
                  <a:off x="4612" y="3071"/>
                  <a:ext cx="132" cy="82"/>
                  <a:chOff x="4612" y="3071"/>
                  <a:chExt cx="132" cy="82"/>
                </a:xfrm>
              </p:grpSpPr>
              <p:sp>
                <p:nvSpPr>
                  <p:cNvPr id="76625" name="Freeform 849"/>
                  <p:cNvSpPr>
                    <a:spLocks/>
                  </p:cNvSpPr>
                  <p:nvPr/>
                </p:nvSpPr>
                <p:spPr bwMode="auto">
                  <a:xfrm>
                    <a:off x="4612"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26" name="Rectangle 850"/>
                  <p:cNvSpPr>
                    <a:spLocks noChangeArrowheads="1"/>
                  </p:cNvSpPr>
                  <p:nvPr/>
                </p:nvSpPr>
                <p:spPr bwMode="auto">
                  <a:xfrm>
                    <a:off x="4612"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27" name="Freeform 851"/>
                  <p:cNvSpPr>
                    <a:spLocks/>
                  </p:cNvSpPr>
                  <p:nvPr/>
                </p:nvSpPr>
                <p:spPr bwMode="auto">
                  <a:xfrm>
                    <a:off x="4697"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55" name="Group 856"/>
                <p:cNvGrpSpPr>
                  <a:grpSpLocks/>
                </p:cNvGrpSpPr>
                <p:nvPr/>
              </p:nvGrpSpPr>
              <p:grpSpPr bwMode="auto">
                <a:xfrm>
                  <a:off x="4991" y="2508"/>
                  <a:ext cx="132" cy="83"/>
                  <a:chOff x="4991" y="2508"/>
                  <a:chExt cx="132" cy="83"/>
                </a:xfrm>
              </p:grpSpPr>
              <p:sp>
                <p:nvSpPr>
                  <p:cNvPr id="76629" name="Freeform 853"/>
                  <p:cNvSpPr>
                    <a:spLocks/>
                  </p:cNvSpPr>
                  <p:nvPr/>
                </p:nvSpPr>
                <p:spPr bwMode="auto">
                  <a:xfrm>
                    <a:off x="4991" y="2509"/>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0" name="Rectangle 854"/>
                  <p:cNvSpPr>
                    <a:spLocks noChangeArrowheads="1"/>
                  </p:cNvSpPr>
                  <p:nvPr/>
                </p:nvSpPr>
                <p:spPr bwMode="auto">
                  <a:xfrm>
                    <a:off x="4991"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1" name="Freeform 855"/>
                  <p:cNvSpPr>
                    <a:spLocks/>
                  </p:cNvSpPr>
                  <p:nvPr/>
                </p:nvSpPr>
                <p:spPr bwMode="auto">
                  <a:xfrm>
                    <a:off x="5076"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56" name="Group 860"/>
                <p:cNvGrpSpPr>
                  <a:grpSpLocks/>
                </p:cNvGrpSpPr>
                <p:nvPr/>
              </p:nvGrpSpPr>
              <p:grpSpPr bwMode="auto">
                <a:xfrm>
                  <a:off x="5103" y="2621"/>
                  <a:ext cx="132" cy="82"/>
                  <a:chOff x="5103" y="2621"/>
                  <a:chExt cx="132" cy="82"/>
                </a:xfrm>
              </p:grpSpPr>
              <p:sp>
                <p:nvSpPr>
                  <p:cNvPr id="76633" name="Freeform 857"/>
                  <p:cNvSpPr>
                    <a:spLocks/>
                  </p:cNvSpPr>
                  <p:nvPr/>
                </p:nvSpPr>
                <p:spPr bwMode="auto">
                  <a:xfrm>
                    <a:off x="5103"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4" name="Rectangle 858"/>
                  <p:cNvSpPr>
                    <a:spLocks noChangeArrowheads="1"/>
                  </p:cNvSpPr>
                  <p:nvPr/>
                </p:nvSpPr>
                <p:spPr bwMode="auto">
                  <a:xfrm>
                    <a:off x="5103"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5" name="Freeform 859"/>
                  <p:cNvSpPr>
                    <a:spLocks/>
                  </p:cNvSpPr>
                  <p:nvPr/>
                </p:nvSpPr>
                <p:spPr bwMode="auto">
                  <a:xfrm>
                    <a:off x="5188"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59" name="Group 864"/>
                <p:cNvGrpSpPr>
                  <a:grpSpLocks/>
                </p:cNvGrpSpPr>
                <p:nvPr/>
              </p:nvGrpSpPr>
              <p:grpSpPr bwMode="auto">
                <a:xfrm>
                  <a:off x="5027" y="2733"/>
                  <a:ext cx="132" cy="82"/>
                  <a:chOff x="5027" y="2733"/>
                  <a:chExt cx="132" cy="82"/>
                </a:xfrm>
              </p:grpSpPr>
              <p:sp>
                <p:nvSpPr>
                  <p:cNvPr id="76637" name="Freeform 861"/>
                  <p:cNvSpPr>
                    <a:spLocks/>
                  </p:cNvSpPr>
                  <p:nvPr/>
                </p:nvSpPr>
                <p:spPr bwMode="auto">
                  <a:xfrm>
                    <a:off x="5027"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8" name="Rectangle 862"/>
                  <p:cNvSpPr>
                    <a:spLocks noChangeArrowheads="1"/>
                  </p:cNvSpPr>
                  <p:nvPr/>
                </p:nvSpPr>
                <p:spPr bwMode="auto">
                  <a:xfrm>
                    <a:off x="5027"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39" name="Freeform 863"/>
                  <p:cNvSpPr>
                    <a:spLocks/>
                  </p:cNvSpPr>
                  <p:nvPr/>
                </p:nvSpPr>
                <p:spPr bwMode="auto">
                  <a:xfrm>
                    <a:off x="5112"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62" name="Group 868"/>
                <p:cNvGrpSpPr>
                  <a:grpSpLocks/>
                </p:cNvGrpSpPr>
                <p:nvPr/>
              </p:nvGrpSpPr>
              <p:grpSpPr bwMode="auto">
                <a:xfrm>
                  <a:off x="4875" y="2958"/>
                  <a:ext cx="132" cy="82"/>
                  <a:chOff x="4875" y="2958"/>
                  <a:chExt cx="132" cy="82"/>
                </a:xfrm>
              </p:grpSpPr>
              <p:sp>
                <p:nvSpPr>
                  <p:cNvPr id="76641" name="Freeform 865"/>
                  <p:cNvSpPr>
                    <a:spLocks/>
                  </p:cNvSpPr>
                  <p:nvPr/>
                </p:nvSpPr>
                <p:spPr bwMode="auto">
                  <a:xfrm>
                    <a:off x="4875"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42" name="Rectangle 866"/>
                  <p:cNvSpPr>
                    <a:spLocks noChangeArrowheads="1"/>
                  </p:cNvSpPr>
                  <p:nvPr/>
                </p:nvSpPr>
                <p:spPr bwMode="auto">
                  <a:xfrm>
                    <a:off x="4875"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43" name="Freeform 867"/>
                  <p:cNvSpPr>
                    <a:spLocks/>
                  </p:cNvSpPr>
                  <p:nvPr/>
                </p:nvSpPr>
                <p:spPr bwMode="auto">
                  <a:xfrm>
                    <a:off x="4960"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65" name="Group 872"/>
                <p:cNvGrpSpPr>
                  <a:grpSpLocks/>
                </p:cNvGrpSpPr>
                <p:nvPr/>
              </p:nvGrpSpPr>
              <p:grpSpPr bwMode="auto">
                <a:xfrm>
                  <a:off x="4800" y="3071"/>
                  <a:ext cx="131" cy="82"/>
                  <a:chOff x="4800" y="3071"/>
                  <a:chExt cx="131" cy="82"/>
                </a:xfrm>
              </p:grpSpPr>
              <p:sp>
                <p:nvSpPr>
                  <p:cNvPr id="76645" name="Freeform 869"/>
                  <p:cNvSpPr>
                    <a:spLocks/>
                  </p:cNvSpPr>
                  <p:nvPr/>
                </p:nvSpPr>
                <p:spPr bwMode="auto">
                  <a:xfrm>
                    <a:off x="4800" y="3071"/>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46" name="Rectangle 870"/>
                  <p:cNvSpPr>
                    <a:spLocks noChangeArrowheads="1"/>
                  </p:cNvSpPr>
                  <p:nvPr/>
                </p:nvSpPr>
                <p:spPr bwMode="auto">
                  <a:xfrm>
                    <a:off x="4800"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47" name="Freeform 871"/>
                  <p:cNvSpPr>
                    <a:spLocks/>
                  </p:cNvSpPr>
                  <p:nvPr/>
                </p:nvSpPr>
                <p:spPr bwMode="auto">
                  <a:xfrm>
                    <a:off x="4884"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66" name="Group 876"/>
                <p:cNvGrpSpPr>
                  <a:grpSpLocks/>
                </p:cNvGrpSpPr>
                <p:nvPr/>
              </p:nvGrpSpPr>
              <p:grpSpPr bwMode="auto">
                <a:xfrm>
                  <a:off x="5178" y="2508"/>
                  <a:ext cx="132" cy="83"/>
                  <a:chOff x="5178" y="2508"/>
                  <a:chExt cx="132" cy="83"/>
                </a:xfrm>
              </p:grpSpPr>
              <p:sp>
                <p:nvSpPr>
                  <p:cNvPr id="76649" name="Freeform 873"/>
                  <p:cNvSpPr>
                    <a:spLocks/>
                  </p:cNvSpPr>
                  <p:nvPr/>
                </p:nvSpPr>
                <p:spPr bwMode="auto">
                  <a:xfrm>
                    <a:off x="5178"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0" name="Rectangle 874"/>
                  <p:cNvSpPr>
                    <a:spLocks noChangeArrowheads="1"/>
                  </p:cNvSpPr>
                  <p:nvPr/>
                </p:nvSpPr>
                <p:spPr bwMode="auto">
                  <a:xfrm>
                    <a:off x="5178"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1" name="Freeform 875"/>
                  <p:cNvSpPr>
                    <a:spLocks/>
                  </p:cNvSpPr>
                  <p:nvPr/>
                </p:nvSpPr>
                <p:spPr bwMode="auto">
                  <a:xfrm>
                    <a:off x="5263"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69" name="Group 880"/>
                <p:cNvGrpSpPr>
                  <a:grpSpLocks/>
                </p:cNvGrpSpPr>
                <p:nvPr/>
              </p:nvGrpSpPr>
              <p:grpSpPr bwMode="auto">
                <a:xfrm>
                  <a:off x="5290" y="2621"/>
                  <a:ext cx="132" cy="82"/>
                  <a:chOff x="5290" y="2621"/>
                  <a:chExt cx="132" cy="82"/>
                </a:xfrm>
              </p:grpSpPr>
              <p:sp>
                <p:nvSpPr>
                  <p:cNvPr id="76653" name="Freeform 877"/>
                  <p:cNvSpPr>
                    <a:spLocks/>
                  </p:cNvSpPr>
                  <p:nvPr/>
                </p:nvSpPr>
                <p:spPr bwMode="auto">
                  <a:xfrm>
                    <a:off x="5290"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4" name="Rectangle 878"/>
                  <p:cNvSpPr>
                    <a:spLocks noChangeArrowheads="1"/>
                  </p:cNvSpPr>
                  <p:nvPr/>
                </p:nvSpPr>
                <p:spPr bwMode="auto">
                  <a:xfrm>
                    <a:off x="5290"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5" name="Freeform 879"/>
                  <p:cNvSpPr>
                    <a:spLocks/>
                  </p:cNvSpPr>
                  <p:nvPr/>
                </p:nvSpPr>
                <p:spPr bwMode="auto">
                  <a:xfrm>
                    <a:off x="5375"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72" name="Group 884"/>
                <p:cNvGrpSpPr>
                  <a:grpSpLocks/>
                </p:cNvGrpSpPr>
                <p:nvPr/>
              </p:nvGrpSpPr>
              <p:grpSpPr bwMode="auto">
                <a:xfrm>
                  <a:off x="5214" y="2733"/>
                  <a:ext cx="132" cy="82"/>
                  <a:chOff x="5214" y="2733"/>
                  <a:chExt cx="132" cy="82"/>
                </a:xfrm>
              </p:grpSpPr>
              <p:sp>
                <p:nvSpPr>
                  <p:cNvPr id="76657" name="Freeform 881"/>
                  <p:cNvSpPr>
                    <a:spLocks/>
                  </p:cNvSpPr>
                  <p:nvPr/>
                </p:nvSpPr>
                <p:spPr bwMode="auto">
                  <a:xfrm>
                    <a:off x="5214" y="2734"/>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8" name="Rectangle 882"/>
                  <p:cNvSpPr>
                    <a:spLocks noChangeArrowheads="1"/>
                  </p:cNvSpPr>
                  <p:nvPr/>
                </p:nvSpPr>
                <p:spPr bwMode="auto">
                  <a:xfrm>
                    <a:off x="5214"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59" name="Freeform 883"/>
                  <p:cNvSpPr>
                    <a:spLocks/>
                  </p:cNvSpPr>
                  <p:nvPr/>
                </p:nvSpPr>
                <p:spPr bwMode="auto">
                  <a:xfrm>
                    <a:off x="5299"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75" name="Group 888"/>
                <p:cNvGrpSpPr>
                  <a:grpSpLocks/>
                </p:cNvGrpSpPr>
                <p:nvPr/>
              </p:nvGrpSpPr>
              <p:grpSpPr bwMode="auto">
                <a:xfrm>
                  <a:off x="5062" y="2958"/>
                  <a:ext cx="132" cy="82"/>
                  <a:chOff x="5062" y="2958"/>
                  <a:chExt cx="132" cy="82"/>
                </a:xfrm>
              </p:grpSpPr>
              <p:sp>
                <p:nvSpPr>
                  <p:cNvPr id="76661" name="Freeform 885"/>
                  <p:cNvSpPr>
                    <a:spLocks/>
                  </p:cNvSpPr>
                  <p:nvPr/>
                </p:nvSpPr>
                <p:spPr bwMode="auto">
                  <a:xfrm>
                    <a:off x="5062"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62" name="Rectangle 886"/>
                  <p:cNvSpPr>
                    <a:spLocks noChangeArrowheads="1"/>
                  </p:cNvSpPr>
                  <p:nvPr/>
                </p:nvSpPr>
                <p:spPr bwMode="auto">
                  <a:xfrm>
                    <a:off x="5062" y="302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63" name="Freeform 887"/>
                  <p:cNvSpPr>
                    <a:spLocks/>
                  </p:cNvSpPr>
                  <p:nvPr/>
                </p:nvSpPr>
                <p:spPr bwMode="auto">
                  <a:xfrm>
                    <a:off x="5147" y="2958"/>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76" name="Group 892"/>
                <p:cNvGrpSpPr>
                  <a:grpSpLocks/>
                </p:cNvGrpSpPr>
                <p:nvPr/>
              </p:nvGrpSpPr>
              <p:grpSpPr bwMode="auto">
                <a:xfrm>
                  <a:off x="4987" y="3071"/>
                  <a:ext cx="131" cy="82"/>
                  <a:chOff x="4987" y="3071"/>
                  <a:chExt cx="131" cy="82"/>
                </a:xfrm>
              </p:grpSpPr>
              <p:sp>
                <p:nvSpPr>
                  <p:cNvPr id="76665" name="Freeform 889"/>
                  <p:cNvSpPr>
                    <a:spLocks/>
                  </p:cNvSpPr>
                  <p:nvPr/>
                </p:nvSpPr>
                <p:spPr bwMode="auto">
                  <a:xfrm>
                    <a:off x="4987"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66" name="Rectangle 890"/>
                  <p:cNvSpPr>
                    <a:spLocks noChangeArrowheads="1"/>
                  </p:cNvSpPr>
                  <p:nvPr/>
                </p:nvSpPr>
                <p:spPr bwMode="auto">
                  <a:xfrm>
                    <a:off x="4987"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67" name="Freeform 891"/>
                  <p:cNvSpPr>
                    <a:spLocks/>
                  </p:cNvSpPr>
                  <p:nvPr/>
                </p:nvSpPr>
                <p:spPr bwMode="auto">
                  <a:xfrm>
                    <a:off x="5071"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79" name="Group 896"/>
                <p:cNvGrpSpPr>
                  <a:grpSpLocks/>
                </p:cNvGrpSpPr>
                <p:nvPr/>
              </p:nvGrpSpPr>
              <p:grpSpPr bwMode="auto">
                <a:xfrm>
                  <a:off x="5365" y="2508"/>
                  <a:ext cx="132" cy="83"/>
                  <a:chOff x="5365" y="2508"/>
                  <a:chExt cx="132" cy="83"/>
                </a:xfrm>
              </p:grpSpPr>
              <p:sp>
                <p:nvSpPr>
                  <p:cNvPr id="76669" name="Freeform 893"/>
                  <p:cNvSpPr>
                    <a:spLocks/>
                  </p:cNvSpPr>
                  <p:nvPr/>
                </p:nvSpPr>
                <p:spPr bwMode="auto">
                  <a:xfrm>
                    <a:off x="5365"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70" name="Rectangle 894"/>
                  <p:cNvSpPr>
                    <a:spLocks noChangeArrowheads="1"/>
                  </p:cNvSpPr>
                  <p:nvPr/>
                </p:nvSpPr>
                <p:spPr bwMode="auto">
                  <a:xfrm>
                    <a:off x="5365"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71" name="Freeform 895"/>
                  <p:cNvSpPr>
                    <a:spLocks/>
                  </p:cNvSpPr>
                  <p:nvPr/>
                </p:nvSpPr>
                <p:spPr bwMode="auto">
                  <a:xfrm>
                    <a:off x="5450"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382" name="Group 901"/>
              <p:cNvGrpSpPr>
                <a:grpSpLocks/>
              </p:cNvGrpSpPr>
              <p:nvPr/>
            </p:nvGrpSpPr>
            <p:grpSpPr bwMode="auto">
              <a:xfrm>
                <a:off x="4313" y="2958"/>
                <a:ext cx="132" cy="82"/>
                <a:chOff x="4313" y="2958"/>
                <a:chExt cx="132" cy="82"/>
              </a:xfrm>
            </p:grpSpPr>
            <p:sp>
              <p:nvSpPr>
                <p:cNvPr id="76674" name="Freeform 898"/>
                <p:cNvSpPr>
                  <a:spLocks/>
                </p:cNvSpPr>
                <p:nvPr/>
              </p:nvSpPr>
              <p:spPr bwMode="auto">
                <a:xfrm>
                  <a:off x="4313"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75" name="Rectangle 899"/>
                <p:cNvSpPr>
                  <a:spLocks noChangeArrowheads="1"/>
                </p:cNvSpPr>
                <p:nvPr/>
              </p:nvSpPr>
              <p:spPr bwMode="auto">
                <a:xfrm>
                  <a:off x="4313"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76" name="Freeform 900"/>
                <p:cNvSpPr>
                  <a:spLocks/>
                </p:cNvSpPr>
                <p:nvPr/>
              </p:nvSpPr>
              <p:spPr bwMode="auto">
                <a:xfrm>
                  <a:off x="4398"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40" name="Group 905"/>
              <p:cNvGrpSpPr>
                <a:grpSpLocks/>
              </p:cNvGrpSpPr>
              <p:nvPr/>
            </p:nvGrpSpPr>
            <p:grpSpPr bwMode="auto">
              <a:xfrm>
                <a:off x="4576" y="2845"/>
                <a:ext cx="132" cy="83"/>
                <a:chOff x="4576" y="2845"/>
                <a:chExt cx="132" cy="83"/>
              </a:xfrm>
            </p:grpSpPr>
            <p:sp>
              <p:nvSpPr>
                <p:cNvPr id="76678" name="Freeform 902"/>
                <p:cNvSpPr>
                  <a:spLocks/>
                </p:cNvSpPr>
                <p:nvPr/>
              </p:nvSpPr>
              <p:spPr bwMode="auto">
                <a:xfrm>
                  <a:off x="4576" y="284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79" name="Rectangle 903"/>
                <p:cNvSpPr>
                  <a:spLocks noChangeArrowheads="1"/>
                </p:cNvSpPr>
                <p:nvPr/>
              </p:nvSpPr>
              <p:spPr bwMode="auto">
                <a:xfrm>
                  <a:off x="4576" y="2914"/>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80" name="Freeform 904"/>
                <p:cNvSpPr>
                  <a:spLocks/>
                </p:cNvSpPr>
                <p:nvPr/>
              </p:nvSpPr>
              <p:spPr bwMode="auto">
                <a:xfrm>
                  <a:off x="4661" y="2845"/>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44" name="Group 909"/>
              <p:cNvGrpSpPr>
                <a:grpSpLocks/>
              </p:cNvGrpSpPr>
              <p:nvPr/>
            </p:nvGrpSpPr>
            <p:grpSpPr bwMode="auto">
              <a:xfrm>
                <a:off x="4840" y="2733"/>
                <a:ext cx="131" cy="82"/>
                <a:chOff x="4840" y="2733"/>
                <a:chExt cx="131" cy="82"/>
              </a:xfrm>
            </p:grpSpPr>
            <p:sp>
              <p:nvSpPr>
                <p:cNvPr id="76682" name="Freeform 906"/>
                <p:cNvSpPr>
                  <a:spLocks/>
                </p:cNvSpPr>
                <p:nvPr/>
              </p:nvSpPr>
              <p:spPr bwMode="auto">
                <a:xfrm>
                  <a:off x="4840" y="2733"/>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83" name="Rectangle 907"/>
                <p:cNvSpPr>
                  <a:spLocks noChangeArrowheads="1"/>
                </p:cNvSpPr>
                <p:nvPr/>
              </p:nvSpPr>
              <p:spPr bwMode="auto">
                <a:xfrm>
                  <a:off x="4840"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84" name="Freeform 908"/>
                <p:cNvSpPr>
                  <a:spLocks/>
                </p:cNvSpPr>
                <p:nvPr/>
              </p:nvSpPr>
              <p:spPr bwMode="auto">
                <a:xfrm>
                  <a:off x="4925" y="2733"/>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48" name="Group 913"/>
              <p:cNvGrpSpPr>
                <a:grpSpLocks/>
              </p:cNvGrpSpPr>
              <p:nvPr/>
            </p:nvGrpSpPr>
            <p:grpSpPr bwMode="auto">
              <a:xfrm>
                <a:off x="4688" y="2958"/>
                <a:ext cx="132" cy="82"/>
                <a:chOff x="4688" y="2958"/>
                <a:chExt cx="132" cy="82"/>
              </a:xfrm>
            </p:grpSpPr>
            <p:sp>
              <p:nvSpPr>
                <p:cNvPr id="76686" name="Freeform 910"/>
                <p:cNvSpPr>
                  <a:spLocks/>
                </p:cNvSpPr>
                <p:nvPr/>
              </p:nvSpPr>
              <p:spPr bwMode="auto">
                <a:xfrm>
                  <a:off x="4688"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87" name="Rectangle 911"/>
                <p:cNvSpPr>
                  <a:spLocks noChangeArrowheads="1"/>
                </p:cNvSpPr>
                <p:nvPr/>
              </p:nvSpPr>
              <p:spPr bwMode="auto">
                <a:xfrm>
                  <a:off x="4688"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88" name="Freeform 912"/>
                <p:cNvSpPr>
                  <a:spLocks/>
                </p:cNvSpPr>
                <p:nvPr/>
              </p:nvSpPr>
              <p:spPr bwMode="auto">
                <a:xfrm>
                  <a:off x="4773"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52" name="Group 917"/>
              <p:cNvGrpSpPr>
                <a:grpSpLocks/>
              </p:cNvGrpSpPr>
              <p:nvPr/>
            </p:nvGrpSpPr>
            <p:grpSpPr bwMode="auto">
              <a:xfrm>
                <a:off x="4951" y="2845"/>
                <a:ext cx="132" cy="83"/>
                <a:chOff x="4951" y="2845"/>
                <a:chExt cx="132" cy="83"/>
              </a:xfrm>
            </p:grpSpPr>
            <p:sp>
              <p:nvSpPr>
                <p:cNvPr id="76690" name="Freeform 914"/>
                <p:cNvSpPr>
                  <a:spLocks/>
                </p:cNvSpPr>
                <p:nvPr/>
              </p:nvSpPr>
              <p:spPr bwMode="auto">
                <a:xfrm>
                  <a:off x="4951"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91" name="Rectangle 915"/>
                <p:cNvSpPr>
                  <a:spLocks noChangeArrowheads="1"/>
                </p:cNvSpPr>
                <p:nvPr/>
              </p:nvSpPr>
              <p:spPr bwMode="auto">
                <a:xfrm>
                  <a:off x="4951"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92" name="Freeform 916"/>
                <p:cNvSpPr>
                  <a:spLocks/>
                </p:cNvSpPr>
                <p:nvPr/>
              </p:nvSpPr>
              <p:spPr bwMode="auto">
                <a:xfrm>
                  <a:off x="5036"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656" name="Group 921"/>
              <p:cNvGrpSpPr>
                <a:grpSpLocks/>
              </p:cNvGrpSpPr>
              <p:nvPr/>
            </p:nvGrpSpPr>
            <p:grpSpPr bwMode="auto">
              <a:xfrm>
                <a:off x="5138" y="2845"/>
                <a:ext cx="132" cy="83"/>
                <a:chOff x="5138" y="2845"/>
                <a:chExt cx="132" cy="83"/>
              </a:xfrm>
            </p:grpSpPr>
            <p:sp>
              <p:nvSpPr>
                <p:cNvPr id="76694" name="Freeform 918"/>
                <p:cNvSpPr>
                  <a:spLocks/>
                </p:cNvSpPr>
                <p:nvPr/>
              </p:nvSpPr>
              <p:spPr bwMode="auto">
                <a:xfrm>
                  <a:off x="5138"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95" name="Rectangle 919"/>
                <p:cNvSpPr>
                  <a:spLocks noChangeArrowheads="1"/>
                </p:cNvSpPr>
                <p:nvPr/>
              </p:nvSpPr>
              <p:spPr bwMode="auto">
                <a:xfrm>
                  <a:off x="5138"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96" name="Freeform 920"/>
                <p:cNvSpPr>
                  <a:spLocks/>
                </p:cNvSpPr>
                <p:nvPr/>
              </p:nvSpPr>
              <p:spPr bwMode="auto">
                <a:xfrm>
                  <a:off x="5223"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698" name="Freeform 922"/>
              <p:cNvSpPr>
                <a:spLocks/>
              </p:cNvSpPr>
              <p:nvPr/>
            </p:nvSpPr>
            <p:spPr bwMode="auto">
              <a:xfrm>
                <a:off x="4317" y="2963"/>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699" name="Freeform 923"/>
              <p:cNvSpPr>
                <a:spLocks/>
              </p:cNvSpPr>
              <p:nvPr/>
            </p:nvSpPr>
            <p:spPr bwMode="auto">
              <a:xfrm>
                <a:off x="4394" y="285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0" name="Freeform 924"/>
              <p:cNvSpPr>
                <a:spLocks/>
              </p:cNvSpPr>
              <p:nvPr/>
            </p:nvSpPr>
            <p:spPr bwMode="auto">
              <a:xfrm>
                <a:off x="4545" y="2626"/>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1" name="Freeform 925"/>
              <p:cNvSpPr>
                <a:spLocks/>
              </p:cNvSpPr>
              <p:nvPr/>
            </p:nvSpPr>
            <p:spPr bwMode="auto">
              <a:xfrm>
                <a:off x="4575" y="2845"/>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2" name="Freeform 926"/>
              <p:cNvSpPr>
                <a:spLocks/>
              </p:cNvSpPr>
              <p:nvPr/>
            </p:nvSpPr>
            <p:spPr bwMode="auto">
              <a:xfrm>
                <a:off x="4729" y="2619"/>
                <a:ext cx="131" cy="67"/>
              </a:xfrm>
              <a:custGeom>
                <a:avLst/>
                <a:gdLst/>
                <a:ahLst/>
                <a:cxnLst>
                  <a:cxn ang="0">
                    <a:pos x="0" y="67"/>
                  </a:cxn>
                  <a:cxn ang="0">
                    <a:pos x="45" y="0"/>
                  </a:cxn>
                  <a:cxn ang="0">
                    <a:pos x="131" y="0"/>
                  </a:cxn>
                  <a:cxn ang="0">
                    <a:pos x="86" y="67"/>
                  </a:cxn>
                  <a:cxn ang="0">
                    <a:pos x="0" y="67"/>
                  </a:cxn>
                </a:cxnLst>
                <a:rect l="0" t="0" r="r" b="b"/>
                <a:pathLst>
                  <a:path w="131" h="67">
                    <a:moveTo>
                      <a:pt x="0" y="67"/>
                    </a:moveTo>
                    <a:lnTo>
                      <a:pt x="45" y="0"/>
                    </a:lnTo>
                    <a:lnTo>
                      <a:pt x="131" y="0"/>
                    </a:lnTo>
                    <a:lnTo>
                      <a:pt x="86" y="67"/>
                    </a:lnTo>
                    <a:lnTo>
                      <a:pt x="0" y="67"/>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3" name="Freeform 927"/>
              <p:cNvSpPr>
                <a:spLocks/>
              </p:cNvSpPr>
              <p:nvPr/>
            </p:nvSpPr>
            <p:spPr bwMode="auto">
              <a:xfrm>
                <a:off x="4844" y="273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4" name="Freeform 928"/>
              <p:cNvSpPr>
                <a:spLocks/>
              </p:cNvSpPr>
              <p:nvPr/>
            </p:nvSpPr>
            <p:spPr bwMode="auto">
              <a:xfrm>
                <a:off x="4954" y="2850"/>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5" name="Freeform 929"/>
              <p:cNvSpPr>
                <a:spLocks/>
              </p:cNvSpPr>
              <p:nvPr/>
            </p:nvSpPr>
            <p:spPr bwMode="auto">
              <a:xfrm>
                <a:off x="4690"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6" name="Freeform 930"/>
              <p:cNvSpPr>
                <a:spLocks/>
              </p:cNvSpPr>
              <p:nvPr/>
            </p:nvSpPr>
            <p:spPr bwMode="auto">
              <a:xfrm>
                <a:off x="4424" y="307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7" name="Freeform 931"/>
              <p:cNvSpPr>
                <a:spLocks/>
              </p:cNvSpPr>
              <p:nvPr/>
            </p:nvSpPr>
            <p:spPr bwMode="auto">
              <a:xfrm>
                <a:off x="4239" y="3072"/>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8" name="Freeform 932"/>
              <p:cNvSpPr>
                <a:spLocks noEditPoints="1"/>
              </p:cNvSpPr>
              <p:nvPr/>
            </p:nvSpPr>
            <p:spPr bwMode="auto">
              <a:xfrm>
                <a:off x="4428" y="2886"/>
                <a:ext cx="151" cy="117"/>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09" name="Freeform 933"/>
              <p:cNvSpPr>
                <a:spLocks noEditPoints="1"/>
              </p:cNvSpPr>
              <p:nvPr/>
            </p:nvSpPr>
            <p:spPr bwMode="auto">
              <a:xfrm>
                <a:off x="4516" y="2850"/>
                <a:ext cx="87" cy="26"/>
              </a:xfrm>
              <a:custGeom>
                <a:avLst/>
                <a:gdLst/>
                <a:ahLst/>
                <a:cxnLst>
                  <a:cxn ang="0">
                    <a:pos x="0" y="9"/>
                  </a:cxn>
                  <a:cxn ang="0">
                    <a:pos x="73" y="9"/>
                  </a:cxn>
                  <a:cxn ang="0">
                    <a:pos x="73" y="17"/>
                  </a:cxn>
                  <a:cxn ang="0">
                    <a:pos x="0" y="17"/>
                  </a:cxn>
                  <a:cxn ang="0">
                    <a:pos x="0" y="9"/>
                  </a:cxn>
                  <a:cxn ang="0">
                    <a:pos x="70" y="0"/>
                  </a:cxn>
                  <a:cxn ang="0">
                    <a:pos x="87" y="13"/>
                  </a:cxn>
                  <a:cxn ang="0">
                    <a:pos x="70" y="26"/>
                  </a:cxn>
                  <a:cxn ang="0">
                    <a:pos x="70" y="0"/>
                  </a:cxn>
                </a:cxnLst>
                <a:rect l="0" t="0" r="r" b="b"/>
                <a:pathLst>
                  <a:path w="87" h="26">
                    <a:moveTo>
                      <a:pt x="0" y="9"/>
                    </a:moveTo>
                    <a:lnTo>
                      <a:pt x="73" y="9"/>
                    </a:lnTo>
                    <a:lnTo>
                      <a:pt x="73" y="17"/>
                    </a:lnTo>
                    <a:lnTo>
                      <a:pt x="0" y="17"/>
                    </a:lnTo>
                    <a:lnTo>
                      <a:pt x="0" y="9"/>
                    </a:lnTo>
                    <a:close/>
                    <a:moveTo>
                      <a:pt x="70" y="0"/>
                    </a:moveTo>
                    <a:lnTo>
                      <a:pt x="87" y="13"/>
                    </a:lnTo>
                    <a:lnTo>
                      <a:pt x="70" y="26"/>
                    </a:lnTo>
                    <a:lnTo>
                      <a:pt x="70"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0" name="Freeform 934"/>
              <p:cNvSpPr>
                <a:spLocks noEditPoints="1"/>
              </p:cNvSpPr>
              <p:nvPr/>
            </p:nvSpPr>
            <p:spPr bwMode="auto">
              <a:xfrm>
                <a:off x="4580" y="2661"/>
                <a:ext cx="151" cy="116"/>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1" name="Freeform 935"/>
              <p:cNvSpPr>
                <a:spLocks noEditPoints="1"/>
              </p:cNvSpPr>
              <p:nvPr/>
            </p:nvSpPr>
            <p:spPr bwMode="auto">
              <a:xfrm>
                <a:off x="4670" y="2624"/>
                <a:ext cx="86" cy="27"/>
              </a:xfrm>
              <a:custGeom>
                <a:avLst/>
                <a:gdLst/>
                <a:ahLst/>
                <a:cxnLst>
                  <a:cxn ang="0">
                    <a:pos x="0" y="9"/>
                  </a:cxn>
                  <a:cxn ang="0">
                    <a:pos x="72" y="9"/>
                  </a:cxn>
                  <a:cxn ang="0">
                    <a:pos x="72" y="18"/>
                  </a:cxn>
                  <a:cxn ang="0">
                    <a:pos x="0" y="18"/>
                  </a:cxn>
                  <a:cxn ang="0">
                    <a:pos x="0" y="9"/>
                  </a:cxn>
                  <a:cxn ang="0">
                    <a:pos x="69" y="0"/>
                  </a:cxn>
                  <a:cxn ang="0">
                    <a:pos x="86" y="14"/>
                  </a:cxn>
                  <a:cxn ang="0">
                    <a:pos x="69" y="27"/>
                  </a:cxn>
                  <a:cxn ang="0">
                    <a:pos x="69" y="0"/>
                  </a:cxn>
                </a:cxnLst>
                <a:rect l="0" t="0" r="r" b="b"/>
                <a:pathLst>
                  <a:path w="86" h="27">
                    <a:moveTo>
                      <a:pt x="0" y="9"/>
                    </a:moveTo>
                    <a:lnTo>
                      <a:pt x="72" y="9"/>
                    </a:lnTo>
                    <a:lnTo>
                      <a:pt x="72" y="18"/>
                    </a:lnTo>
                    <a:lnTo>
                      <a:pt x="0" y="18"/>
                    </a:lnTo>
                    <a:lnTo>
                      <a:pt x="0" y="9"/>
                    </a:lnTo>
                    <a:close/>
                    <a:moveTo>
                      <a:pt x="69" y="0"/>
                    </a:moveTo>
                    <a:lnTo>
                      <a:pt x="86" y="14"/>
                    </a:lnTo>
                    <a:lnTo>
                      <a:pt x="69" y="27"/>
                    </a:lnTo>
                    <a:lnTo>
                      <a:pt x="69"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2" name="Freeform 936"/>
              <p:cNvSpPr>
                <a:spLocks noEditPoints="1"/>
              </p:cNvSpPr>
              <p:nvPr/>
            </p:nvSpPr>
            <p:spPr bwMode="auto">
              <a:xfrm>
                <a:off x="4681" y="2764"/>
                <a:ext cx="173" cy="124"/>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3" name="Freeform 937"/>
              <p:cNvSpPr>
                <a:spLocks noEditPoints="1"/>
              </p:cNvSpPr>
              <p:nvPr/>
            </p:nvSpPr>
            <p:spPr bwMode="auto">
              <a:xfrm>
                <a:off x="4823" y="2648"/>
                <a:ext cx="64" cy="104"/>
              </a:xfrm>
              <a:custGeom>
                <a:avLst/>
                <a:gdLst/>
                <a:ahLst/>
                <a:cxnLst>
                  <a:cxn ang="0">
                    <a:pos x="331" y="0"/>
                  </a:cxn>
                  <a:cxn ang="0">
                    <a:pos x="1581" y="0"/>
                  </a:cxn>
                  <a:cxn ang="0">
                    <a:pos x="1650" y="47"/>
                  </a:cxn>
                  <a:cxn ang="0">
                    <a:pos x="1634" y="129"/>
                  </a:cxn>
                  <a:cxn ang="0">
                    <a:pos x="134" y="1629"/>
                  </a:cxn>
                  <a:cxn ang="0">
                    <a:pos x="81" y="1500"/>
                  </a:cxn>
                  <a:cxn ang="0">
                    <a:pos x="1081" y="1500"/>
                  </a:cxn>
                  <a:cxn ang="0">
                    <a:pos x="1081" y="1650"/>
                  </a:cxn>
                  <a:cxn ang="0">
                    <a:pos x="81" y="1650"/>
                  </a:cxn>
                  <a:cxn ang="0">
                    <a:pos x="12" y="1604"/>
                  </a:cxn>
                  <a:cxn ang="0">
                    <a:pos x="28" y="1522"/>
                  </a:cxn>
                  <a:cxn ang="0">
                    <a:pos x="1528" y="22"/>
                  </a:cxn>
                  <a:cxn ang="0">
                    <a:pos x="1581" y="150"/>
                  </a:cxn>
                  <a:cxn ang="0">
                    <a:pos x="331" y="150"/>
                  </a:cxn>
                  <a:cxn ang="0">
                    <a:pos x="331" y="0"/>
                  </a:cxn>
                  <a:cxn ang="0">
                    <a:pos x="1006" y="1350"/>
                  </a:cxn>
                  <a:cxn ang="0">
                    <a:pos x="1456" y="1575"/>
                  </a:cxn>
                  <a:cxn ang="0">
                    <a:pos x="1006" y="1800"/>
                  </a:cxn>
                  <a:cxn ang="0">
                    <a:pos x="1006" y="1350"/>
                  </a:cxn>
                </a:cxnLst>
                <a:rect l="0" t="0" r="r" b="b"/>
                <a:pathLst>
                  <a:path w="1662" h="1800">
                    <a:moveTo>
                      <a:pt x="331" y="0"/>
                    </a:moveTo>
                    <a:lnTo>
                      <a:pt x="1581" y="0"/>
                    </a:lnTo>
                    <a:cubicBezTo>
                      <a:pt x="1611" y="0"/>
                      <a:pt x="1639" y="19"/>
                      <a:pt x="1650" y="47"/>
                    </a:cubicBezTo>
                    <a:cubicBezTo>
                      <a:pt x="1662" y="75"/>
                      <a:pt x="1656" y="107"/>
                      <a:pt x="1634" y="129"/>
                    </a:cubicBezTo>
                    <a:lnTo>
                      <a:pt x="134" y="1629"/>
                    </a:lnTo>
                    <a:lnTo>
                      <a:pt x="81" y="1500"/>
                    </a:lnTo>
                    <a:lnTo>
                      <a:pt x="1081" y="1500"/>
                    </a:lnTo>
                    <a:lnTo>
                      <a:pt x="1081" y="1650"/>
                    </a:lnTo>
                    <a:lnTo>
                      <a:pt x="81" y="1650"/>
                    </a:lnTo>
                    <a:cubicBezTo>
                      <a:pt x="51" y="1650"/>
                      <a:pt x="23" y="1632"/>
                      <a:pt x="12" y="1604"/>
                    </a:cubicBezTo>
                    <a:cubicBezTo>
                      <a:pt x="0" y="1576"/>
                      <a:pt x="7" y="1544"/>
                      <a:pt x="28" y="1522"/>
                    </a:cubicBezTo>
                    <a:lnTo>
                      <a:pt x="1528" y="22"/>
                    </a:lnTo>
                    <a:lnTo>
                      <a:pt x="1581" y="150"/>
                    </a:lnTo>
                    <a:lnTo>
                      <a:pt x="331" y="150"/>
                    </a:lnTo>
                    <a:lnTo>
                      <a:pt x="331" y="0"/>
                    </a:lnTo>
                    <a:close/>
                    <a:moveTo>
                      <a:pt x="1006" y="1350"/>
                    </a:moveTo>
                    <a:lnTo>
                      <a:pt x="1456" y="1575"/>
                    </a:lnTo>
                    <a:lnTo>
                      <a:pt x="1006" y="1800"/>
                    </a:lnTo>
                    <a:lnTo>
                      <a:pt x="1006" y="135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4" name="Freeform 938"/>
              <p:cNvSpPr>
                <a:spLocks noEditPoints="1"/>
              </p:cNvSpPr>
              <p:nvPr/>
            </p:nvSpPr>
            <p:spPr bwMode="auto">
              <a:xfrm>
                <a:off x="4349" y="3094"/>
                <a:ext cx="93" cy="26"/>
              </a:xfrm>
              <a:custGeom>
                <a:avLst/>
                <a:gdLst/>
                <a:ahLst/>
                <a:cxnLst>
                  <a:cxn ang="0">
                    <a:pos x="0" y="9"/>
                  </a:cxn>
                  <a:cxn ang="0">
                    <a:pos x="79" y="9"/>
                  </a:cxn>
                  <a:cxn ang="0">
                    <a:pos x="79" y="18"/>
                  </a:cxn>
                  <a:cxn ang="0">
                    <a:pos x="0" y="18"/>
                  </a:cxn>
                  <a:cxn ang="0">
                    <a:pos x="0" y="9"/>
                  </a:cxn>
                  <a:cxn ang="0">
                    <a:pos x="76" y="0"/>
                  </a:cxn>
                  <a:cxn ang="0">
                    <a:pos x="93" y="13"/>
                  </a:cxn>
                  <a:cxn ang="0">
                    <a:pos x="76" y="26"/>
                  </a:cxn>
                  <a:cxn ang="0">
                    <a:pos x="76" y="0"/>
                  </a:cxn>
                </a:cxnLst>
                <a:rect l="0" t="0" r="r" b="b"/>
                <a:pathLst>
                  <a:path w="93" h="26">
                    <a:moveTo>
                      <a:pt x="0" y="9"/>
                    </a:moveTo>
                    <a:lnTo>
                      <a:pt x="79" y="9"/>
                    </a:lnTo>
                    <a:lnTo>
                      <a:pt x="79" y="18"/>
                    </a:lnTo>
                    <a:lnTo>
                      <a:pt x="0" y="18"/>
                    </a:lnTo>
                    <a:lnTo>
                      <a:pt x="0" y="9"/>
                    </a:lnTo>
                    <a:close/>
                    <a:moveTo>
                      <a:pt x="76" y="0"/>
                    </a:moveTo>
                    <a:lnTo>
                      <a:pt x="93" y="13"/>
                    </a:lnTo>
                    <a:lnTo>
                      <a:pt x="76" y="26"/>
                    </a:lnTo>
                    <a:lnTo>
                      <a:pt x="76"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5" name="Freeform 939"/>
              <p:cNvSpPr>
                <a:spLocks noEditPoints="1"/>
              </p:cNvSpPr>
              <p:nvPr/>
            </p:nvSpPr>
            <p:spPr bwMode="auto">
              <a:xfrm>
                <a:off x="4536" y="2976"/>
                <a:ext cx="176" cy="138"/>
              </a:xfrm>
              <a:custGeom>
                <a:avLst/>
                <a:gdLst/>
                <a:ahLst/>
                <a:cxnLst>
                  <a:cxn ang="0">
                    <a:pos x="0" y="2225"/>
                  </a:cxn>
                  <a:cxn ang="0">
                    <a:pos x="1250" y="2225"/>
                  </a:cxn>
                  <a:cxn ang="0">
                    <a:pos x="1197" y="2247"/>
                  </a:cxn>
                  <a:cxn ang="0">
                    <a:pos x="3272" y="172"/>
                  </a:cxn>
                  <a:cxn ang="0">
                    <a:pos x="3325" y="150"/>
                  </a:cxn>
                  <a:cxn ang="0">
                    <a:pos x="4200" y="150"/>
                  </a:cxn>
                  <a:cxn ang="0">
                    <a:pos x="4200" y="300"/>
                  </a:cxn>
                  <a:cxn ang="0">
                    <a:pos x="3325" y="300"/>
                  </a:cxn>
                  <a:cxn ang="0">
                    <a:pos x="3378" y="279"/>
                  </a:cxn>
                  <a:cxn ang="0">
                    <a:pos x="1303" y="2354"/>
                  </a:cxn>
                  <a:cxn ang="0">
                    <a:pos x="1250" y="2375"/>
                  </a:cxn>
                  <a:cxn ang="0">
                    <a:pos x="0" y="2375"/>
                  </a:cxn>
                  <a:cxn ang="0">
                    <a:pos x="0" y="2225"/>
                  </a:cxn>
                  <a:cxn ang="0">
                    <a:pos x="4125" y="0"/>
                  </a:cxn>
                  <a:cxn ang="0">
                    <a:pos x="4575" y="225"/>
                  </a:cxn>
                  <a:cxn ang="0">
                    <a:pos x="4125" y="450"/>
                  </a:cxn>
                  <a:cxn ang="0">
                    <a:pos x="4125" y="0"/>
                  </a:cxn>
                </a:cxnLst>
                <a:rect l="0" t="0" r="r" b="b"/>
                <a:pathLst>
                  <a:path w="4575" h="2375">
                    <a:moveTo>
                      <a:pt x="0" y="2225"/>
                    </a:moveTo>
                    <a:lnTo>
                      <a:pt x="1250" y="2225"/>
                    </a:lnTo>
                    <a:lnTo>
                      <a:pt x="1197" y="2247"/>
                    </a:lnTo>
                    <a:lnTo>
                      <a:pt x="3272" y="172"/>
                    </a:lnTo>
                    <a:cubicBezTo>
                      <a:pt x="3286" y="158"/>
                      <a:pt x="3305" y="150"/>
                      <a:pt x="3325" y="150"/>
                    </a:cubicBezTo>
                    <a:lnTo>
                      <a:pt x="4200" y="150"/>
                    </a:lnTo>
                    <a:lnTo>
                      <a:pt x="4200" y="300"/>
                    </a:lnTo>
                    <a:lnTo>
                      <a:pt x="3325" y="300"/>
                    </a:lnTo>
                    <a:lnTo>
                      <a:pt x="3378" y="279"/>
                    </a:lnTo>
                    <a:lnTo>
                      <a:pt x="1303" y="2354"/>
                    </a:lnTo>
                    <a:cubicBezTo>
                      <a:pt x="1289" y="2368"/>
                      <a:pt x="1270" y="2375"/>
                      <a:pt x="1250" y="2375"/>
                    </a:cubicBezTo>
                    <a:lnTo>
                      <a:pt x="0" y="2375"/>
                    </a:lnTo>
                    <a:lnTo>
                      <a:pt x="0" y="2225"/>
                    </a:lnTo>
                    <a:close/>
                    <a:moveTo>
                      <a:pt x="4125" y="0"/>
                    </a:moveTo>
                    <a:lnTo>
                      <a:pt x="4575" y="225"/>
                    </a:lnTo>
                    <a:lnTo>
                      <a:pt x="4125" y="450"/>
                    </a:lnTo>
                    <a:lnTo>
                      <a:pt x="412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6" name="Freeform 940"/>
              <p:cNvSpPr>
                <a:spLocks noEditPoints="1"/>
              </p:cNvSpPr>
              <p:nvPr/>
            </p:nvSpPr>
            <p:spPr bwMode="auto">
              <a:xfrm>
                <a:off x="4799" y="2885"/>
                <a:ext cx="169" cy="115"/>
              </a:xfrm>
              <a:custGeom>
                <a:avLst/>
                <a:gdLst/>
                <a:ahLst/>
                <a:cxnLst>
                  <a:cxn ang="0">
                    <a:pos x="0" y="1825"/>
                  </a:cxn>
                  <a:cxn ang="0">
                    <a:pos x="1325" y="1825"/>
                  </a:cxn>
                  <a:cxn ang="0">
                    <a:pos x="1272" y="1847"/>
                  </a:cxn>
                  <a:cxn ang="0">
                    <a:pos x="2947" y="172"/>
                  </a:cxn>
                  <a:cxn ang="0">
                    <a:pos x="3000" y="150"/>
                  </a:cxn>
                  <a:cxn ang="0">
                    <a:pos x="4000" y="150"/>
                  </a:cxn>
                  <a:cxn ang="0">
                    <a:pos x="4000" y="300"/>
                  </a:cxn>
                  <a:cxn ang="0">
                    <a:pos x="3000" y="300"/>
                  </a:cxn>
                  <a:cxn ang="0">
                    <a:pos x="3053" y="279"/>
                  </a:cxn>
                  <a:cxn ang="0">
                    <a:pos x="1378" y="1954"/>
                  </a:cxn>
                  <a:cxn ang="0">
                    <a:pos x="1325" y="1975"/>
                  </a:cxn>
                  <a:cxn ang="0">
                    <a:pos x="0" y="1975"/>
                  </a:cxn>
                  <a:cxn ang="0">
                    <a:pos x="0" y="1825"/>
                  </a:cxn>
                  <a:cxn ang="0">
                    <a:pos x="3925" y="0"/>
                  </a:cxn>
                  <a:cxn ang="0">
                    <a:pos x="4375" y="225"/>
                  </a:cxn>
                  <a:cxn ang="0">
                    <a:pos x="3925" y="450"/>
                  </a:cxn>
                  <a:cxn ang="0">
                    <a:pos x="3925" y="0"/>
                  </a:cxn>
                </a:cxnLst>
                <a:rect l="0" t="0" r="r" b="b"/>
                <a:pathLst>
                  <a:path w="4375" h="1975">
                    <a:moveTo>
                      <a:pt x="0" y="1825"/>
                    </a:moveTo>
                    <a:lnTo>
                      <a:pt x="1325" y="1825"/>
                    </a:lnTo>
                    <a:lnTo>
                      <a:pt x="1272" y="1847"/>
                    </a:lnTo>
                    <a:lnTo>
                      <a:pt x="2947" y="172"/>
                    </a:lnTo>
                    <a:cubicBezTo>
                      <a:pt x="2961" y="158"/>
                      <a:pt x="2980" y="150"/>
                      <a:pt x="3000" y="150"/>
                    </a:cubicBezTo>
                    <a:lnTo>
                      <a:pt x="4000" y="150"/>
                    </a:lnTo>
                    <a:lnTo>
                      <a:pt x="4000" y="300"/>
                    </a:lnTo>
                    <a:lnTo>
                      <a:pt x="3000" y="300"/>
                    </a:lnTo>
                    <a:lnTo>
                      <a:pt x="3053" y="279"/>
                    </a:lnTo>
                    <a:lnTo>
                      <a:pt x="1378" y="1954"/>
                    </a:lnTo>
                    <a:cubicBezTo>
                      <a:pt x="1364" y="1968"/>
                      <a:pt x="1345" y="1975"/>
                      <a:pt x="1325" y="1975"/>
                    </a:cubicBezTo>
                    <a:lnTo>
                      <a:pt x="0" y="1975"/>
                    </a:lnTo>
                    <a:lnTo>
                      <a:pt x="0" y="1825"/>
                    </a:lnTo>
                    <a:close/>
                    <a:moveTo>
                      <a:pt x="3925" y="0"/>
                    </a:moveTo>
                    <a:lnTo>
                      <a:pt x="4375" y="225"/>
                    </a:lnTo>
                    <a:lnTo>
                      <a:pt x="3925" y="450"/>
                    </a:lnTo>
                    <a:lnTo>
                      <a:pt x="39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7" name="Freeform 941"/>
              <p:cNvSpPr>
                <a:spLocks noEditPoints="1"/>
              </p:cNvSpPr>
              <p:nvPr/>
            </p:nvSpPr>
            <p:spPr bwMode="auto">
              <a:xfrm>
                <a:off x="4942" y="2764"/>
                <a:ext cx="63" cy="10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8" name="Freeform 942"/>
              <p:cNvSpPr>
                <a:spLocks/>
              </p:cNvSpPr>
              <p:nvPr/>
            </p:nvSpPr>
            <p:spPr bwMode="auto">
              <a:xfrm>
                <a:off x="5137" y="2850"/>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19" name="Freeform 943"/>
              <p:cNvSpPr>
                <a:spLocks noEditPoints="1"/>
              </p:cNvSpPr>
              <p:nvPr/>
            </p:nvSpPr>
            <p:spPr bwMode="auto">
              <a:xfrm>
                <a:off x="5066" y="2870"/>
                <a:ext cx="91" cy="26"/>
              </a:xfrm>
              <a:custGeom>
                <a:avLst/>
                <a:gdLst/>
                <a:ahLst/>
                <a:cxnLst>
                  <a:cxn ang="0">
                    <a:pos x="0" y="9"/>
                  </a:cxn>
                  <a:cxn ang="0">
                    <a:pos x="76" y="9"/>
                  </a:cxn>
                  <a:cxn ang="0">
                    <a:pos x="76" y="18"/>
                  </a:cxn>
                  <a:cxn ang="0">
                    <a:pos x="0" y="18"/>
                  </a:cxn>
                  <a:cxn ang="0">
                    <a:pos x="0" y="9"/>
                  </a:cxn>
                  <a:cxn ang="0">
                    <a:pos x="73" y="0"/>
                  </a:cxn>
                  <a:cxn ang="0">
                    <a:pos x="91" y="13"/>
                  </a:cxn>
                  <a:cxn ang="0">
                    <a:pos x="73" y="26"/>
                  </a:cxn>
                  <a:cxn ang="0">
                    <a:pos x="73" y="0"/>
                  </a:cxn>
                </a:cxnLst>
                <a:rect l="0" t="0" r="r" b="b"/>
                <a:pathLst>
                  <a:path w="91" h="26">
                    <a:moveTo>
                      <a:pt x="0" y="9"/>
                    </a:moveTo>
                    <a:lnTo>
                      <a:pt x="76" y="9"/>
                    </a:lnTo>
                    <a:lnTo>
                      <a:pt x="76" y="18"/>
                    </a:lnTo>
                    <a:lnTo>
                      <a:pt x="0" y="18"/>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0" name="Freeform 944"/>
              <p:cNvSpPr>
                <a:spLocks noEditPoints="1"/>
              </p:cNvSpPr>
              <p:nvPr/>
            </p:nvSpPr>
            <p:spPr bwMode="auto">
              <a:xfrm>
                <a:off x="5246" y="2870"/>
                <a:ext cx="142" cy="26"/>
              </a:xfrm>
              <a:custGeom>
                <a:avLst/>
                <a:gdLst/>
                <a:ahLst/>
                <a:cxnLst>
                  <a:cxn ang="0">
                    <a:pos x="0" y="9"/>
                  </a:cxn>
                  <a:cxn ang="0">
                    <a:pos x="127" y="9"/>
                  </a:cxn>
                  <a:cxn ang="0">
                    <a:pos x="127" y="18"/>
                  </a:cxn>
                  <a:cxn ang="0">
                    <a:pos x="0" y="18"/>
                  </a:cxn>
                  <a:cxn ang="0">
                    <a:pos x="0" y="9"/>
                  </a:cxn>
                  <a:cxn ang="0">
                    <a:pos x="125" y="0"/>
                  </a:cxn>
                  <a:cxn ang="0">
                    <a:pos x="142" y="13"/>
                  </a:cxn>
                  <a:cxn ang="0">
                    <a:pos x="125" y="26"/>
                  </a:cxn>
                  <a:cxn ang="0">
                    <a:pos x="125" y="0"/>
                  </a:cxn>
                </a:cxnLst>
                <a:rect l="0" t="0" r="r" b="b"/>
                <a:pathLst>
                  <a:path w="142" h="26">
                    <a:moveTo>
                      <a:pt x="0" y="9"/>
                    </a:moveTo>
                    <a:lnTo>
                      <a:pt x="127" y="9"/>
                    </a:lnTo>
                    <a:lnTo>
                      <a:pt x="127"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1" name="Freeform 945"/>
              <p:cNvSpPr>
                <a:spLocks noEditPoints="1"/>
              </p:cNvSpPr>
              <p:nvPr/>
            </p:nvSpPr>
            <p:spPr bwMode="auto">
              <a:xfrm>
                <a:off x="4425" y="2643"/>
                <a:ext cx="142" cy="26"/>
              </a:xfrm>
              <a:custGeom>
                <a:avLst/>
                <a:gdLst/>
                <a:ahLst/>
                <a:cxnLst>
                  <a:cxn ang="0">
                    <a:pos x="0" y="9"/>
                  </a:cxn>
                  <a:cxn ang="0">
                    <a:pos x="127" y="9"/>
                  </a:cxn>
                  <a:cxn ang="0">
                    <a:pos x="127" y="18"/>
                  </a:cxn>
                  <a:cxn ang="0">
                    <a:pos x="0" y="18"/>
                  </a:cxn>
                  <a:cxn ang="0">
                    <a:pos x="0" y="9"/>
                  </a:cxn>
                  <a:cxn ang="0">
                    <a:pos x="124" y="0"/>
                  </a:cxn>
                  <a:cxn ang="0">
                    <a:pos x="142" y="13"/>
                  </a:cxn>
                  <a:cxn ang="0">
                    <a:pos x="124" y="26"/>
                  </a:cxn>
                  <a:cxn ang="0">
                    <a:pos x="124" y="0"/>
                  </a:cxn>
                </a:cxnLst>
                <a:rect l="0" t="0" r="r" b="b"/>
                <a:pathLst>
                  <a:path w="142" h="26">
                    <a:moveTo>
                      <a:pt x="0" y="9"/>
                    </a:moveTo>
                    <a:lnTo>
                      <a:pt x="127" y="9"/>
                    </a:lnTo>
                    <a:lnTo>
                      <a:pt x="127" y="18"/>
                    </a:lnTo>
                    <a:lnTo>
                      <a:pt x="0" y="18"/>
                    </a:lnTo>
                    <a:lnTo>
                      <a:pt x="0" y="9"/>
                    </a:lnTo>
                    <a:close/>
                    <a:moveTo>
                      <a:pt x="124" y="0"/>
                    </a:moveTo>
                    <a:lnTo>
                      <a:pt x="142" y="13"/>
                    </a:lnTo>
                    <a:lnTo>
                      <a:pt x="124" y="26"/>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2" name="Freeform 946"/>
              <p:cNvSpPr>
                <a:spLocks noEditPoints="1"/>
              </p:cNvSpPr>
              <p:nvPr/>
            </p:nvSpPr>
            <p:spPr bwMode="auto">
              <a:xfrm>
                <a:off x="4353" y="2752"/>
                <a:ext cx="141" cy="27"/>
              </a:xfrm>
              <a:custGeom>
                <a:avLst/>
                <a:gdLst/>
                <a:ahLst/>
                <a:cxnLst>
                  <a:cxn ang="0">
                    <a:pos x="0" y="9"/>
                  </a:cxn>
                  <a:cxn ang="0">
                    <a:pos x="127" y="9"/>
                  </a:cxn>
                  <a:cxn ang="0">
                    <a:pos x="127" y="18"/>
                  </a:cxn>
                  <a:cxn ang="0">
                    <a:pos x="0" y="18"/>
                  </a:cxn>
                  <a:cxn ang="0">
                    <a:pos x="0" y="9"/>
                  </a:cxn>
                  <a:cxn ang="0">
                    <a:pos x="124" y="0"/>
                  </a:cxn>
                  <a:cxn ang="0">
                    <a:pos x="141" y="13"/>
                  </a:cxn>
                  <a:cxn ang="0">
                    <a:pos x="124" y="27"/>
                  </a:cxn>
                  <a:cxn ang="0">
                    <a:pos x="124" y="0"/>
                  </a:cxn>
                </a:cxnLst>
                <a:rect l="0" t="0" r="r" b="b"/>
                <a:pathLst>
                  <a:path w="141" h="27">
                    <a:moveTo>
                      <a:pt x="0" y="9"/>
                    </a:moveTo>
                    <a:lnTo>
                      <a:pt x="127" y="9"/>
                    </a:lnTo>
                    <a:lnTo>
                      <a:pt x="127" y="18"/>
                    </a:lnTo>
                    <a:lnTo>
                      <a:pt x="0" y="18"/>
                    </a:lnTo>
                    <a:lnTo>
                      <a:pt x="0" y="9"/>
                    </a:lnTo>
                    <a:close/>
                    <a:moveTo>
                      <a:pt x="124" y="0"/>
                    </a:moveTo>
                    <a:lnTo>
                      <a:pt x="141" y="13"/>
                    </a:lnTo>
                    <a:lnTo>
                      <a:pt x="124" y="27"/>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3" name="Freeform 947"/>
              <p:cNvSpPr>
                <a:spLocks noEditPoints="1"/>
              </p:cNvSpPr>
              <p:nvPr/>
            </p:nvSpPr>
            <p:spPr bwMode="auto">
              <a:xfrm>
                <a:off x="4272" y="2866"/>
                <a:ext cx="141" cy="26"/>
              </a:xfrm>
              <a:custGeom>
                <a:avLst/>
                <a:gdLst/>
                <a:ahLst/>
                <a:cxnLst>
                  <a:cxn ang="0">
                    <a:pos x="0" y="9"/>
                  </a:cxn>
                  <a:cxn ang="0">
                    <a:pos x="127" y="9"/>
                  </a:cxn>
                  <a:cxn ang="0">
                    <a:pos x="127" y="17"/>
                  </a:cxn>
                  <a:cxn ang="0">
                    <a:pos x="0" y="17"/>
                  </a:cxn>
                  <a:cxn ang="0">
                    <a:pos x="0" y="9"/>
                  </a:cxn>
                  <a:cxn ang="0">
                    <a:pos x="124" y="0"/>
                  </a:cxn>
                  <a:cxn ang="0">
                    <a:pos x="141" y="13"/>
                  </a:cxn>
                  <a:cxn ang="0">
                    <a:pos x="124" y="26"/>
                  </a:cxn>
                  <a:cxn ang="0">
                    <a:pos x="124" y="0"/>
                  </a:cxn>
                </a:cxnLst>
                <a:rect l="0" t="0" r="r" b="b"/>
                <a:pathLst>
                  <a:path w="141" h="26">
                    <a:moveTo>
                      <a:pt x="0" y="9"/>
                    </a:moveTo>
                    <a:lnTo>
                      <a:pt x="127" y="9"/>
                    </a:lnTo>
                    <a:lnTo>
                      <a:pt x="127" y="17"/>
                    </a:lnTo>
                    <a:lnTo>
                      <a:pt x="0" y="17"/>
                    </a:lnTo>
                    <a:lnTo>
                      <a:pt x="0" y="9"/>
                    </a:lnTo>
                    <a:close/>
                    <a:moveTo>
                      <a:pt x="124" y="0"/>
                    </a:moveTo>
                    <a:lnTo>
                      <a:pt x="141" y="13"/>
                    </a:lnTo>
                    <a:lnTo>
                      <a:pt x="124" y="26"/>
                    </a:lnTo>
                    <a:lnTo>
                      <a:pt x="124"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4" name="Freeform 948"/>
              <p:cNvSpPr>
                <a:spLocks noEditPoints="1"/>
              </p:cNvSpPr>
              <p:nvPr/>
            </p:nvSpPr>
            <p:spPr bwMode="auto">
              <a:xfrm>
                <a:off x="4199" y="2979"/>
                <a:ext cx="142" cy="26"/>
              </a:xfrm>
              <a:custGeom>
                <a:avLst/>
                <a:gdLst/>
                <a:ahLst/>
                <a:cxnLst>
                  <a:cxn ang="0">
                    <a:pos x="0" y="9"/>
                  </a:cxn>
                  <a:cxn ang="0">
                    <a:pos x="128" y="9"/>
                  </a:cxn>
                  <a:cxn ang="0">
                    <a:pos x="128" y="18"/>
                  </a:cxn>
                  <a:cxn ang="0">
                    <a:pos x="0" y="18"/>
                  </a:cxn>
                  <a:cxn ang="0">
                    <a:pos x="0" y="9"/>
                  </a:cxn>
                  <a:cxn ang="0">
                    <a:pos x="125" y="0"/>
                  </a:cxn>
                  <a:cxn ang="0">
                    <a:pos x="142" y="13"/>
                  </a:cxn>
                  <a:cxn ang="0">
                    <a:pos x="125" y="26"/>
                  </a:cxn>
                  <a:cxn ang="0">
                    <a:pos x="125" y="0"/>
                  </a:cxn>
                </a:cxnLst>
                <a:rect l="0" t="0" r="r" b="b"/>
                <a:pathLst>
                  <a:path w="142" h="26">
                    <a:moveTo>
                      <a:pt x="0" y="9"/>
                    </a:moveTo>
                    <a:lnTo>
                      <a:pt x="128" y="9"/>
                    </a:lnTo>
                    <a:lnTo>
                      <a:pt x="128"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5" name="Freeform 949"/>
              <p:cNvSpPr>
                <a:spLocks noEditPoints="1"/>
              </p:cNvSpPr>
              <p:nvPr/>
            </p:nvSpPr>
            <p:spPr bwMode="auto">
              <a:xfrm>
                <a:off x="4115" y="3084"/>
                <a:ext cx="142" cy="2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6" name="Freeform 950"/>
              <p:cNvSpPr>
                <a:spLocks/>
              </p:cNvSpPr>
              <p:nvPr/>
            </p:nvSpPr>
            <p:spPr bwMode="auto">
              <a:xfrm>
                <a:off x="4397" y="285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7" name="Freeform 951"/>
              <p:cNvSpPr>
                <a:spLocks/>
              </p:cNvSpPr>
              <p:nvPr/>
            </p:nvSpPr>
            <p:spPr bwMode="auto">
              <a:xfrm>
                <a:off x="4693"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8" name="Line 952"/>
              <p:cNvSpPr>
                <a:spLocks noChangeShapeType="1"/>
              </p:cNvSpPr>
              <p:nvPr/>
            </p:nvSpPr>
            <p:spPr bwMode="auto">
              <a:xfrm>
                <a:off x="4519" y="2863"/>
                <a:ext cx="87"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29" name="Freeform 953"/>
              <p:cNvSpPr>
                <a:spLocks/>
              </p:cNvSpPr>
              <p:nvPr/>
            </p:nvSpPr>
            <p:spPr bwMode="auto">
              <a:xfrm>
                <a:off x="4802" y="2898"/>
                <a:ext cx="168" cy="97"/>
              </a:xfrm>
              <a:custGeom>
                <a:avLst/>
                <a:gdLst/>
                <a:ahLst/>
                <a:cxnLst>
                  <a:cxn ang="0">
                    <a:pos x="0" y="97"/>
                  </a:cxn>
                  <a:cxn ang="0">
                    <a:pos x="51" y="97"/>
                  </a:cxn>
                  <a:cxn ang="0">
                    <a:pos x="115" y="0"/>
                  </a:cxn>
                  <a:cxn ang="0">
                    <a:pos x="168" y="0"/>
                  </a:cxn>
                </a:cxnLst>
                <a:rect l="0" t="0" r="r" b="b"/>
                <a:pathLst>
                  <a:path w="168" h="97">
                    <a:moveTo>
                      <a:pt x="0" y="97"/>
                    </a:moveTo>
                    <a:lnTo>
                      <a:pt x="51" y="97"/>
                    </a:lnTo>
                    <a:lnTo>
                      <a:pt x="115" y="0"/>
                    </a:lnTo>
                    <a:lnTo>
                      <a:pt x="168"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0" name="Line 954"/>
              <p:cNvSpPr>
                <a:spLocks noChangeShapeType="1"/>
              </p:cNvSpPr>
              <p:nvPr/>
            </p:nvSpPr>
            <p:spPr bwMode="auto">
              <a:xfrm>
                <a:off x="4274" y="2879"/>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44660" name="Group 966"/>
              <p:cNvGrpSpPr>
                <a:grpSpLocks/>
              </p:cNvGrpSpPr>
              <p:nvPr/>
            </p:nvGrpSpPr>
            <p:grpSpPr bwMode="auto">
              <a:xfrm>
                <a:off x="4202" y="2732"/>
                <a:ext cx="1189" cy="299"/>
                <a:chOff x="4202" y="2732"/>
                <a:chExt cx="1189" cy="299"/>
              </a:xfrm>
            </p:grpSpPr>
            <p:sp>
              <p:nvSpPr>
                <p:cNvPr id="76731" name="Freeform 955"/>
                <p:cNvSpPr>
                  <a:spLocks/>
                </p:cNvSpPr>
                <p:nvPr/>
              </p:nvSpPr>
              <p:spPr bwMode="auto">
                <a:xfrm>
                  <a:off x="4320" y="2963"/>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2" name="Freeform 956"/>
                <p:cNvSpPr>
                  <a:spLocks/>
                </p:cNvSpPr>
                <p:nvPr/>
              </p:nvSpPr>
              <p:spPr bwMode="auto">
                <a:xfrm>
                  <a:off x="4577" y="2845"/>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3" name="Freeform 957"/>
                <p:cNvSpPr>
                  <a:spLocks/>
                </p:cNvSpPr>
                <p:nvPr/>
              </p:nvSpPr>
              <p:spPr bwMode="auto">
                <a:xfrm>
                  <a:off x="4846" y="2732"/>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4" name="Freeform 958"/>
                <p:cNvSpPr>
                  <a:spLocks/>
                </p:cNvSpPr>
                <p:nvPr/>
              </p:nvSpPr>
              <p:spPr bwMode="auto">
                <a:xfrm>
                  <a:off x="4957" y="2850"/>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5" name="Freeform 959"/>
                <p:cNvSpPr>
                  <a:spLocks/>
                </p:cNvSpPr>
                <p:nvPr/>
              </p:nvSpPr>
              <p:spPr bwMode="auto">
                <a:xfrm>
                  <a:off x="4431" y="2899"/>
                  <a:ext cx="151" cy="99"/>
                </a:xfrm>
                <a:custGeom>
                  <a:avLst/>
                  <a:gdLst/>
                  <a:ahLst/>
                  <a:cxnLst>
                    <a:cxn ang="0">
                      <a:pos x="0" y="99"/>
                    </a:cxn>
                    <a:cxn ang="0">
                      <a:pos x="39" y="99"/>
                    </a:cxn>
                    <a:cxn ang="0">
                      <a:pos x="105" y="0"/>
                    </a:cxn>
                    <a:cxn ang="0">
                      <a:pos x="151" y="0"/>
                    </a:cxn>
                  </a:cxnLst>
                  <a:rect l="0" t="0" r="r" b="b"/>
                  <a:pathLst>
                    <a:path w="151" h="99">
                      <a:moveTo>
                        <a:pt x="0" y="99"/>
                      </a:moveTo>
                      <a:lnTo>
                        <a:pt x="39" y="99"/>
                      </a:lnTo>
                      <a:lnTo>
                        <a:pt x="105" y="0"/>
                      </a:lnTo>
                      <a:lnTo>
                        <a:pt x="151"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6" name="Freeform 960"/>
                <p:cNvSpPr>
                  <a:spLocks/>
                </p:cNvSpPr>
                <p:nvPr/>
              </p:nvSpPr>
              <p:spPr bwMode="auto">
                <a:xfrm>
                  <a:off x="4684" y="2777"/>
                  <a:ext cx="173" cy="106"/>
                </a:xfrm>
                <a:custGeom>
                  <a:avLst/>
                  <a:gdLst/>
                  <a:ahLst/>
                  <a:cxnLst>
                    <a:cxn ang="0">
                      <a:pos x="0" y="106"/>
                    </a:cxn>
                    <a:cxn ang="0">
                      <a:pos x="54" y="106"/>
                    </a:cxn>
                    <a:cxn ang="0">
                      <a:pos x="125" y="0"/>
                    </a:cxn>
                    <a:cxn ang="0">
                      <a:pos x="173" y="0"/>
                    </a:cxn>
                  </a:cxnLst>
                  <a:rect l="0" t="0" r="r" b="b"/>
                  <a:pathLst>
                    <a:path w="173" h="106">
                      <a:moveTo>
                        <a:pt x="0" y="106"/>
                      </a:moveTo>
                      <a:lnTo>
                        <a:pt x="54" y="106"/>
                      </a:lnTo>
                      <a:lnTo>
                        <a:pt x="125" y="0"/>
                      </a:lnTo>
                      <a:lnTo>
                        <a:pt x="173"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7" name="Freeform 961"/>
                <p:cNvSpPr>
                  <a:spLocks/>
                </p:cNvSpPr>
                <p:nvPr/>
              </p:nvSpPr>
              <p:spPr bwMode="auto">
                <a:xfrm>
                  <a:off x="4948" y="2768"/>
                  <a:ext cx="57" cy="86"/>
                </a:xfrm>
                <a:custGeom>
                  <a:avLst/>
                  <a:gdLst/>
                  <a:ahLst/>
                  <a:cxnLst>
                    <a:cxn ang="0">
                      <a:pos x="10" y="0"/>
                    </a:cxn>
                    <a:cxn ang="0">
                      <a:pos x="57" y="0"/>
                    </a:cxn>
                    <a:cxn ang="0">
                      <a:pos x="0" y="86"/>
                    </a:cxn>
                    <a:cxn ang="0">
                      <a:pos x="49" y="86"/>
                    </a:cxn>
                  </a:cxnLst>
                  <a:rect l="0" t="0" r="r" b="b"/>
                  <a:pathLst>
                    <a:path w="57" h="86">
                      <a:moveTo>
                        <a:pt x="10" y="0"/>
                      </a:moveTo>
                      <a:lnTo>
                        <a:pt x="57" y="0"/>
                      </a:lnTo>
                      <a:lnTo>
                        <a:pt x="0" y="86"/>
                      </a:lnTo>
                      <a:lnTo>
                        <a:pt x="49" y="86"/>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8" name="Freeform 962"/>
                <p:cNvSpPr>
                  <a:spLocks/>
                </p:cNvSpPr>
                <p:nvPr/>
              </p:nvSpPr>
              <p:spPr bwMode="auto">
                <a:xfrm>
                  <a:off x="5139" y="2850"/>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39" name="Line 963"/>
                <p:cNvSpPr>
                  <a:spLocks noChangeShapeType="1"/>
                </p:cNvSpPr>
                <p:nvPr/>
              </p:nvSpPr>
              <p:spPr bwMode="auto">
                <a:xfrm>
                  <a:off x="5069" y="2883"/>
                  <a:ext cx="90"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40" name="Line 964"/>
                <p:cNvSpPr>
                  <a:spLocks noChangeShapeType="1"/>
                </p:cNvSpPr>
                <p:nvPr/>
              </p:nvSpPr>
              <p:spPr bwMode="auto">
                <a:xfrm>
                  <a:off x="5249" y="2883"/>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41" name="Line 965"/>
                <p:cNvSpPr>
                  <a:spLocks noChangeShapeType="1"/>
                </p:cNvSpPr>
                <p:nvPr/>
              </p:nvSpPr>
              <p:spPr bwMode="auto">
                <a:xfrm>
                  <a:off x="4202" y="2992"/>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743" name="Line 967"/>
              <p:cNvSpPr>
                <a:spLocks noChangeShapeType="1"/>
              </p:cNvSpPr>
              <p:nvPr/>
            </p:nvSpPr>
            <p:spPr bwMode="auto">
              <a:xfrm>
                <a:off x="4118" y="3097"/>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44" name="Freeform 968"/>
              <p:cNvSpPr>
                <a:spLocks/>
              </p:cNvSpPr>
              <p:nvPr/>
            </p:nvSpPr>
            <p:spPr bwMode="auto">
              <a:xfrm>
                <a:off x="4349" y="2987"/>
                <a:ext cx="367" cy="126"/>
              </a:xfrm>
              <a:custGeom>
                <a:avLst/>
                <a:gdLst/>
                <a:ahLst/>
                <a:cxnLst>
                  <a:cxn ang="0">
                    <a:pos x="0" y="126"/>
                  </a:cxn>
                  <a:cxn ang="0">
                    <a:pos x="40" y="126"/>
                  </a:cxn>
                  <a:cxn ang="0">
                    <a:pos x="81" y="65"/>
                  </a:cxn>
                  <a:cxn ang="0">
                    <a:pos x="274" y="65"/>
                  </a:cxn>
                  <a:cxn ang="0">
                    <a:pos x="318" y="0"/>
                  </a:cxn>
                  <a:cxn ang="0">
                    <a:pos x="367" y="0"/>
                  </a:cxn>
                </a:cxnLst>
                <a:rect l="0" t="0" r="r" b="b"/>
                <a:pathLst>
                  <a:path w="367" h="126">
                    <a:moveTo>
                      <a:pt x="0" y="126"/>
                    </a:moveTo>
                    <a:lnTo>
                      <a:pt x="40" y="126"/>
                    </a:lnTo>
                    <a:lnTo>
                      <a:pt x="81" y="65"/>
                    </a:lnTo>
                    <a:lnTo>
                      <a:pt x="274" y="65"/>
                    </a:lnTo>
                    <a:lnTo>
                      <a:pt x="318" y="0"/>
                    </a:lnTo>
                    <a:lnTo>
                      <a:pt x="367"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85" name="Group 982"/>
            <p:cNvGrpSpPr>
              <a:grpSpLocks/>
            </p:cNvGrpSpPr>
            <p:nvPr/>
          </p:nvGrpSpPr>
          <p:grpSpPr bwMode="auto">
            <a:xfrm>
              <a:off x="6148851" y="4118874"/>
              <a:ext cx="1607724" cy="404297"/>
              <a:chOff x="4199" y="2728"/>
              <a:chExt cx="1189" cy="299"/>
            </a:xfrm>
          </p:grpSpPr>
          <p:sp>
            <p:nvSpPr>
              <p:cNvPr id="76747" name="Freeform 971"/>
              <p:cNvSpPr>
                <a:spLocks/>
              </p:cNvSpPr>
              <p:nvPr/>
            </p:nvSpPr>
            <p:spPr bwMode="auto">
              <a:xfrm>
                <a:off x="4317" y="2959"/>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48" name="Freeform 972"/>
              <p:cNvSpPr>
                <a:spLocks/>
              </p:cNvSpPr>
              <p:nvPr/>
            </p:nvSpPr>
            <p:spPr bwMode="auto">
              <a:xfrm>
                <a:off x="4575" y="2841"/>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49" name="Freeform 973"/>
              <p:cNvSpPr>
                <a:spLocks/>
              </p:cNvSpPr>
              <p:nvPr/>
            </p:nvSpPr>
            <p:spPr bwMode="auto">
              <a:xfrm>
                <a:off x="4844" y="2728"/>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0" name="Freeform 974"/>
              <p:cNvSpPr>
                <a:spLocks/>
              </p:cNvSpPr>
              <p:nvPr/>
            </p:nvSpPr>
            <p:spPr bwMode="auto">
              <a:xfrm>
                <a:off x="4954" y="2845"/>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1" name="Freeform 975"/>
              <p:cNvSpPr>
                <a:spLocks noEditPoints="1"/>
              </p:cNvSpPr>
              <p:nvPr/>
            </p:nvSpPr>
            <p:spPr bwMode="auto">
              <a:xfrm>
                <a:off x="4428" y="2882"/>
                <a:ext cx="151" cy="116"/>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2" name="Freeform 976"/>
              <p:cNvSpPr>
                <a:spLocks noEditPoints="1"/>
              </p:cNvSpPr>
              <p:nvPr/>
            </p:nvSpPr>
            <p:spPr bwMode="auto">
              <a:xfrm>
                <a:off x="4681" y="2760"/>
                <a:ext cx="173" cy="123"/>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3" name="Freeform 977"/>
              <p:cNvSpPr>
                <a:spLocks noEditPoints="1"/>
              </p:cNvSpPr>
              <p:nvPr/>
            </p:nvSpPr>
            <p:spPr bwMode="auto">
              <a:xfrm>
                <a:off x="4942" y="2760"/>
                <a:ext cx="63" cy="10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4" name="Freeform 978"/>
              <p:cNvSpPr>
                <a:spLocks/>
              </p:cNvSpPr>
              <p:nvPr/>
            </p:nvSpPr>
            <p:spPr bwMode="auto">
              <a:xfrm>
                <a:off x="5137" y="2845"/>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5" name="Freeform 979"/>
              <p:cNvSpPr>
                <a:spLocks noEditPoints="1"/>
              </p:cNvSpPr>
              <p:nvPr/>
            </p:nvSpPr>
            <p:spPr bwMode="auto">
              <a:xfrm>
                <a:off x="5066" y="2866"/>
                <a:ext cx="91" cy="26"/>
              </a:xfrm>
              <a:custGeom>
                <a:avLst/>
                <a:gdLst/>
                <a:ahLst/>
                <a:cxnLst>
                  <a:cxn ang="0">
                    <a:pos x="0" y="9"/>
                  </a:cxn>
                  <a:cxn ang="0">
                    <a:pos x="76" y="9"/>
                  </a:cxn>
                  <a:cxn ang="0">
                    <a:pos x="76" y="17"/>
                  </a:cxn>
                  <a:cxn ang="0">
                    <a:pos x="0" y="17"/>
                  </a:cxn>
                  <a:cxn ang="0">
                    <a:pos x="0" y="9"/>
                  </a:cxn>
                  <a:cxn ang="0">
                    <a:pos x="73" y="0"/>
                  </a:cxn>
                  <a:cxn ang="0">
                    <a:pos x="91" y="13"/>
                  </a:cxn>
                  <a:cxn ang="0">
                    <a:pos x="73" y="26"/>
                  </a:cxn>
                  <a:cxn ang="0">
                    <a:pos x="73" y="0"/>
                  </a:cxn>
                </a:cxnLst>
                <a:rect l="0" t="0" r="r" b="b"/>
                <a:pathLst>
                  <a:path w="91" h="26">
                    <a:moveTo>
                      <a:pt x="0" y="9"/>
                    </a:moveTo>
                    <a:lnTo>
                      <a:pt x="76" y="9"/>
                    </a:lnTo>
                    <a:lnTo>
                      <a:pt x="76" y="17"/>
                    </a:lnTo>
                    <a:lnTo>
                      <a:pt x="0" y="17"/>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6" name="Freeform 980"/>
              <p:cNvSpPr>
                <a:spLocks noEditPoints="1"/>
              </p:cNvSpPr>
              <p:nvPr/>
            </p:nvSpPr>
            <p:spPr bwMode="auto">
              <a:xfrm>
                <a:off x="5246" y="2866"/>
                <a:ext cx="142" cy="26"/>
              </a:xfrm>
              <a:custGeom>
                <a:avLst/>
                <a:gdLst/>
                <a:ahLst/>
                <a:cxnLst>
                  <a:cxn ang="0">
                    <a:pos x="0" y="9"/>
                  </a:cxn>
                  <a:cxn ang="0">
                    <a:pos x="127" y="9"/>
                  </a:cxn>
                  <a:cxn ang="0">
                    <a:pos x="127" y="17"/>
                  </a:cxn>
                  <a:cxn ang="0">
                    <a:pos x="0" y="17"/>
                  </a:cxn>
                  <a:cxn ang="0">
                    <a:pos x="0" y="9"/>
                  </a:cxn>
                  <a:cxn ang="0">
                    <a:pos x="125" y="0"/>
                  </a:cxn>
                  <a:cxn ang="0">
                    <a:pos x="142" y="13"/>
                  </a:cxn>
                  <a:cxn ang="0">
                    <a:pos x="125" y="26"/>
                  </a:cxn>
                  <a:cxn ang="0">
                    <a:pos x="125" y="0"/>
                  </a:cxn>
                </a:cxnLst>
                <a:rect l="0" t="0" r="r" b="b"/>
                <a:pathLst>
                  <a:path w="142" h="26">
                    <a:moveTo>
                      <a:pt x="0" y="9"/>
                    </a:moveTo>
                    <a:lnTo>
                      <a:pt x="127" y="9"/>
                    </a:lnTo>
                    <a:lnTo>
                      <a:pt x="127"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57" name="Freeform 981"/>
              <p:cNvSpPr>
                <a:spLocks noEditPoints="1"/>
              </p:cNvSpPr>
              <p:nvPr/>
            </p:nvSpPr>
            <p:spPr bwMode="auto">
              <a:xfrm>
                <a:off x="4199" y="2975"/>
                <a:ext cx="142" cy="2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86" name="Group 1004"/>
            <p:cNvGrpSpPr>
              <a:grpSpLocks/>
            </p:cNvGrpSpPr>
            <p:nvPr/>
          </p:nvGrpSpPr>
          <p:grpSpPr bwMode="auto">
            <a:xfrm>
              <a:off x="6201586" y="3974192"/>
              <a:ext cx="841046" cy="719351"/>
              <a:chOff x="4238" y="2621"/>
              <a:chExt cx="622" cy="532"/>
            </a:xfrm>
          </p:grpSpPr>
          <p:grpSp>
            <p:nvGrpSpPr>
              <p:cNvPr id="76389" name="Group 986"/>
              <p:cNvGrpSpPr>
                <a:grpSpLocks/>
              </p:cNvGrpSpPr>
              <p:nvPr/>
            </p:nvGrpSpPr>
            <p:grpSpPr bwMode="auto">
              <a:xfrm>
                <a:off x="4238" y="3066"/>
                <a:ext cx="132" cy="82"/>
                <a:chOff x="4238" y="3066"/>
                <a:chExt cx="132" cy="82"/>
              </a:xfrm>
            </p:grpSpPr>
            <p:sp>
              <p:nvSpPr>
                <p:cNvPr id="76759" name="Freeform 983"/>
                <p:cNvSpPr>
                  <a:spLocks/>
                </p:cNvSpPr>
                <p:nvPr/>
              </p:nvSpPr>
              <p:spPr bwMode="auto">
                <a:xfrm>
                  <a:off x="4238" y="306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0" name="Rectangle 984"/>
                <p:cNvSpPr>
                  <a:spLocks noChangeArrowheads="1"/>
                </p:cNvSpPr>
                <p:nvPr/>
              </p:nvSpPr>
              <p:spPr bwMode="auto">
                <a:xfrm>
                  <a:off x="4238" y="3135"/>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1" name="Freeform 985"/>
                <p:cNvSpPr>
                  <a:spLocks/>
                </p:cNvSpPr>
                <p:nvPr/>
              </p:nvSpPr>
              <p:spPr bwMode="auto">
                <a:xfrm>
                  <a:off x="4323" y="3066"/>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92" name="Group 1003"/>
              <p:cNvGrpSpPr>
                <a:grpSpLocks/>
              </p:cNvGrpSpPr>
              <p:nvPr/>
            </p:nvGrpSpPr>
            <p:grpSpPr bwMode="auto">
              <a:xfrm>
                <a:off x="4425" y="2621"/>
                <a:ext cx="435" cy="532"/>
                <a:chOff x="4425" y="2621"/>
                <a:chExt cx="435" cy="532"/>
              </a:xfrm>
            </p:grpSpPr>
            <p:grpSp>
              <p:nvGrpSpPr>
                <p:cNvPr id="76395" name="Group 990"/>
                <p:cNvGrpSpPr>
                  <a:grpSpLocks/>
                </p:cNvGrpSpPr>
                <p:nvPr/>
              </p:nvGrpSpPr>
              <p:grpSpPr bwMode="auto">
                <a:xfrm>
                  <a:off x="4541" y="2621"/>
                  <a:ext cx="132" cy="82"/>
                  <a:chOff x="4541" y="2621"/>
                  <a:chExt cx="132" cy="82"/>
                </a:xfrm>
              </p:grpSpPr>
              <p:sp>
                <p:nvSpPr>
                  <p:cNvPr id="76763" name="Freeform 987"/>
                  <p:cNvSpPr>
                    <a:spLocks/>
                  </p:cNvSpPr>
                  <p:nvPr/>
                </p:nvSpPr>
                <p:spPr bwMode="auto">
                  <a:xfrm>
                    <a:off x="4541"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4" name="Rectangle 988"/>
                  <p:cNvSpPr>
                    <a:spLocks noChangeArrowheads="1"/>
                  </p:cNvSpPr>
                  <p:nvPr/>
                </p:nvSpPr>
                <p:spPr bwMode="auto">
                  <a:xfrm>
                    <a:off x="4541"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5" name="Freeform 989"/>
                  <p:cNvSpPr>
                    <a:spLocks/>
                  </p:cNvSpPr>
                  <p:nvPr/>
                </p:nvSpPr>
                <p:spPr bwMode="auto">
                  <a:xfrm>
                    <a:off x="4626"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96" name="Group 994"/>
                <p:cNvGrpSpPr>
                  <a:grpSpLocks/>
                </p:cNvGrpSpPr>
                <p:nvPr/>
              </p:nvGrpSpPr>
              <p:grpSpPr bwMode="auto">
                <a:xfrm>
                  <a:off x="4465" y="2733"/>
                  <a:ext cx="132" cy="82"/>
                  <a:chOff x="4465" y="2733"/>
                  <a:chExt cx="132" cy="82"/>
                </a:xfrm>
              </p:grpSpPr>
              <p:sp>
                <p:nvSpPr>
                  <p:cNvPr id="76767" name="Freeform 991"/>
                  <p:cNvSpPr>
                    <a:spLocks/>
                  </p:cNvSpPr>
                  <p:nvPr/>
                </p:nvSpPr>
                <p:spPr bwMode="auto">
                  <a:xfrm>
                    <a:off x="4465"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8" name="Rectangle 992"/>
                  <p:cNvSpPr>
                    <a:spLocks noChangeArrowheads="1"/>
                  </p:cNvSpPr>
                  <p:nvPr/>
                </p:nvSpPr>
                <p:spPr bwMode="auto">
                  <a:xfrm>
                    <a:off x="4465"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69" name="Freeform 993"/>
                  <p:cNvSpPr>
                    <a:spLocks/>
                  </p:cNvSpPr>
                  <p:nvPr/>
                </p:nvSpPr>
                <p:spPr bwMode="auto">
                  <a:xfrm>
                    <a:off x="4550"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399" name="Group 998"/>
                <p:cNvGrpSpPr>
                  <a:grpSpLocks/>
                </p:cNvGrpSpPr>
                <p:nvPr/>
              </p:nvGrpSpPr>
              <p:grpSpPr bwMode="auto">
                <a:xfrm>
                  <a:off x="4728" y="2621"/>
                  <a:ext cx="132" cy="82"/>
                  <a:chOff x="4728" y="2621"/>
                  <a:chExt cx="132" cy="82"/>
                </a:xfrm>
              </p:grpSpPr>
              <p:sp>
                <p:nvSpPr>
                  <p:cNvPr id="76771" name="Freeform 995"/>
                  <p:cNvSpPr>
                    <a:spLocks/>
                  </p:cNvSpPr>
                  <p:nvPr/>
                </p:nvSpPr>
                <p:spPr bwMode="auto">
                  <a:xfrm>
                    <a:off x="4728"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72" name="Rectangle 996"/>
                  <p:cNvSpPr>
                    <a:spLocks noChangeArrowheads="1"/>
                  </p:cNvSpPr>
                  <p:nvPr/>
                </p:nvSpPr>
                <p:spPr bwMode="auto">
                  <a:xfrm>
                    <a:off x="4728"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73" name="Freeform 997"/>
                  <p:cNvSpPr>
                    <a:spLocks/>
                  </p:cNvSpPr>
                  <p:nvPr/>
                </p:nvSpPr>
                <p:spPr bwMode="auto">
                  <a:xfrm>
                    <a:off x="4813"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02" name="Group 1002"/>
                <p:cNvGrpSpPr>
                  <a:grpSpLocks/>
                </p:cNvGrpSpPr>
                <p:nvPr/>
              </p:nvGrpSpPr>
              <p:grpSpPr bwMode="auto">
                <a:xfrm>
                  <a:off x="4425" y="3071"/>
                  <a:ext cx="132" cy="82"/>
                  <a:chOff x="4425" y="3071"/>
                  <a:chExt cx="132" cy="82"/>
                </a:xfrm>
              </p:grpSpPr>
              <p:sp>
                <p:nvSpPr>
                  <p:cNvPr id="76775" name="Freeform 999"/>
                  <p:cNvSpPr>
                    <a:spLocks/>
                  </p:cNvSpPr>
                  <p:nvPr/>
                </p:nvSpPr>
                <p:spPr bwMode="auto">
                  <a:xfrm>
                    <a:off x="4425"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76" name="Rectangle 1000"/>
                  <p:cNvSpPr>
                    <a:spLocks noChangeArrowheads="1"/>
                  </p:cNvSpPr>
                  <p:nvPr/>
                </p:nvSpPr>
                <p:spPr bwMode="auto">
                  <a:xfrm>
                    <a:off x="4425"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77" name="Freeform 1001"/>
                  <p:cNvSpPr>
                    <a:spLocks/>
                  </p:cNvSpPr>
                  <p:nvPr/>
                </p:nvSpPr>
                <p:spPr bwMode="auto">
                  <a:xfrm>
                    <a:off x="4510"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sp>
          <p:nvSpPr>
            <p:cNvPr id="76781" name="Freeform 1005"/>
            <p:cNvSpPr>
              <a:spLocks/>
            </p:cNvSpPr>
            <p:nvPr/>
          </p:nvSpPr>
          <p:spPr bwMode="auto">
            <a:xfrm>
              <a:off x="6513936" y="4132395"/>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405" name="Group 1009"/>
            <p:cNvGrpSpPr>
              <a:grpSpLocks/>
            </p:cNvGrpSpPr>
            <p:nvPr/>
          </p:nvGrpSpPr>
          <p:grpSpPr bwMode="auto">
            <a:xfrm>
              <a:off x="6415228" y="4273020"/>
              <a:ext cx="178486" cy="110877"/>
              <a:chOff x="4396" y="2842"/>
              <a:chExt cx="132" cy="82"/>
            </a:xfrm>
          </p:grpSpPr>
          <p:sp>
            <p:nvSpPr>
              <p:cNvPr id="76782" name="Freeform 1006"/>
              <p:cNvSpPr>
                <a:spLocks/>
              </p:cNvSpPr>
              <p:nvPr/>
            </p:nvSpPr>
            <p:spPr bwMode="auto">
              <a:xfrm>
                <a:off x="4396" y="2843"/>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83" name="Rectangle 1007"/>
              <p:cNvSpPr>
                <a:spLocks noChangeArrowheads="1"/>
              </p:cNvSpPr>
              <p:nvPr/>
            </p:nvSpPr>
            <p:spPr bwMode="auto">
              <a:xfrm>
                <a:off x="4396" y="2911"/>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84" name="Freeform 1008"/>
              <p:cNvSpPr>
                <a:spLocks/>
              </p:cNvSpPr>
              <p:nvPr/>
            </p:nvSpPr>
            <p:spPr bwMode="auto">
              <a:xfrm>
                <a:off x="4481" y="2842"/>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06" name="Group 1082"/>
            <p:cNvGrpSpPr>
              <a:grpSpLocks/>
            </p:cNvGrpSpPr>
            <p:nvPr/>
          </p:nvGrpSpPr>
          <p:grpSpPr bwMode="auto">
            <a:xfrm>
              <a:off x="6557205" y="3821398"/>
              <a:ext cx="1346756" cy="872146"/>
              <a:chOff x="4501" y="2508"/>
              <a:chExt cx="996" cy="645"/>
            </a:xfrm>
          </p:grpSpPr>
          <p:grpSp>
            <p:nvGrpSpPr>
              <p:cNvPr id="76407" name="Group 1013"/>
              <p:cNvGrpSpPr>
                <a:grpSpLocks/>
              </p:cNvGrpSpPr>
              <p:nvPr/>
            </p:nvGrpSpPr>
            <p:grpSpPr bwMode="auto">
              <a:xfrm>
                <a:off x="4616" y="2508"/>
                <a:ext cx="132" cy="83"/>
                <a:chOff x="4616" y="2508"/>
                <a:chExt cx="132" cy="83"/>
              </a:xfrm>
            </p:grpSpPr>
            <p:sp>
              <p:nvSpPr>
                <p:cNvPr id="76786" name="Freeform 1010"/>
                <p:cNvSpPr>
                  <a:spLocks/>
                </p:cNvSpPr>
                <p:nvPr/>
              </p:nvSpPr>
              <p:spPr bwMode="auto">
                <a:xfrm>
                  <a:off x="4616"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87" name="Rectangle 1011"/>
                <p:cNvSpPr>
                  <a:spLocks noChangeArrowheads="1"/>
                </p:cNvSpPr>
                <p:nvPr/>
              </p:nvSpPr>
              <p:spPr bwMode="auto">
                <a:xfrm>
                  <a:off x="4616"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88" name="Freeform 1012"/>
                <p:cNvSpPr>
                  <a:spLocks/>
                </p:cNvSpPr>
                <p:nvPr/>
              </p:nvSpPr>
              <p:spPr bwMode="auto">
                <a:xfrm>
                  <a:off x="4701"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10" name="Group 1017"/>
              <p:cNvGrpSpPr>
                <a:grpSpLocks/>
              </p:cNvGrpSpPr>
              <p:nvPr/>
            </p:nvGrpSpPr>
            <p:grpSpPr bwMode="auto">
              <a:xfrm>
                <a:off x="4652" y="2733"/>
                <a:ext cx="132" cy="82"/>
                <a:chOff x="4652" y="2733"/>
                <a:chExt cx="132" cy="82"/>
              </a:xfrm>
            </p:grpSpPr>
            <p:sp>
              <p:nvSpPr>
                <p:cNvPr id="76790" name="Freeform 1014"/>
                <p:cNvSpPr>
                  <a:spLocks/>
                </p:cNvSpPr>
                <p:nvPr/>
              </p:nvSpPr>
              <p:spPr bwMode="auto">
                <a:xfrm>
                  <a:off x="4652"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91" name="Rectangle 1015"/>
                <p:cNvSpPr>
                  <a:spLocks noChangeArrowheads="1"/>
                </p:cNvSpPr>
                <p:nvPr/>
              </p:nvSpPr>
              <p:spPr bwMode="auto">
                <a:xfrm>
                  <a:off x="4652"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92" name="Freeform 1016"/>
                <p:cNvSpPr>
                  <a:spLocks/>
                </p:cNvSpPr>
                <p:nvPr/>
              </p:nvSpPr>
              <p:spPr bwMode="auto">
                <a:xfrm>
                  <a:off x="4737"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13" name="Group 1021"/>
              <p:cNvGrpSpPr>
                <a:grpSpLocks/>
              </p:cNvGrpSpPr>
              <p:nvPr/>
            </p:nvGrpSpPr>
            <p:grpSpPr bwMode="auto">
              <a:xfrm>
                <a:off x="4501" y="2958"/>
                <a:ext cx="131" cy="82"/>
                <a:chOff x="4501" y="2958"/>
                <a:chExt cx="131" cy="82"/>
              </a:xfrm>
            </p:grpSpPr>
            <p:sp>
              <p:nvSpPr>
                <p:cNvPr id="76794" name="Freeform 1018"/>
                <p:cNvSpPr>
                  <a:spLocks/>
                </p:cNvSpPr>
                <p:nvPr/>
              </p:nvSpPr>
              <p:spPr bwMode="auto">
                <a:xfrm>
                  <a:off x="4501" y="295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95" name="Rectangle 1019"/>
                <p:cNvSpPr>
                  <a:spLocks noChangeArrowheads="1"/>
                </p:cNvSpPr>
                <p:nvPr/>
              </p:nvSpPr>
              <p:spPr bwMode="auto">
                <a:xfrm>
                  <a:off x="4501"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96" name="Freeform 1020"/>
                <p:cNvSpPr>
                  <a:spLocks/>
                </p:cNvSpPr>
                <p:nvPr/>
              </p:nvSpPr>
              <p:spPr bwMode="auto">
                <a:xfrm>
                  <a:off x="4586" y="2958"/>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16" name="Group 1025"/>
              <p:cNvGrpSpPr>
                <a:grpSpLocks/>
              </p:cNvGrpSpPr>
              <p:nvPr/>
            </p:nvGrpSpPr>
            <p:grpSpPr bwMode="auto">
              <a:xfrm>
                <a:off x="4804" y="2508"/>
                <a:ext cx="131" cy="83"/>
                <a:chOff x="4804" y="2508"/>
                <a:chExt cx="131" cy="83"/>
              </a:xfrm>
            </p:grpSpPr>
            <p:sp>
              <p:nvSpPr>
                <p:cNvPr id="76798" name="Freeform 1022"/>
                <p:cNvSpPr>
                  <a:spLocks/>
                </p:cNvSpPr>
                <p:nvPr/>
              </p:nvSpPr>
              <p:spPr bwMode="auto">
                <a:xfrm>
                  <a:off x="4804" y="2509"/>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799" name="Rectangle 1023"/>
                <p:cNvSpPr>
                  <a:spLocks noChangeArrowheads="1"/>
                </p:cNvSpPr>
                <p:nvPr/>
              </p:nvSpPr>
              <p:spPr bwMode="auto">
                <a:xfrm>
                  <a:off x="4804"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84" name="Freeform 1024"/>
                <p:cNvSpPr>
                  <a:spLocks/>
                </p:cNvSpPr>
                <p:nvPr/>
              </p:nvSpPr>
              <p:spPr bwMode="auto">
                <a:xfrm>
                  <a:off x="4889" y="2508"/>
                  <a:ext cx="46" cy="83"/>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19" name="Group 1029"/>
              <p:cNvGrpSpPr>
                <a:grpSpLocks/>
              </p:cNvGrpSpPr>
              <p:nvPr/>
            </p:nvGrpSpPr>
            <p:grpSpPr bwMode="auto">
              <a:xfrm>
                <a:off x="4916" y="2621"/>
                <a:ext cx="131" cy="82"/>
                <a:chOff x="4916" y="2621"/>
                <a:chExt cx="131" cy="82"/>
              </a:xfrm>
            </p:grpSpPr>
            <p:sp>
              <p:nvSpPr>
                <p:cNvPr id="144386" name="Freeform 1026"/>
                <p:cNvSpPr>
                  <a:spLocks/>
                </p:cNvSpPr>
                <p:nvPr/>
              </p:nvSpPr>
              <p:spPr bwMode="auto">
                <a:xfrm>
                  <a:off x="4916" y="262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87" name="Rectangle 1027"/>
                <p:cNvSpPr>
                  <a:spLocks noChangeArrowheads="1"/>
                </p:cNvSpPr>
                <p:nvPr/>
              </p:nvSpPr>
              <p:spPr bwMode="auto">
                <a:xfrm>
                  <a:off x="4916"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88" name="Freeform 1028"/>
                <p:cNvSpPr>
                  <a:spLocks/>
                </p:cNvSpPr>
                <p:nvPr/>
              </p:nvSpPr>
              <p:spPr bwMode="auto">
                <a:xfrm>
                  <a:off x="5000" y="2621"/>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22" name="Group 1033"/>
              <p:cNvGrpSpPr>
                <a:grpSpLocks/>
              </p:cNvGrpSpPr>
              <p:nvPr/>
            </p:nvGrpSpPr>
            <p:grpSpPr bwMode="auto">
              <a:xfrm>
                <a:off x="4764" y="2845"/>
                <a:ext cx="132" cy="83"/>
                <a:chOff x="4764" y="2845"/>
                <a:chExt cx="132" cy="83"/>
              </a:xfrm>
            </p:grpSpPr>
            <p:sp>
              <p:nvSpPr>
                <p:cNvPr id="144390" name="Freeform 1030"/>
                <p:cNvSpPr>
                  <a:spLocks/>
                </p:cNvSpPr>
                <p:nvPr/>
              </p:nvSpPr>
              <p:spPr bwMode="auto">
                <a:xfrm>
                  <a:off x="4764"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91" name="Rectangle 1031"/>
                <p:cNvSpPr>
                  <a:spLocks noChangeArrowheads="1"/>
                </p:cNvSpPr>
                <p:nvPr/>
              </p:nvSpPr>
              <p:spPr bwMode="auto">
                <a:xfrm>
                  <a:off x="4764"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92" name="Freeform 1032"/>
                <p:cNvSpPr>
                  <a:spLocks/>
                </p:cNvSpPr>
                <p:nvPr/>
              </p:nvSpPr>
              <p:spPr bwMode="auto">
                <a:xfrm>
                  <a:off x="4849"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25" name="Group 1037"/>
              <p:cNvGrpSpPr>
                <a:grpSpLocks/>
              </p:cNvGrpSpPr>
              <p:nvPr/>
            </p:nvGrpSpPr>
            <p:grpSpPr bwMode="auto">
              <a:xfrm>
                <a:off x="4612" y="3071"/>
                <a:ext cx="132" cy="82"/>
                <a:chOff x="4612" y="3071"/>
                <a:chExt cx="132" cy="82"/>
              </a:xfrm>
            </p:grpSpPr>
            <p:sp>
              <p:nvSpPr>
                <p:cNvPr id="144394" name="Freeform 1034"/>
                <p:cNvSpPr>
                  <a:spLocks/>
                </p:cNvSpPr>
                <p:nvPr/>
              </p:nvSpPr>
              <p:spPr bwMode="auto">
                <a:xfrm>
                  <a:off x="4612"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95" name="Rectangle 1035"/>
                <p:cNvSpPr>
                  <a:spLocks noChangeArrowheads="1"/>
                </p:cNvSpPr>
                <p:nvPr/>
              </p:nvSpPr>
              <p:spPr bwMode="auto">
                <a:xfrm>
                  <a:off x="4612"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96" name="Freeform 1036"/>
                <p:cNvSpPr>
                  <a:spLocks/>
                </p:cNvSpPr>
                <p:nvPr/>
              </p:nvSpPr>
              <p:spPr bwMode="auto">
                <a:xfrm>
                  <a:off x="4697"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28" name="Group 1041"/>
              <p:cNvGrpSpPr>
                <a:grpSpLocks/>
              </p:cNvGrpSpPr>
              <p:nvPr/>
            </p:nvGrpSpPr>
            <p:grpSpPr bwMode="auto">
              <a:xfrm>
                <a:off x="4991" y="2508"/>
                <a:ext cx="132" cy="83"/>
                <a:chOff x="4991" y="2508"/>
                <a:chExt cx="132" cy="83"/>
              </a:xfrm>
            </p:grpSpPr>
            <p:sp>
              <p:nvSpPr>
                <p:cNvPr id="144398" name="Freeform 1038"/>
                <p:cNvSpPr>
                  <a:spLocks/>
                </p:cNvSpPr>
                <p:nvPr/>
              </p:nvSpPr>
              <p:spPr bwMode="auto">
                <a:xfrm>
                  <a:off x="4991" y="2509"/>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399" name="Rectangle 1039"/>
                <p:cNvSpPr>
                  <a:spLocks noChangeArrowheads="1"/>
                </p:cNvSpPr>
                <p:nvPr/>
              </p:nvSpPr>
              <p:spPr bwMode="auto">
                <a:xfrm>
                  <a:off x="4991"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00" name="Freeform 1040"/>
                <p:cNvSpPr>
                  <a:spLocks/>
                </p:cNvSpPr>
                <p:nvPr/>
              </p:nvSpPr>
              <p:spPr bwMode="auto">
                <a:xfrm>
                  <a:off x="5076"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31" name="Group 1045"/>
              <p:cNvGrpSpPr>
                <a:grpSpLocks/>
              </p:cNvGrpSpPr>
              <p:nvPr/>
            </p:nvGrpSpPr>
            <p:grpSpPr bwMode="auto">
              <a:xfrm>
                <a:off x="5103" y="2621"/>
                <a:ext cx="132" cy="82"/>
                <a:chOff x="5103" y="2621"/>
                <a:chExt cx="132" cy="82"/>
              </a:xfrm>
            </p:grpSpPr>
            <p:sp>
              <p:nvSpPr>
                <p:cNvPr id="144402" name="Freeform 1042"/>
                <p:cNvSpPr>
                  <a:spLocks/>
                </p:cNvSpPr>
                <p:nvPr/>
              </p:nvSpPr>
              <p:spPr bwMode="auto">
                <a:xfrm>
                  <a:off x="5103"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03" name="Rectangle 1043"/>
                <p:cNvSpPr>
                  <a:spLocks noChangeArrowheads="1"/>
                </p:cNvSpPr>
                <p:nvPr/>
              </p:nvSpPr>
              <p:spPr bwMode="auto">
                <a:xfrm>
                  <a:off x="5103"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04" name="Freeform 1044"/>
                <p:cNvSpPr>
                  <a:spLocks/>
                </p:cNvSpPr>
                <p:nvPr/>
              </p:nvSpPr>
              <p:spPr bwMode="auto">
                <a:xfrm>
                  <a:off x="5188"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34" name="Group 1049"/>
              <p:cNvGrpSpPr>
                <a:grpSpLocks/>
              </p:cNvGrpSpPr>
              <p:nvPr/>
            </p:nvGrpSpPr>
            <p:grpSpPr bwMode="auto">
              <a:xfrm>
                <a:off x="5027" y="2733"/>
                <a:ext cx="132" cy="82"/>
                <a:chOff x="5027" y="2733"/>
                <a:chExt cx="132" cy="82"/>
              </a:xfrm>
            </p:grpSpPr>
            <p:sp>
              <p:nvSpPr>
                <p:cNvPr id="144406" name="Freeform 1046"/>
                <p:cNvSpPr>
                  <a:spLocks/>
                </p:cNvSpPr>
                <p:nvPr/>
              </p:nvSpPr>
              <p:spPr bwMode="auto">
                <a:xfrm>
                  <a:off x="5027"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07" name="Rectangle 1047"/>
                <p:cNvSpPr>
                  <a:spLocks noChangeArrowheads="1"/>
                </p:cNvSpPr>
                <p:nvPr/>
              </p:nvSpPr>
              <p:spPr bwMode="auto">
                <a:xfrm>
                  <a:off x="5027"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08" name="Freeform 1048"/>
                <p:cNvSpPr>
                  <a:spLocks/>
                </p:cNvSpPr>
                <p:nvPr/>
              </p:nvSpPr>
              <p:spPr bwMode="auto">
                <a:xfrm>
                  <a:off x="5112"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35" name="Group 1053"/>
              <p:cNvGrpSpPr>
                <a:grpSpLocks/>
              </p:cNvGrpSpPr>
              <p:nvPr/>
            </p:nvGrpSpPr>
            <p:grpSpPr bwMode="auto">
              <a:xfrm>
                <a:off x="4875" y="2958"/>
                <a:ext cx="132" cy="82"/>
                <a:chOff x="4875" y="2958"/>
                <a:chExt cx="132" cy="82"/>
              </a:xfrm>
            </p:grpSpPr>
            <p:sp>
              <p:nvSpPr>
                <p:cNvPr id="144410" name="Freeform 1050"/>
                <p:cNvSpPr>
                  <a:spLocks/>
                </p:cNvSpPr>
                <p:nvPr/>
              </p:nvSpPr>
              <p:spPr bwMode="auto">
                <a:xfrm>
                  <a:off x="4875"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11" name="Rectangle 1051"/>
                <p:cNvSpPr>
                  <a:spLocks noChangeArrowheads="1"/>
                </p:cNvSpPr>
                <p:nvPr/>
              </p:nvSpPr>
              <p:spPr bwMode="auto">
                <a:xfrm>
                  <a:off x="4875"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12" name="Freeform 1052"/>
                <p:cNvSpPr>
                  <a:spLocks/>
                </p:cNvSpPr>
                <p:nvPr/>
              </p:nvSpPr>
              <p:spPr bwMode="auto">
                <a:xfrm>
                  <a:off x="4960"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38" name="Group 1057"/>
              <p:cNvGrpSpPr>
                <a:grpSpLocks/>
              </p:cNvGrpSpPr>
              <p:nvPr/>
            </p:nvGrpSpPr>
            <p:grpSpPr bwMode="auto">
              <a:xfrm>
                <a:off x="4800" y="3071"/>
                <a:ext cx="131" cy="82"/>
                <a:chOff x="4800" y="3071"/>
                <a:chExt cx="131" cy="82"/>
              </a:xfrm>
            </p:grpSpPr>
            <p:sp>
              <p:nvSpPr>
                <p:cNvPr id="144414" name="Freeform 1054"/>
                <p:cNvSpPr>
                  <a:spLocks/>
                </p:cNvSpPr>
                <p:nvPr/>
              </p:nvSpPr>
              <p:spPr bwMode="auto">
                <a:xfrm>
                  <a:off x="4800" y="3071"/>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15" name="Rectangle 1055"/>
                <p:cNvSpPr>
                  <a:spLocks noChangeArrowheads="1"/>
                </p:cNvSpPr>
                <p:nvPr/>
              </p:nvSpPr>
              <p:spPr bwMode="auto">
                <a:xfrm>
                  <a:off x="4800"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16" name="Freeform 1056"/>
                <p:cNvSpPr>
                  <a:spLocks/>
                </p:cNvSpPr>
                <p:nvPr/>
              </p:nvSpPr>
              <p:spPr bwMode="auto">
                <a:xfrm>
                  <a:off x="4884"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41" name="Group 1061"/>
              <p:cNvGrpSpPr>
                <a:grpSpLocks/>
              </p:cNvGrpSpPr>
              <p:nvPr/>
            </p:nvGrpSpPr>
            <p:grpSpPr bwMode="auto">
              <a:xfrm>
                <a:off x="5178" y="2508"/>
                <a:ext cx="132" cy="83"/>
                <a:chOff x="5178" y="2508"/>
                <a:chExt cx="132" cy="83"/>
              </a:xfrm>
            </p:grpSpPr>
            <p:sp>
              <p:nvSpPr>
                <p:cNvPr id="144418" name="Freeform 1058"/>
                <p:cNvSpPr>
                  <a:spLocks/>
                </p:cNvSpPr>
                <p:nvPr/>
              </p:nvSpPr>
              <p:spPr bwMode="auto">
                <a:xfrm>
                  <a:off x="5178"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19" name="Rectangle 1059"/>
                <p:cNvSpPr>
                  <a:spLocks noChangeArrowheads="1"/>
                </p:cNvSpPr>
                <p:nvPr/>
              </p:nvSpPr>
              <p:spPr bwMode="auto">
                <a:xfrm>
                  <a:off x="5178"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20" name="Freeform 1060"/>
                <p:cNvSpPr>
                  <a:spLocks/>
                </p:cNvSpPr>
                <p:nvPr/>
              </p:nvSpPr>
              <p:spPr bwMode="auto">
                <a:xfrm>
                  <a:off x="5263"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44" name="Group 1065"/>
              <p:cNvGrpSpPr>
                <a:grpSpLocks/>
              </p:cNvGrpSpPr>
              <p:nvPr/>
            </p:nvGrpSpPr>
            <p:grpSpPr bwMode="auto">
              <a:xfrm>
                <a:off x="5290" y="2621"/>
                <a:ext cx="132" cy="82"/>
                <a:chOff x="5290" y="2621"/>
                <a:chExt cx="132" cy="82"/>
              </a:xfrm>
            </p:grpSpPr>
            <p:sp>
              <p:nvSpPr>
                <p:cNvPr id="144422" name="Freeform 1062"/>
                <p:cNvSpPr>
                  <a:spLocks/>
                </p:cNvSpPr>
                <p:nvPr/>
              </p:nvSpPr>
              <p:spPr bwMode="auto">
                <a:xfrm>
                  <a:off x="5290"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23" name="Rectangle 1063"/>
                <p:cNvSpPr>
                  <a:spLocks noChangeArrowheads="1"/>
                </p:cNvSpPr>
                <p:nvPr/>
              </p:nvSpPr>
              <p:spPr bwMode="auto">
                <a:xfrm>
                  <a:off x="5290"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24" name="Freeform 1064"/>
                <p:cNvSpPr>
                  <a:spLocks/>
                </p:cNvSpPr>
                <p:nvPr/>
              </p:nvSpPr>
              <p:spPr bwMode="auto">
                <a:xfrm>
                  <a:off x="5375"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45" name="Group 1069"/>
              <p:cNvGrpSpPr>
                <a:grpSpLocks/>
              </p:cNvGrpSpPr>
              <p:nvPr/>
            </p:nvGrpSpPr>
            <p:grpSpPr bwMode="auto">
              <a:xfrm>
                <a:off x="5214" y="2733"/>
                <a:ext cx="132" cy="82"/>
                <a:chOff x="5214" y="2733"/>
                <a:chExt cx="132" cy="82"/>
              </a:xfrm>
            </p:grpSpPr>
            <p:sp>
              <p:nvSpPr>
                <p:cNvPr id="144426" name="Freeform 1066"/>
                <p:cNvSpPr>
                  <a:spLocks/>
                </p:cNvSpPr>
                <p:nvPr/>
              </p:nvSpPr>
              <p:spPr bwMode="auto">
                <a:xfrm>
                  <a:off x="5214" y="2734"/>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27" name="Rectangle 1067"/>
                <p:cNvSpPr>
                  <a:spLocks noChangeArrowheads="1"/>
                </p:cNvSpPr>
                <p:nvPr/>
              </p:nvSpPr>
              <p:spPr bwMode="auto">
                <a:xfrm>
                  <a:off x="5214"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28" name="Freeform 1068"/>
                <p:cNvSpPr>
                  <a:spLocks/>
                </p:cNvSpPr>
                <p:nvPr/>
              </p:nvSpPr>
              <p:spPr bwMode="auto">
                <a:xfrm>
                  <a:off x="5299"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48" name="Group 1073"/>
              <p:cNvGrpSpPr>
                <a:grpSpLocks/>
              </p:cNvGrpSpPr>
              <p:nvPr/>
            </p:nvGrpSpPr>
            <p:grpSpPr bwMode="auto">
              <a:xfrm>
                <a:off x="5062" y="2958"/>
                <a:ext cx="132" cy="82"/>
                <a:chOff x="5062" y="2958"/>
                <a:chExt cx="132" cy="82"/>
              </a:xfrm>
            </p:grpSpPr>
            <p:sp>
              <p:nvSpPr>
                <p:cNvPr id="144430" name="Freeform 1070"/>
                <p:cNvSpPr>
                  <a:spLocks/>
                </p:cNvSpPr>
                <p:nvPr/>
              </p:nvSpPr>
              <p:spPr bwMode="auto">
                <a:xfrm>
                  <a:off x="5062"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31" name="Rectangle 1071"/>
                <p:cNvSpPr>
                  <a:spLocks noChangeArrowheads="1"/>
                </p:cNvSpPr>
                <p:nvPr/>
              </p:nvSpPr>
              <p:spPr bwMode="auto">
                <a:xfrm>
                  <a:off x="5062" y="302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32" name="Freeform 1072"/>
                <p:cNvSpPr>
                  <a:spLocks/>
                </p:cNvSpPr>
                <p:nvPr/>
              </p:nvSpPr>
              <p:spPr bwMode="auto">
                <a:xfrm>
                  <a:off x="5147" y="2958"/>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51" name="Group 1077"/>
              <p:cNvGrpSpPr>
                <a:grpSpLocks/>
              </p:cNvGrpSpPr>
              <p:nvPr/>
            </p:nvGrpSpPr>
            <p:grpSpPr bwMode="auto">
              <a:xfrm>
                <a:off x="4987" y="3071"/>
                <a:ext cx="131" cy="82"/>
                <a:chOff x="4987" y="3071"/>
                <a:chExt cx="131" cy="82"/>
              </a:xfrm>
            </p:grpSpPr>
            <p:sp>
              <p:nvSpPr>
                <p:cNvPr id="144434" name="Freeform 1074"/>
                <p:cNvSpPr>
                  <a:spLocks/>
                </p:cNvSpPr>
                <p:nvPr/>
              </p:nvSpPr>
              <p:spPr bwMode="auto">
                <a:xfrm>
                  <a:off x="4987"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35" name="Rectangle 1075"/>
                <p:cNvSpPr>
                  <a:spLocks noChangeArrowheads="1"/>
                </p:cNvSpPr>
                <p:nvPr/>
              </p:nvSpPr>
              <p:spPr bwMode="auto">
                <a:xfrm>
                  <a:off x="4987"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36" name="Freeform 1076"/>
                <p:cNvSpPr>
                  <a:spLocks/>
                </p:cNvSpPr>
                <p:nvPr/>
              </p:nvSpPr>
              <p:spPr bwMode="auto">
                <a:xfrm>
                  <a:off x="5071"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54" name="Group 1081"/>
              <p:cNvGrpSpPr>
                <a:grpSpLocks/>
              </p:cNvGrpSpPr>
              <p:nvPr/>
            </p:nvGrpSpPr>
            <p:grpSpPr bwMode="auto">
              <a:xfrm>
                <a:off x="5365" y="2508"/>
                <a:ext cx="132" cy="83"/>
                <a:chOff x="5365" y="2508"/>
                <a:chExt cx="132" cy="83"/>
              </a:xfrm>
            </p:grpSpPr>
            <p:sp>
              <p:nvSpPr>
                <p:cNvPr id="144438" name="Freeform 1078"/>
                <p:cNvSpPr>
                  <a:spLocks/>
                </p:cNvSpPr>
                <p:nvPr/>
              </p:nvSpPr>
              <p:spPr bwMode="auto">
                <a:xfrm>
                  <a:off x="5365"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39" name="Rectangle 1079"/>
                <p:cNvSpPr>
                  <a:spLocks noChangeArrowheads="1"/>
                </p:cNvSpPr>
                <p:nvPr/>
              </p:nvSpPr>
              <p:spPr bwMode="auto">
                <a:xfrm>
                  <a:off x="5365"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40" name="Freeform 1080"/>
                <p:cNvSpPr>
                  <a:spLocks/>
                </p:cNvSpPr>
                <p:nvPr/>
              </p:nvSpPr>
              <p:spPr bwMode="auto">
                <a:xfrm>
                  <a:off x="5450"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455" name="Group 1086"/>
            <p:cNvGrpSpPr>
              <a:grpSpLocks/>
            </p:cNvGrpSpPr>
            <p:nvPr/>
          </p:nvGrpSpPr>
          <p:grpSpPr bwMode="auto">
            <a:xfrm>
              <a:off x="6302998" y="4429872"/>
              <a:ext cx="178486" cy="110877"/>
              <a:chOff x="4313" y="2958"/>
              <a:chExt cx="132" cy="82"/>
            </a:xfrm>
          </p:grpSpPr>
          <p:sp>
            <p:nvSpPr>
              <p:cNvPr id="144443" name="Freeform 1083"/>
              <p:cNvSpPr>
                <a:spLocks/>
              </p:cNvSpPr>
              <p:nvPr/>
            </p:nvSpPr>
            <p:spPr bwMode="auto">
              <a:xfrm>
                <a:off x="4313"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44" name="Rectangle 1084"/>
              <p:cNvSpPr>
                <a:spLocks noChangeArrowheads="1"/>
              </p:cNvSpPr>
              <p:nvPr/>
            </p:nvSpPr>
            <p:spPr bwMode="auto">
              <a:xfrm>
                <a:off x="4313"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45" name="Freeform 1085"/>
              <p:cNvSpPr>
                <a:spLocks/>
              </p:cNvSpPr>
              <p:nvPr/>
            </p:nvSpPr>
            <p:spPr bwMode="auto">
              <a:xfrm>
                <a:off x="4398"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58" name="Group 1090"/>
            <p:cNvGrpSpPr>
              <a:grpSpLocks/>
            </p:cNvGrpSpPr>
            <p:nvPr/>
          </p:nvGrpSpPr>
          <p:grpSpPr bwMode="auto">
            <a:xfrm>
              <a:off x="6658617" y="4277077"/>
              <a:ext cx="178486" cy="112230"/>
              <a:chOff x="4576" y="2845"/>
              <a:chExt cx="132" cy="83"/>
            </a:xfrm>
          </p:grpSpPr>
          <p:sp>
            <p:nvSpPr>
              <p:cNvPr id="144447" name="Freeform 1087"/>
              <p:cNvSpPr>
                <a:spLocks/>
              </p:cNvSpPr>
              <p:nvPr/>
            </p:nvSpPr>
            <p:spPr bwMode="auto">
              <a:xfrm>
                <a:off x="4576" y="284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48" name="Rectangle 1088"/>
              <p:cNvSpPr>
                <a:spLocks noChangeArrowheads="1"/>
              </p:cNvSpPr>
              <p:nvPr/>
            </p:nvSpPr>
            <p:spPr bwMode="auto">
              <a:xfrm>
                <a:off x="4576" y="2914"/>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49" name="Freeform 1089"/>
              <p:cNvSpPr>
                <a:spLocks/>
              </p:cNvSpPr>
              <p:nvPr/>
            </p:nvSpPr>
            <p:spPr bwMode="auto">
              <a:xfrm>
                <a:off x="4661" y="2845"/>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61" name="Group 1094"/>
            <p:cNvGrpSpPr>
              <a:grpSpLocks/>
            </p:cNvGrpSpPr>
            <p:nvPr/>
          </p:nvGrpSpPr>
          <p:grpSpPr bwMode="auto">
            <a:xfrm>
              <a:off x="7015589" y="4125635"/>
              <a:ext cx="177134" cy="110877"/>
              <a:chOff x="4840" y="2733"/>
              <a:chExt cx="131" cy="82"/>
            </a:xfrm>
          </p:grpSpPr>
          <p:sp>
            <p:nvSpPr>
              <p:cNvPr id="144451" name="Freeform 1091"/>
              <p:cNvSpPr>
                <a:spLocks/>
              </p:cNvSpPr>
              <p:nvPr/>
            </p:nvSpPr>
            <p:spPr bwMode="auto">
              <a:xfrm>
                <a:off x="4840" y="2733"/>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52" name="Rectangle 1092"/>
              <p:cNvSpPr>
                <a:spLocks noChangeArrowheads="1"/>
              </p:cNvSpPr>
              <p:nvPr/>
            </p:nvSpPr>
            <p:spPr bwMode="auto">
              <a:xfrm>
                <a:off x="4840"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53" name="Freeform 1093"/>
              <p:cNvSpPr>
                <a:spLocks/>
              </p:cNvSpPr>
              <p:nvPr/>
            </p:nvSpPr>
            <p:spPr bwMode="auto">
              <a:xfrm>
                <a:off x="4925" y="2733"/>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64" name="Group 1098"/>
            <p:cNvGrpSpPr>
              <a:grpSpLocks/>
            </p:cNvGrpSpPr>
            <p:nvPr/>
          </p:nvGrpSpPr>
          <p:grpSpPr bwMode="auto">
            <a:xfrm>
              <a:off x="6810060" y="4429872"/>
              <a:ext cx="178486" cy="110877"/>
              <a:chOff x="4688" y="2958"/>
              <a:chExt cx="132" cy="82"/>
            </a:xfrm>
          </p:grpSpPr>
          <p:sp>
            <p:nvSpPr>
              <p:cNvPr id="144455" name="Freeform 1095"/>
              <p:cNvSpPr>
                <a:spLocks/>
              </p:cNvSpPr>
              <p:nvPr/>
            </p:nvSpPr>
            <p:spPr bwMode="auto">
              <a:xfrm>
                <a:off x="4688"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56" name="Rectangle 1096"/>
              <p:cNvSpPr>
                <a:spLocks noChangeArrowheads="1"/>
              </p:cNvSpPr>
              <p:nvPr/>
            </p:nvSpPr>
            <p:spPr bwMode="auto">
              <a:xfrm>
                <a:off x="4688"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57" name="Freeform 1097"/>
              <p:cNvSpPr>
                <a:spLocks/>
              </p:cNvSpPr>
              <p:nvPr/>
            </p:nvSpPr>
            <p:spPr bwMode="auto">
              <a:xfrm>
                <a:off x="4773"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65" name="Group 1102"/>
            <p:cNvGrpSpPr>
              <a:grpSpLocks/>
            </p:cNvGrpSpPr>
            <p:nvPr/>
          </p:nvGrpSpPr>
          <p:grpSpPr bwMode="auto">
            <a:xfrm>
              <a:off x="7165679" y="4277077"/>
              <a:ext cx="178486" cy="112230"/>
              <a:chOff x="4951" y="2845"/>
              <a:chExt cx="132" cy="83"/>
            </a:xfrm>
          </p:grpSpPr>
          <p:sp>
            <p:nvSpPr>
              <p:cNvPr id="144459" name="Freeform 1099"/>
              <p:cNvSpPr>
                <a:spLocks/>
              </p:cNvSpPr>
              <p:nvPr/>
            </p:nvSpPr>
            <p:spPr bwMode="auto">
              <a:xfrm>
                <a:off x="4951"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0" name="Rectangle 1100"/>
              <p:cNvSpPr>
                <a:spLocks noChangeArrowheads="1"/>
              </p:cNvSpPr>
              <p:nvPr/>
            </p:nvSpPr>
            <p:spPr bwMode="auto">
              <a:xfrm>
                <a:off x="4951"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1" name="Freeform 1101"/>
              <p:cNvSpPr>
                <a:spLocks/>
              </p:cNvSpPr>
              <p:nvPr/>
            </p:nvSpPr>
            <p:spPr bwMode="auto">
              <a:xfrm>
                <a:off x="5036"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68" name="Group 1106"/>
            <p:cNvGrpSpPr>
              <a:grpSpLocks/>
            </p:cNvGrpSpPr>
            <p:nvPr/>
          </p:nvGrpSpPr>
          <p:grpSpPr bwMode="auto">
            <a:xfrm>
              <a:off x="7418534" y="4277077"/>
              <a:ext cx="178486" cy="112230"/>
              <a:chOff x="5138" y="2845"/>
              <a:chExt cx="132" cy="83"/>
            </a:xfrm>
          </p:grpSpPr>
          <p:sp>
            <p:nvSpPr>
              <p:cNvPr id="144463" name="Freeform 1103"/>
              <p:cNvSpPr>
                <a:spLocks/>
              </p:cNvSpPr>
              <p:nvPr/>
            </p:nvSpPr>
            <p:spPr bwMode="auto">
              <a:xfrm>
                <a:off x="5138"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4" name="Rectangle 1104"/>
              <p:cNvSpPr>
                <a:spLocks noChangeArrowheads="1"/>
              </p:cNvSpPr>
              <p:nvPr/>
            </p:nvSpPr>
            <p:spPr bwMode="auto">
              <a:xfrm>
                <a:off x="5138"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5" name="Freeform 1105"/>
              <p:cNvSpPr>
                <a:spLocks/>
              </p:cNvSpPr>
              <p:nvPr/>
            </p:nvSpPr>
            <p:spPr bwMode="auto">
              <a:xfrm>
                <a:off x="5223"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4467" name="Freeform 1107"/>
            <p:cNvSpPr>
              <a:spLocks/>
            </p:cNvSpPr>
            <p:nvPr/>
          </p:nvSpPr>
          <p:spPr bwMode="auto">
            <a:xfrm>
              <a:off x="6308407" y="443663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8" name="Freeform 1108"/>
            <p:cNvSpPr>
              <a:spLocks/>
            </p:cNvSpPr>
            <p:nvPr/>
          </p:nvSpPr>
          <p:spPr bwMode="auto">
            <a:xfrm>
              <a:off x="6412523" y="4285190"/>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69" name="Freeform 1109"/>
            <p:cNvSpPr>
              <a:spLocks/>
            </p:cNvSpPr>
            <p:nvPr/>
          </p:nvSpPr>
          <p:spPr bwMode="auto">
            <a:xfrm>
              <a:off x="6616700" y="3980953"/>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0" name="Freeform 1110"/>
            <p:cNvSpPr>
              <a:spLocks/>
            </p:cNvSpPr>
            <p:nvPr/>
          </p:nvSpPr>
          <p:spPr bwMode="auto">
            <a:xfrm>
              <a:off x="6657265" y="4277077"/>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1" name="Freeform 1111"/>
            <p:cNvSpPr>
              <a:spLocks/>
            </p:cNvSpPr>
            <p:nvPr/>
          </p:nvSpPr>
          <p:spPr bwMode="auto">
            <a:xfrm>
              <a:off x="6865498" y="3971488"/>
              <a:ext cx="177134" cy="90595"/>
            </a:xfrm>
            <a:custGeom>
              <a:avLst/>
              <a:gdLst/>
              <a:ahLst/>
              <a:cxnLst>
                <a:cxn ang="0">
                  <a:pos x="0" y="67"/>
                </a:cxn>
                <a:cxn ang="0">
                  <a:pos x="45" y="0"/>
                </a:cxn>
                <a:cxn ang="0">
                  <a:pos x="131" y="0"/>
                </a:cxn>
                <a:cxn ang="0">
                  <a:pos x="86" y="67"/>
                </a:cxn>
                <a:cxn ang="0">
                  <a:pos x="0" y="67"/>
                </a:cxn>
              </a:cxnLst>
              <a:rect l="0" t="0" r="r" b="b"/>
              <a:pathLst>
                <a:path w="131" h="67">
                  <a:moveTo>
                    <a:pt x="0" y="67"/>
                  </a:moveTo>
                  <a:lnTo>
                    <a:pt x="45" y="0"/>
                  </a:lnTo>
                  <a:lnTo>
                    <a:pt x="131" y="0"/>
                  </a:lnTo>
                  <a:lnTo>
                    <a:pt x="86" y="67"/>
                  </a:lnTo>
                  <a:lnTo>
                    <a:pt x="0" y="67"/>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2" name="Freeform 1112"/>
            <p:cNvSpPr>
              <a:spLocks/>
            </p:cNvSpPr>
            <p:nvPr/>
          </p:nvSpPr>
          <p:spPr bwMode="auto">
            <a:xfrm>
              <a:off x="7020997" y="412428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3" name="Freeform 1113"/>
            <p:cNvSpPr>
              <a:spLocks/>
            </p:cNvSpPr>
            <p:nvPr/>
          </p:nvSpPr>
          <p:spPr bwMode="auto">
            <a:xfrm>
              <a:off x="7169735" y="4283838"/>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4" name="Freeform 1114"/>
            <p:cNvSpPr>
              <a:spLocks/>
            </p:cNvSpPr>
            <p:nvPr/>
          </p:nvSpPr>
          <p:spPr bwMode="auto">
            <a:xfrm>
              <a:off x="6812764" y="443122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5" name="Freeform 1115"/>
            <p:cNvSpPr>
              <a:spLocks/>
            </p:cNvSpPr>
            <p:nvPr/>
          </p:nvSpPr>
          <p:spPr bwMode="auto">
            <a:xfrm>
              <a:off x="6453088" y="458401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6" name="Freeform 1116"/>
            <p:cNvSpPr>
              <a:spLocks/>
            </p:cNvSpPr>
            <p:nvPr/>
          </p:nvSpPr>
          <p:spPr bwMode="auto">
            <a:xfrm>
              <a:off x="6202938" y="458401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7" name="Freeform 1117"/>
            <p:cNvSpPr>
              <a:spLocks noEditPoints="1"/>
            </p:cNvSpPr>
            <p:nvPr/>
          </p:nvSpPr>
          <p:spPr bwMode="auto">
            <a:xfrm>
              <a:off x="6458497" y="4332516"/>
              <a:ext cx="204177" cy="158203"/>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8" name="Freeform 1118"/>
            <p:cNvSpPr>
              <a:spLocks noEditPoints="1"/>
            </p:cNvSpPr>
            <p:nvPr/>
          </p:nvSpPr>
          <p:spPr bwMode="auto">
            <a:xfrm>
              <a:off x="6577487" y="4283838"/>
              <a:ext cx="117638" cy="35156"/>
            </a:xfrm>
            <a:custGeom>
              <a:avLst/>
              <a:gdLst/>
              <a:ahLst/>
              <a:cxnLst>
                <a:cxn ang="0">
                  <a:pos x="0" y="9"/>
                </a:cxn>
                <a:cxn ang="0">
                  <a:pos x="73" y="9"/>
                </a:cxn>
                <a:cxn ang="0">
                  <a:pos x="73" y="17"/>
                </a:cxn>
                <a:cxn ang="0">
                  <a:pos x="0" y="17"/>
                </a:cxn>
                <a:cxn ang="0">
                  <a:pos x="0" y="9"/>
                </a:cxn>
                <a:cxn ang="0">
                  <a:pos x="70" y="0"/>
                </a:cxn>
                <a:cxn ang="0">
                  <a:pos x="87" y="13"/>
                </a:cxn>
                <a:cxn ang="0">
                  <a:pos x="70" y="26"/>
                </a:cxn>
                <a:cxn ang="0">
                  <a:pos x="70" y="0"/>
                </a:cxn>
              </a:cxnLst>
              <a:rect l="0" t="0" r="r" b="b"/>
              <a:pathLst>
                <a:path w="87" h="26">
                  <a:moveTo>
                    <a:pt x="0" y="9"/>
                  </a:moveTo>
                  <a:lnTo>
                    <a:pt x="73" y="9"/>
                  </a:lnTo>
                  <a:lnTo>
                    <a:pt x="73" y="17"/>
                  </a:lnTo>
                  <a:lnTo>
                    <a:pt x="0" y="17"/>
                  </a:lnTo>
                  <a:lnTo>
                    <a:pt x="0" y="9"/>
                  </a:lnTo>
                  <a:close/>
                  <a:moveTo>
                    <a:pt x="70" y="0"/>
                  </a:moveTo>
                  <a:lnTo>
                    <a:pt x="87" y="13"/>
                  </a:lnTo>
                  <a:lnTo>
                    <a:pt x="70" y="26"/>
                  </a:lnTo>
                  <a:lnTo>
                    <a:pt x="70"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79" name="Freeform 1119"/>
            <p:cNvSpPr>
              <a:spLocks noEditPoints="1"/>
            </p:cNvSpPr>
            <p:nvPr/>
          </p:nvSpPr>
          <p:spPr bwMode="auto">
            <a:xfrm>
              <a:off x="6664026" y="4028279"/>
              <a:ext cx="204177" cy="156851"/>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0" name="Freeform 1120"/>
            <p:cNvSpPr>
              <a:spLocks noEditPoints="1"/>
            </p:cNvSpPr>
            <p:nvPr/>
          </p:nvSpPr>
          <p:spPr bwMode="auto">
            <a:xfrm>
              <a:off x="6785721" y="3978249"/>
              <a:ext cx="116286" cy="36508"/>
            </a:xfrm>
            <a:custGeom>
              <a:avLst/>
              <a:gdLst/>
              <a:ahLst/>
              <a:cxnLst>
                <a:cxn ang="0">
                  <a:pos x="0" y="9"/>
                </a:cxn>
                <a:cxn ang="0">
                  <a:pos x="72" y="9"/>
                </a:cxn>
                <a:cxn ang="0">
                  <a:pos x="72" y="18"/>
                </a:cxn>
                <a:cxn ang="0">
                  <a:pos x="0" y="18"/>
                </a:cxn>
                <a:cxn ang="0">
                  <a:pos x="0" y="9"/>
                </a:cxn>
                <a:cxn ang="0">
                  <a:pos x="69" y="0"/>
                </a:cxn>
                <a:cxn ang="0">
                  <a:pos x="86" y="14"/>
                </a:cxn>
                <a:cxn ang="0">
                  <a:pos x="69" y="27"/>
                </a:cxn>
                <a:cxn ang="0">
                  <a:pos x="69" y="0"/>
                </a:cxn>
              </a:cxnLst>
              <a:rect l="0" t="0" r="r" b="b"/>
              <a:pathLst>
                <a:path w="86" h="27">
                  <a:moveTo>
                    <a:pt x="0" y="9"/>
                  </a:moveTo>
                  <a:lnTo>
                    <a:pt x="72" y="9"/>
                  </a:lnTo>
                  <a:lnTo>
                    <a:pt x="72" y="18"/>
                  </a:lnTo>
                  <a:lnTo>
                    <a:pt x="0" y="18"/>
                  </a:lnTo>
                  <a:lnTo>
                    <a:pt x="0" y="9"/>
                  </a:lnTo>
                  <a:close/>
                  <a:moveTo>
                    <a:pt x="69" y="0"/>
                  </a:moveTo>
                  <a:lnTo>
                    <a:pt x="86" y="14"/>
                  </a:lnTo>
                  <a:lnTo>
                    <a:pt x="69" y="27"/>
                  </a:lnTo>
                  <a:lnTo>
                    <a:pt x="69"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1" name="Freeform 1121"/>
            <p:cNvSpPr>
              <a:spLocks noEditPoints="1"/>
            </p:cNvSpPr>
            <p:nvPr/>
          </p:nvSpPr>
          <p:spPr bwMode="auto">
            <a:xfrm>
              <a:off x="6800595" y="4167552"/>
              <a:ext cx="233924" cy="167668"/>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2" name="Freeform 1122"/>
            <p:cNvSpPr>
              <a:spLocks noEditPoints="1"/>
            </p:cNvSpPr>
            <p:nvPr/>
          </p:nvSpPr>
          <p:spPr bwMode="auto">
            <a:xfrm>
              <a:off x="6992602" y="4010701"/>
              <a:ext cx="86539" cy="140625"/>
            </a:xfrm>
            <a:custGeom>
              <a:avLst/>
              <a:gdLst/>
              <a:ahLst/>
              <a:cxnLst>
                <a:cxn ang="0">
                  <a:pos x="331" y="0"/>
                </a:cxn>
                <a:cxn ang="0">
                  <a:pos x="1581" y="0"/>
                </a:cxn>
                <a:cxn ang="0">
                  <a:pos x="1650" y="47"/>
                </a:cxn>
                <a:cxn ang="0">
                  <a:pos x="1634" y="129"/>
                </a:cxn>
                <a:cxn ang="0">
                  <a:pos x="134" y="1629"/>
                </a:cxn>
                <a:cxn ang="0">
                  <a:pos x="81" y="1500"/>
                </a:cxn>
                <a:cxn ang="0">
                  <a:pos x="1081" y="1500"/>
                </a:cxn>
                <a:cxn ang="0">
                  <a:pos x="1081" y="1650"/>
                </a:cxn>
                <a:cxn ang="0">
                  <a:pos x="81" y="1650"/>
                </a:cxn>
                <a:cxn ang="0">
                  <a:pos x="12" y="1604"/>
                </a:cxn>
                <a:cxn ang="0">
                  <a:pos x="28" y="1522"/>
                </a:cxn>
                <a:cxn ang="0">
                  <a:pos x="1528" y="22"/>
                </a:cxn>
                <a:cxn ang="0">
                  <a:pos x="1581" y="150"/>
                </a:cxn>
                <a:cxn ang="0">
                  <a:pos x="331" y="150"/>
                </a:cxn>
                <a:cxn ang="0">
                  <a:pos x="331" y="0"/>
                </a:cxn>
                <a:cxn ang="0">
                  <a:pos x="1006" y="1350"/>
                </a:cxn>
                <a:cxn ang="0">
                  <a:pos x="1456" y="1575"/>
                </a:cxn>
                <a:cxn ang="0">
                  <a:pos x="1006" y="1800"/>
                </a:cxn>
                <a:cxn ang="0">
                  <a:pos x="1006" y="1350"/>
                </a:cxn>
              </a:cxnLst>
              <a:rect l="0" t="0" r="r" b="b"/>
              <a:pathLst>
                <a:path w="1662" h="1800">
                  <a:moveTo>
                    <a:pt x="331" y="0"/>
                  </a:moveTo>
                  <a:lnTo>
                    <a:pt x="1581" y="0"/>
                  </a:lnTo>
                  <a:cubicBezTo>
                    <a:pt x="1611" y="0"/>
                    <a:pt x="1639" y="19"/>
                    <a:pt x="1650" y="47"/>
                  </a:cubicBezTo>
                  <a:cubicBezTo>
                    <a:pt x="1662" y="75"/>
                    <a:pt x="1656" y="107"/>
                    <a:pt x="1634" y="129"/>
                  </a:cubicBezTo>
                  <a:lnTo>
                    <a:pt x="134" y="1629"/>
                  </a:lnTo>
                  <a:lnTo>
                    <a:pt x="81" y="1500"/>
                  </a:lnTo>
                  <a:lnTo>
                    <a:pt x="1081" y="1500"/>
                  </a:lnTo>
                  <a:lnTo>
                    <a:pt x="1081" y="1650"/>
                  </a:lnTo>
                  <a:lnTo>
                    <a:pt x="81" y="1650"/>
                  </a:lnTo>
                  <a:cubicBezTo>
                    <a:pt x="51" y="1650"/>
                    <a:pt x="23" y="1632"/>
                    <a:pt x="12" y="1604"/>
                  </a:cubicBezTo>
                  <a:cubicBezTo>
                    <a:pt x="0" y="1576"/>
                    <a:pt x="7" y="1544"/>
                    <a:pt x="28" y="1522"/>
                  </a:cubicBezTo>
                  <a:lnTo>
                    <a:pt x="1528" y="22"/>
                  </a:lnTo>
                  <a:lnTo>
                    <a:pt x="1581" y="150"/>
                  </a:lnTo>
                  <a:lnTo>
                    <a:pt x="331" y="150"/>
                  </a:lnTo>
                  <a:lnTo>
                    <a:pt x="331" y="0"/>
                  </a:lnTo>
                  <a:close/>
                  <a:moveTo>
                    <a:pt x="1006" y="1350"/>
                  </a:moveTo>
                  <a:lnTo>
                    <a:pt x="1456" y="1575"/>
                  </a:lnTo>
                  <a:lnTo>
                    <a:pt x="1006" y="1800"/>
                  </a:lnTo>
                  <a:lnTo>
                    <a:pt x="1006" y="135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3" name="Freeform 1123"/>
            <p:cNvSpPr>
              <a:spLocks noEditPoints="1"/>
            </p:cNvSpPr>
            <p:nvPr/>
          </p:nvSpPr>
          <p:spPr bwMode="auto">
            <a:xfrm>
              <a:off x="6351676" y="4613766"/>
              <a:ext cx="125751" cy="35156"/>
            </a:xfrm>
            <a:custGeom>
              <a:avLst/>
              <a:gdLst/>
              <a:ahLst/>
              <a:cxnLst>
                <a:cxn ang="0">
                  <a:pos x="0" y="9"/>
                </a:cxn>
                <a:cxn ang="0">
                  <a:pos x="79" y="9"/>
                </a:cxn>
                <a:cxn ang="0">
                  <a:pos x="79" y="18"/>
                </a:cxn>
                <a:cxn ang="0">
                  <a:pos x="0" y="18"/>
                </a:cxn>
                <a:cxn ang="0">
                  <a:pos x="0" y="9"/>
                </a:cxn>
                <a:cxn ang="0">
                  <a:pos x="76" y="0"/>
                </a:cxn>
                <a:cxn ang="0">
                  <a:pos x="93" y="13"/>
                </a:cxn>
                <a:cxn ang="0">
                  <a:pos x="76" y="26"/>
                </a:cxn>
                <a:cxn ang="0">
                  <a:pos x="76" y="0"/>
                </a:cxn>
              </a:cxnLst>
              <a:rect l="0" t="0" r="r" b="b"/>
              <a:pathLst>
                <a:path w="93" h="26">
                  <a:moveTo>
                    <a:pt x="0" y="9"/>
                  </a:moveTo>
                  <a:lnTo>
                    <a:pt x="79" y="9"/>
                  </a:lnTo>
                  <a:lnTo>
                    <a:pt x="79" y="18"/>
                  </a:lnTo>
                  <a:lnTo>
                    <a:pt x="0" y="18"/>
                  </a:lnTo>
                  <a:lnTo>
                    <a:pt x="0" y="9"/>
                  </a:lnTo>
                  <a:close/>
                  <a:moveTo>
                    <a:pt x="76" y="0"/>
                  </a:moveTo>
                  <a:lnTo>
                    <a:pt x="93" y="13"/>
                  </a:lnTo>
                  <a:lnTo>
                    <a:pt x="76" y="26"/>
                  </a:lnTo>
                  <a:lnTo>
                    <a:pt x="76"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4" name="Freeform 1124"/>
            <p:cNvSpPr>
              <a:spLocks noEditPoints="1"/>
            </p:cNvSpPr>
            <p:nvPr/>
          </p:nvSpPr>
          <p:spPr bwMode="auto">
            <a:xfrm>
              <a:off x="6604531" y="4454210"/>
              <a:ext cx="237981" cy="186599"/>
            </a:xfrm>
            <a:custGeom>
              <a:avLst/>
              <a:gdLst/>
              <a:ahLst/>
              <a:cxnLst>
                <a:cxn ang="0">
                  <a:pos x="0" y="2225"/>
                </a:cxn>
                <a:cxn ang="0">
                  <a:pos x="1250" y="2225"/>
                </a:cxn>
                <a:cxn ang="0">
                  <a:pos x="1197" y="2247"/>
                </a:cxn>
                <a:cxn ang="0">
                  <a:pos x="3272" y="172"/>
                </a:cxn>
                <a:cxn ang="0">
                  <a:pos x="3325" y="150"/>
                </a:cxn>
                <a:cxn ang="0">
                  <a:pos x="4200" y="150"/>
                </a:cxn>
                <a:cxn ang="0">
                  <a:pos x="4200" y="300"/>
                </a:cxn>
                <a:cxn ang="0">
                  <a:pos x="3325" y="300"/>
                </a:cxn>
                <a:cxn ang="0">
                  <a:pos x="3378" y="279"/>
                </a:cxn>
                <a:cxn ang="0">
                  <a:pos x="1303" y="2354"/>
                </a:cxn>
                <a:cxn ang="0">
                  <a:pos x="1250" y="2375"/>
                </a:cxn>
                <a:cxn ang="0">
                  <a:pos x="0" y="2375"/>
                </a:cxn>
                <a:cxn ang="0">
                  <a:pos x="0" y="2225"/>
                </a:cxn>
                <a:cxn ang="0">
                  <a:pos x="4125" y="0"/>
                </a:cxn>
                <a:cxn ang="0">
                  <a:pos x="4575" y="225"/>
                </a:cxn>
                <a:cxn ang="0">
                  <a:pos x="4125" y="450"/>
                </a:cxn>
                <a:cxn ang="0">
                  <a:pos x="4125" y="0"/>
                </a:cxn>
              </a:cxnLst>
              <a:rect l="0" t="0" r="r" b="b"/>
              <a:pathLst>
                <a:path w="4575" h="2375">
                  <a:moveTo>
                    <a:pt x="0" y="2225"/>
                  </a:moveTo>
                  <a:lnTo>
                    <a:pt x="1250" y="2225"/>
                  </a:lnTo>
                  <a:lnTo>
                    <a:pt x="1197" y="2247"/>
                  </a:lnTo>
                  <a:lnTo>
                    <a:pt x="3272" y="172"/>
                  </a:lnTo>
                  <a:cubicBezTo>
                    <a:pt x="3286" y="158"/>
                    <a:pt x="3305" y="150"/>
                    <a:pt x="3325" y="150"/>
                  </a:cubicBezTo>
                  <a:lnTo>
                    <a:pt x="4200" y="150"/>
                  </a:lnTo>
                  <a:lnTo>
                    <a:pt x="4200" y="300"/>
                  </a:lnTo>
                  <a:lnTo>
                    <a:pt x="3325" y="300"/>
                  </a:lnTo>
                  <a:lnTo>
                    <a:pt x="3378" y="279"/>
                  </a:lnTo>
                  <a:lnTo>
                    <a:pt x="1303" y="2354"/>
                  </a:lnTo>
                  <a:cubicBezTo>
                    <a:pt x="1289" y="2368"/>
                    <a:pt x="1270" y="2375"/>
                    <a:pt x="1250" y="2375"/>
                  </a:cubicBezTo>
                  <a:lnTo>
                    <a:pt x="0" y="2375"/>
                  </a:lnTo>
                  <a:lnTo>
                    <a:pt x="0" y="2225"/>
                  </a:lnTo>
                  <a:close/>
                  <a:moveTo>
                    <a:pt x="4125" y="0"/>
                  </a:moveTo>
                  <a:lnTo>
                    <a:pt x="4575" y="225"/>
                  </a:lnTo>
                  <a:lnTo>
                    <a:pt x="4125" y="450"/>
                  </a:lnTo>
                  <a:lnTo>
                    <a:pt x="412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5" name="Freeform 1125"/>
            <p:cNvSpPr>
              <a:spLocks noEditPoints="1"/>
            </p:cNvSpPr>
            <p:nvPr/>
          </p:nvSpPr>
          <p:spPr bwMode="auto">
            <a:xfrm>
              <a:off x="6960150" y="4331164"/>
              <a:ext cx="228516" cy="155499"/>
            </a:xfrm>
            <a:custGeom>
              <a:avLst/>
              <a:gdLst/>
              <a:ahLst/>
              <a:cxnLst>
                <a:cxn ang="0">
                  <a:pos x="0" y="1825"/>
                </a:cxn>
                <a:cxn ang="0">
                  <a:pos x="1325" y="1825"/>
                </a:cxn>
                <a:cxn ang="0">
                  <a:pos x="1272" y="1847"/>
                </a:cxn>
                <a:cxn ang="0">
                  <a:pos x="2947" y="172"/>
                </a:cxn>
                <a:cxn ang="0">
                  <a:pos x="3000" y="150"/>
                </a:cxn>
                <a:cxn ang="0">
                  <a:pos x="4000" y="150"/>
                </a:cxn>
                <a:cxn ang="0">
                  <a:pos x="4000" y="300"/>
                </a:cxn>
                <a:cxn ang="0">
                  <a:pos x="3000" y="300"/>
                </a:cxn>
                <a:cxn ang="0">
                  <a:pos x="3053" y="279"/>
                </a:cxn>
                <a:cxn ang="0">
                  <a:pos x="1378" y="1954"/>
                </a:cxn>
                <a:cxn ang="0">
                  <a:pos x="1325" y="1975"/>
                </a:cxn>
                <a:cxn ang="0">
                  <a:pos x="0" y="1975"/>
                </a:cxn>
                <a:cxn ang="0">
                  <a:pos x="0" y="1825"/>
                </a:cxn>
                <a:cxn ang="0">
                  <a:pos x="3925" y="0"/>
                </a:cxn>
                <a:cxn ang="0">
                  <a:pos x="4375" y="225"/>
                </a:cxn>
                <a:cxn ang="0">
                  <a:pos x="3925" y="450"/>
                </a:cxn>
                <a:cxn ang="0">
                  <a:pos x="3925" y="0"/>
                </a:cxn>
              </a:cxnLst>
              <a:rect l="0" t="0" r="r" b="b"/>
              <a:pathLst>
                <a:path w="4375" h="1975">
                  <a:moveTo>
                    <a:pt x="0" y="1825"/>
                  </a:moveTo>
                  <a:lnTo>
                    <a:pt x="1325" y="1825"/>
                  </a:lnTo>
                  <a:lnTo>
                    <a:pt x="1272" y="1847"/>
                  </a:lnTo>
                  <a:lnTo>
                    <a:pt x="2947" y="172"/>
                  </a:lnTo>
                  <a:cubicBezTo>
                    <a:pt x="2961" y="158"/>
                    <a:pt x="2980" y="150"/>
                    <a:pt x="3000" y="150"/>
                  </a:cubicBezTo>
                  <a:lnTo>
                    <a:pt x="4000" y="150"/>
                  </a:lnTo>
                  <a:lnTo>
                    <a:pt x="4000" y="300"/>
                  </a:lnTo>
                  <a:lnTo>
                    <a:pt x="3000" y="300"/>
                  </a:lnTo>
                  <a:lnTo>
                    <a:pt x="3053" y="279"/>
                  </a:lnTo>
                  <a:lnTo>
                    <a:pt x="1378" y="1954"/>
                  </a:lnTo>
                  <a:cubicBezTo>
                    <a:pt x="1364" y="1968"/>
                    <a:pt x="1345" y="1975"/>
                    <a:pt x="1325" y="1975"/>
                  </a:cubicBezTo>
                  <a:lnTo>
                    <a:pt x="0" y="1975"/>
                  </a:lnTo>
                  <a:lnTo>
                    <a:pt x="0" y="1825"/>
                  </a:lnTo>
                  <a:close/>
                  <a:moveTo>
                    <a:pt x="3925" y="0"/>
                  </a:moveTo>
                  <a:lnTo>
                    <a:pt x="4375" y="225"/>
                  </a:lnTo>
                  <a:lnTo>
                    <a:pt x="3925" y="450"/>
                  </a:lnTo>
                  <a:lnTo>
                    <a:pt x="39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6" name="Freeform 1126"/>
            <p:cNvSpPr>
              <a:spLocks noEditPoints="1"/>
            </p:cNvSpPr>
            <p:nvPr/>
          </p:nvSpPr>
          <p:spPr bwMode="auto">
            <a:xfrm>
              <a:off x="7153509" y="4167552"/>
              <a:ext cx="85186" cy="13927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7" name="Freeform 1127"/>
            <p:cNvSpPr>
              <a:spLocks/>
            </p:cNvSpPr>
            <p:nvPr/>
          </p:nvSpPr>
          <p:spPr bwMode="auto">
            <a:xfrm>
              <a:off x="7417182" y="428383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8" name="Freeform 1128"/>
            <p:cNvSpPr>
              <a:spLocks noEditPoints="1"/>
            </p:cNvSpPr>
            <p:nvPr/>
          </p:nvSpPr>
          <p:spPr bwMode="auto">
            <a:xfrm>
              <a:off x="7321178" y="4310881"/>
              <a:ext cx="123047" cy="35156"/>
            </a:xfrm>
            <a:custGeom>
              <a:avLst/>
              <a:gdLst/>
              <a:ahLst/>
              <a:cxnLst>
                <a:cxn ang="0">
                  <a:pos x="0" y="9"/>
                </a:cxn>
                <a:cxn ang="0">
                  <a:pos x="76" y="9"/>
                </a:cxn>
                <a:cxn ang="0">
                  <a:pos x="76" y="18"/>
                </a:cxn>
                <a:cxn ang="0">
                  <a:pos x="0" y="18"/>
                </a:cxn>
                <a:cxn ang="0">
                  <a:pos x="0" y="9"/>
                </a:cxn>
                <a:cxn ang="0">
                  <a:pos x="73" y="0"/>
                </a:cxn>
                <a:cxn ang="0">
                  <a:pos x="91" y="13"/>
                </a:cxn>
                <a:cxn ang="0">
                  <a:pos x="73" y="26"/>
                </a:cxn>
                <a:cxn ang="0">
                  <a:pos x="73" y="0"/>
                </a:cxn>
              </a:cxnLst>
              <a:rect l="0" t="0" r="r" b="b"/>
              <a:pathLst>
                <a:path w="91" h="26">
                  <a:moveTo>
                    <a:pt x="0" y="9"/>
                  </a:moveTo>
                  <a:lnTo>
                    <a:pt x="76" y="9"/>
                  </a:lnTo>
                  <a:lnTo>
                    <a:pt x="76" y="18"/>
                  </a:lnTo>
                  <a:lnTo>
                    <a:pt x="0" y="18"/>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89" name="Freeform 1129"/>
            <p:cNvSpPr>
              <a:spLocks noEditPoints="1"/>
            </p:cNvSpPr>
            <p:nvPr/>
          </p:nvSpPr>
          <p:spPr bwMode="auto">
            <a:xfrm>
              <a:off x="7564568" y="4310881"/>
              <a:ext cx="192007" cy="35156"/>
            </a:xfrm>
            <a:custGeom>
              <a:avLst/>
              <a:gdLst/>
              <a:ahLst/>
              <a:cxnLst>
                <a:cxn ang="0">
                  <a:pos x="0" y="9"/>
                </a:cxn>
                <a:cxn ang="0">
                  <a:pos x="127" y="9"/>
                </a:cxn>
                <a:cxn ang="0">
                  <a:pos x="127" y="18"/>
                </a:cxn>
                <a:cxn ang="0">
                  <a:pos x="0" y="18"/>
                </a:cxn>
                <a:cxn ang="0">
                  <a:pos x="0" y="9"/>
                </a:cxn>
                <a:cxn ang="0">
                  <a:pos x="125" y="0"/>
                </a:cxn>
                <a:cxn ang="0">
                  <a:pos x="142" y="13"/>
                </a:cxn>
                <a:cxn ang="0">
                  <a:pos x="125" y="26"/>
                </a:cxn>
                <a:cxn ang="0">
                  <a:pos x="125" y="0"/>
                </a:cxn>
              </a:cxnLst>
              <a:rect l="0" t="0" r="r" b="b"/>
              <a:pathLst>
                <a:path w="142" h="26">
                  <a:moveTo>
                    <a:pt x="0" y="9"/>
                  </a:moveTo>
                  <a:lnTo>
                    <a:pt x="127" y="9"/>
                  </a:lnTo>
                  <a:lnTo>
                    <a:pt x="127"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0" name="Freeform 1130"/>
            <p:cNvSpPr>
              <a:spLocks noEditPoints="1"/>
            </p:cNvSpPr>
            <p:nvPr/>
          </p:nvSpPr>
          <p:spPr bwMode="auto">
            <a:xfrm>
              <a:off x="6454440" y="4003940"/>
              <a:ext cx="192007" cy="35156"/>
            </a:xfrm>
            <a:custGeom>
              <a:avLst/>
              <a:gdLst/>
              <a:ahLst/>
              <a:cxnLst>
                <a:cxn ang="0">
                  <a:pos x="0" y="9"/>
                </a:cxn>
                <a:cxn ang="0">
                  <a:pos x="127" y="9"/>
                </a:cxn>
                <a:cxn ang="0">
                  <a:pos x="127" y="18"/>
                </a:cxn>
                <a:cxn ang="0">
                  <a:pos x="0" y="18"/>
                </a:cxn>
                <a:cxn ang="0">
                  <a:pos x="0" y="9"/>
                </a:cxn>
                <a:cxn ang="0">
                  <a:pos x="124" y="0"/>
                </a:cxn>
                <a:cxn ang="0">
                  <a:pos x="142" y="13"/>
                </a:cxn>
                <a:cxn ang="0">
                  <a:pos x="124" y="26"/>
                </a:cxn>
                <a:cxn ang="0">
                  <a:pos x="124" y="0"/>
                </a:cxn>
              </a:cxnLst>
              <a:rect l="0" t="0" r="r" b="b"/>
              <a:pathLst>
                <a:path w="142" h="26">
                  <a:moveTo>
                    <a:pt x="0" y="9"/>
                  </a:moveTo>
                  <a:lnTo>
                    <a:pt x="127" y="9"/>
                  </a:lnTo>
                  <a:lnTo>
                    <a:pt x="127" y="18"/>
                  </a:lnTo>
                  <a:lnTo>
                    <a:pt x="0" y="18"/>
                  </a:lnTo>
                  <a:lnTo>
                    <a:pt x="0" y="9"/>
                  </a:lnTo>
                  <a:close/>
                  <a:moveTo>
                    <a:pt x="124" y="0"/>
                  </a:moveTo>
                  <a:lnTo>
                    <a:pt x="142" y="13"/>
                  </a:lnTo>
                  <a:lnTo>
                    <a:pt x="124" y="26"/>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1" name="Freeform 1131"/>
            <p:cNvSpPr>
              <a:spLocks noEditPoints="1"/>
            </p:cNvSpPr>
            <p:nvPr/>
          </p:nvSpPr>
          <p:spPr bwMode="auto">
            <a:xfrm>
              <a:off x="6357085" y="4151326"/>
              <a:ext cx="190655" cy="36508"/>
            </a:xfrm>
            <a:custGeom>
              <a:avLst/>
              <a:gdLst/>
              <a:ahLst/>
              <a:cxnLst>
                <a:cxn ang="0">
                  <a:pos x="0" y="9"/>
                </a:cxn>
                <a:cxn ang="0">
                  <a:pos x="127" y="9"/>
                </a:cxn>
                <a:cxn ang="0">
                  <a:pos x="127" y="18"/>
                </a:cxn>
                <a:cxn ang="0">
                  <a:pos x="0" y="18"/>
                </a:cxn>
                <a:cxn ang="0">
                  <a:pos x="0" y="9"/>
                </a:cxn>
                <a:cxn ang="0">
                  <a:pos x="124" y="0"/>
                </a:cxn>
                <a:cxn ang="0">
                  <a:pos x="141" y="13"/>
                </a:cxn>
                <a:cxn ang="0">
                  <a:pos x="124" y="27"/>
                </a:cxn>
                <a:cxn ang="0">
                  <a:pos x="124" y="0"/>
                </a:cxn>
              </a:cxnLst>
              <a:rect l="0" t="0" r="r" b="b"/>
              <a:pathLst>
                <a:path w="141" h="27">
                  <a:moveTo>
                    <a:pt x="0" y="9"/>
                  </a:moveTo>
                  <a:lnTo>
                    <a:pt x="127" y="9"/>
                  </a:lnTo>
                  <a:lnTo>
                    <a:pt x="127" y="18"/>
                  </a:lnTo>
                  <a:lnTo>
                    <a:pt x="0" y="18"/>
                  </a:lnTo>
                  <a:lnTo>
                    <a:pt x="0" y="9"/>
                  </a:lnTo>
                  <a:close/>
                  <a:moveTo>
                    <a:pt x="124" y="0"/>
                  </a:moveTo>
                  <a:lnTo>
                    <a:pt x="141" y="13"/>
                  </a:lnTo>
                  <a:lnTo>
                    <a:pt x="124" y="27"/>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2" name="Freeform 1132"/>
            <p:cNvSpPr>
              <a:spLocks noEditPoints="1"/>
            </p:cNvSpPr>
            <p:nvPr/>
          </p:nvSpPr>
          <p:spPr bwMode="auto">
            <a:xfrm>
              <a:off x="6247559" y="4305472"/>
              <a:ext cx="190655" cy="35156"/>
            </a:xfrm>
            <a:custGeom>
              <a:avLst/>
              <a:gdLst/>
              <a:ahLst/>
              <a:cxnLst>
                <a:cxn ang="0">
                  <a:pos x="0" y="9"/>
                </a:cxn>
                <a:cxn ang="0">
                  <a:pos x="127" y="9"/>
                </a:cxn>
                <a:cxn ang="0">
                  <a:pos x="127" y="17"/>
                </a:cxn>
                <a:cxn ang="0">
                  <a:pos x="0" y="17"/>
                </a:cxn>
                <a:cxn ang="0">
                  <a:pos x="0" y="9"/>
                </a:cxn>
                <a:cxn ang="0">
                  <a:pos x="124" y="0"/>
                </a:cxn>
                <a:cxn ang="0">
                  <a:pos x="141" y="13"/>
                </a:cxn>
                <a:cxn ang="0">
                  <a:pos x="124" y="26"/>
                </a:cxn>
                <a:cxn ang="0">
                  <a:pos x="124" y="0"/>
                </a:cxn>
              </a:cxnLst>
              <a:rect l="0" t="0" r="r" b="b"/>
              <a:pathLst>
                <a:path w="141" h="26">
                  <a:moveTo>
                    <a:pt x="0" y="9"/>
                  </a:moveTo>
                  <a:lnTo>
                    <a:pt x="127" y="9"/>
                  </a:lnTo>
                  <a:lnTo>
                    <a:pt x="127" y="17"/>
                  </a:lnTo>
                  <a:lnTo>
                    <a:pt x="0" y="17"/>
                  </a:lnTo>
                  <a:lnTo>
                    <a:pt x="0" y="9"/>
                  </a:lnTo>
                  <a:close/>
                  <a:moveTo>
                    <a:pt x="124" y="0"/>
                  </a:moveTo>
                  <a:lnTo>
                    <a:pt x="141" y="13"/>
                  </a:lnTo>
                  <a:lnTo>
                    <a:pt x="124" y="26"/>
                  </a:lnTo>
                  <a:lnTo>
                    <a:pt x="124"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3" name="Freeform 1133"/>
            <p:cNvSpPr>
              <a:spLocks noEditPoints="1"/>
            </p:cNvSpPr>
            <p:nvPr/>
          </p:nvSpPr>
          <p:spPr bwMode="auto">
            <a:xfrm>
              <a:off x="6148851" y="4458267"/>
              <a:ext cx="192007" cy="35156"/>
            </a:xfrm>
            <a:custGeom>
              <a:avLst/>
              <a:gdLst/>
              <a:ahLst/>
              <a:cxnLst>
                <a:cxn ang="0">
                  <a:pos x="0" y="9"/>
                </a:cxn>
                <a:cxn ang="0">
                  <a:pos x="128" y="9"/>
                </a:cxn>
                <a:cxn ang="0">
                  <a:pos x="128" y="18"/>
                </a:cxn>
                <a:cxn ang="0">
                  <a:pos x="0" y="18"/>
                </a:cxn>
                <a:cxn ang="0">
                  <a:pos x="0" y="9"/>
                </a:cxn>
                <a:cxn ang="0">
                  <a:pos x="125" y="0"/>
                </a:cxn>
                <a:cxn ang="0">
                  <a:pos x="142" y="13"/>
                </a:cxn>
                <a:cxn ang="0">
                  <a:pos x="125" y="26"/>
                </a:cxn>
                <a:cxn ang="0">
                  <a:pos x="125" y="0"/>
                </a:cxn>
              </a:cxnLst>
              <a:rect l="0" t="0" r="r" b="b"/>
              <a:pathLst>
                <a:path w="142" h="26">
                  <a:moveTo>
                    <a:pt x="0" y="9"/>
                  </a:moveTo>
                  <a:lnTo>
                    <a:pt x="128" y="9"/>
                  </a:lnTo>
                  <a:lnTo>
                    <a:pt x="128"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4" name="Freeform 1134"/>
            <p:cNvSpPr>
              <a:spLocks noEditPoints="1"/>
            </p:cNvSpPr>
            <p:nvPr/>
          </p:nvSpPr>
          <p:spPr bwMode="auto">
            <a:xfrm>
              <a:off x="6035269" y="4600244"/>
              <a:ext cx="192007" cy="3515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5" name="Freeform 1135"/>
            <p:cNvSpPr>
              <a:spLocks/>
            </p:cNvSpPr>
            <p:nvPr/>
          </p:nvSpPr>
          <p:spPr bwMode="auto">
            <a:xfrm>
              <a:off x="6416580" y="4285190"/>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6" name="Freeform 1136"/>
            <p:cNvSpPr>
              <a:spLocks/>
            </p:cNvSpPr>
            <p:nvPr/>
          </p:nvSpPr>
          <p:spPr bwMode="auto">
            <a:xfrm>
              <a:off x="6816820" y="443122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7" name="Line 1137"/>
            <p:cNvSpPr>
              <a:spLocks noChangeShapeType="1"/>
            </p:cNvSpPr>
            <p:nvPr/>
          </p:nvSpPr>
          <p:spPr bwMode="auto">
            <a:xfrm>
              <a:off x="6581544" y="4301416"/>
              <a:ext cx="117638"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8" name="Freeform 1138"/>
            <p:cNvSpPr>
              <a:spLocks/>
            </p:cNvSpPr>
            <p:nvPr/>
          </p:nvSpPr>
          <p:spPr bwMode="auto">
            <a:xfrm>
              <a:off x="6964206" y="4348742"/>
              <a:ext cx="227164" cy="131160"/>
            </a:xfrm>
            <a:custGeom>
              <a:avLst/>
              <a:gdLst/>
              <a:ahLst/>
              <a:cxnLst>
                <a:cxn ang="0">
                  <a:pos x="0" y="97"/>
                </a:cxn>
                <a:cxn ang="0">
                  <a:pos x="51" y="97"/>
                </a:cxn>
                <a:cxn ang="0">
                  <a:pos x="115" y="0"/>
                </a:cxn>
                <a:cxn ang="0">
                  <a:pos x="168" y="0"/>
                </a:cxn>
              </a:cxnLst>
              <a:rect l="0" t="0" r="r" b="b"/>
              <a:pathLst>
                <a:path w="168" h="97">
                  <a:moveTo>
                    <a:pt x="0" y="97"/>
                  </a:moveTo>
                  <a:lnTo>
                    <a:pt x="51" y="97"/>
                  </a:lnTo>
                  <a:lnTo>
                    <a:pt x="115" y="0"/>
                  </a:lnTo>
                  <a:lnTo>
                    <a:pt x="168"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499" name="Line 1139"/>
            <p:cNvSpPr>
              <a:spLocks noChangeShapeType="1"/>
            </p:cNvSpPr>
            <p:nvPr/>
          </p:nvSpPr>
          <p:spPr bwMode="auto">
            <a:xfrm>
              <a:off x="6250264" y="4323051"/>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471" name="Group 1151"/>
            <p:cNvGrpSpPr>
              <a:grpSpLocks/>
            </p:cNvGrpSpPr>
            <p:nvPr/>
          </p:nvGrpSpPr>
          <p:grpSpPr bwMode="auto">
            <a:xfrm>
              <a:off x="6152908" y="4124282"/>
              <a:ext cx="1607724" cy="404297"/>
              <a:chOff x="4202" y="2732"/>
              <a:chExt cx="1189" cy="299"/>
            </a:xfrm>
          </p:grpSpPr>
          <p:sp>
            <p:nvSpPr>
              <p:cNvPr id="144500" name="Freeform 1140"/>
              <p:cNvSpPr>
                <a:spLocks/>
              </p:cNvSpPr>
              <p:nvPr/>
            </p:nvSpPr>
            <p:spPr bwMode="auto">
              <a:xfrm>
                <a:off x="4320" y="2963"/>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1" name="Freeform 1141"/>
              <p:cNvSpPr>
                <a:spLocks/>
              </p:cNvSpPr>
              <p:nvPr/>
            </p:nvSpPr>
            <p:spPr bwMode="auto">
              <a:xfrm>
                <a:off x="4577" y="2845"/>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2" name="Freeform 1142"/>
              <p:cNvSpPr>
                <a:spLocks/>
              </p:cNvSpPr>
              <p:nvPr/>
            </p:nvSpPr>
            <p:spPr bwMode="auto">
              <a:xfrm>
                <a:off x="4846" y="2732"/>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3" name="Freeform 1143"/>
              <p:cNvSpPr>
                <a:spLocks/>
              </p:cNvSpPr>
              <p:nvPr/>
            </p:nvSpPr>
            <p:spPr bwMode="auto">
              <a:xfrm>
                <a:off x="4957" y="2850"/>
                <a:ext cx="131" cy="68"/>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4" name="Freeform 1144"/>
              <p:cNvSpPr>
                <a:spLocks/>
              </p:cNvSpPr>
              <p:nvPr/>
            </p:nvSpPr>
            <p:spPr bwMode="auto">
              <a:xfrm>
                <a:off x="4431" y="2899"/>
                <a:ext cx="151" cy="99"/>
              </a:xfrm>
              <a:custGeom>
                <a:avLst/>
                <a:gdLst/>
                <a:ahLst/>
                <a:cxnLst>
                  <a:cxn ang="0">
                    <a:pos x="0" y="99"/>
                  </a:cxn>
                  <a:cxn ang="0">
                    <a:pos x="39" y="99"/>
                  </a:cxn>
                  <a:cxn ang="0">
                    <a:pos x="105" y="0"/>
                  </a:cxn>
                  <a:cxn ang="0">
                    <a:pos x="151" y="0"/>
                  </a:cxn>
                </a:cxnLst>
                <a:rect l="0" t="0" r="r" b="b"/>
                <a:pathLst>
                  <a:path w="151" h="99">
                    <a:moveTo>
                      <a:pt x="0" y="99"/>
                    </a:moveTo>
                    <a:lnTo>
                      <a:pt x="39" y="99"/>
                    </a:lnTo>
                    <a:lnTo>
                      <a:pt x="105" y="0"/>
                    </a:lnTo>
                    <a:lnTo>
                      <a:pt x="151"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5" name="Freeform 1145"/>
              <p:cNvSpPr>
                <a:spLocks/>
              </p:cNvSpPr>
              <p:nvPr/>
            </p:nvSpPr>
            <p:spPr bwMode="auto">
              <a:xfrm>
                <a:off x="4684" y="2777"/>
                <a:ext cx="173" cy="106"/>
              </a:xfrm>
              <a:custGeom>
                <a:avLst/>
                <a:gdLst/>
                <a:ahLst/>
                <a:cxnLst>
                  <a:cxn ang="0">
                    <a:pos x="0" y="106"/>
                  </a:cxn>
                  <a:cxn ang="0">
                    <a:pos x="54" y="106"/>
                  </a:cxn>
                  <a:cxn ang="0">
                    <a:pos x="125" y="0"/>
                  </a:cxn>
                  <a:cxn ang="0">
                    <a:pos x="173" y="0"/>
                  </a:cxn>
                </a:cxnLst>
                <a:rect l="0" t="0" r="r" b="b"/>
                <a:pathLst>
                  <a:path w="173" h="106">
                    <a:moveTo>
                      <a:pt x="0" y="106"/>
                    </a:moveTo>
                    <a:lnTo>
                      <a:pt x="54" y="106"/>
                    </a:lnTo>
                    <a:lnTo>
                      <a:pt x="125" y="0"/>
                    </a:lnTo>
                    <a:lnTo>
                      <a:pt x="173"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6" name="Freeform 1146"/>
              <p:cNvSpPr>
                <a:spLocks/>
              </p:cNvSpPr>
              <p:nvPr/>
            </p:nvSpPr>
            <p:spPr bwMode="auto">
              <a:xfrm>
                <a:off x="4948" y="2768"/>
                <a:ext cx="57" cy="86"/>
              </a:xfrm>
              <a:custGeom>
                <a:avLst/>
                <a:gdLst/>
                <a:ahLst/>
                <a:cxnLst>
                  <a:cxn ang="0">
                    <a:pos x="10" y="0"/>
                  </a:cxn>
                  <a:cxn ang="0">
                    <a:pos x="57" y="0"/>
                  </a:cxn>
                  <a:cxn ang="0">
                    <a:pos x="0" y="86"/>
                  </a:cxn>
                  <a:cxn ang="0">
                    <a:pos x="49" y="86"/>
                  </a:cxn>
                </a:cxnLst>
                <a:rect l="0" t="0" r="r" b="b"/>
                <a:pathLst>
                  <a:path w="57" h="86">
                    <a:moveTo>
                      <a:pt x="10" y="0"/>
                    </a:moveTo>
                    <a:lnTo>
                      <a:pt x="57" y="0"/>
                    </a:lnTo>
                    <a:lnTo>
                      <a:pt x="0" y="86"/>
                    </a:lnTo>
                    <a:lnTo>
                      <a:pt x="49" y="86"/>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7" name="Freeform 1147"/>
              <p:cNvSpPr>
                <a:spLocks/>
              </p:cNvSpPr>
              <p:nvPr/>
            </p:nvSpPr>
            <p:spPr bwMode="auto">
              <a:xfrm>
                <a:off x="5139" y="2850"/>
                <a:ext cx="132" cy="68"/>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8" name="Line 1148"/>
              <p:cNvSpPr>
                <a:spLocks noChangeShapeType="1"/>
              </p:cNvSpPr>
              <p:nvPr/>
            </p:nvSpPr>
            <p:spPr bwMode="auto">
              <a:xfrm>
                <a:off x="5069" y="2883"/>
                <a:ext cx="90"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09" name="Line 1149"/>
              <p:cNvSpPr>
                <a:spLocks noChangeShapeType="1"/>
              </p:cNvSpPr>
              <p:nvPr/>
            </p:nvSpPr>
            <p:spPr bwMode="auto">
              <a:xfrm>
                <a:off x="5249" y="2883"/>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10" name="Line 1150"/>
              <p:cNvSpPr>
                <a:spLocks noChangeShapeType="1"/>
              </p:cNvSpPr>
              <p:nvPr/>
            </p:nvSpPr>
            <p:spPr bwMode="auto">
              <a:xfrm>
                <a:off x="4202" y="2992"/>
                <a:ext cx="142" cy="1"/>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4512" name="Line 1152"/>
            <p:cNvSpPr>
              <a:spLocks noChangeShapeType="1"/>
            </p:cNvSpPr>
            <p:nvPr/>
          </p:nvSpPr>
          <p:spPr bwMode="auto">
            <a:xfrm>
              <a:off x="6039326" y="4617822"/>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13" name="Freeform 1153"/>
            <p:cNvSpPr>
              <a:spLocks/>
            </p:cNvSpPr>
            <p:nvPr/>
          </p:nvSpPr>
          <p:spPr bwMode="auto">
            <a:xfrm>
              <a:off x="6351676" y="4469084"/>
              <a:ext cx="496244" cy="170373"/>
            </a:xfrm>
            <a:custGeom>
              <a:avLst/>
              <a:gdLst/>
              <a:ahLst/>
              <a:cxnLst>
                <a:cxn ang="0">
                  <a:pos x="0" y="126"/>
                </a:cxn>
                <a:cxn ang="0">
                  <a:pos x="40" y="126"/>
                </a:cxn>
                <a:cxn ang="0">
                  <a:pos x="81" y="65"/>
                </a:cxn>
                <a:cxn ang="0">
                  <a:pos x="274" y="65"/>
                </a:cxn>
                <a:cxn ang="0">
                  <a:pos x="318" y="0"/>
                </a:cxn>
                <a:cxn ang="0">
                  <a:pos x="367" y="0"/>
                </a:cxn>
              </a:cxnLst>
              <a:rect l="0" t="0" r="r" b="b"/>
              <a:pathLst>
                <a:path w="367" h="126">
                  <a:moveTo>
                    <a:pt x="0" y="126"/>
                  </a:moveTo>
                  <a:lnTo>
                    <a:pt x="40" y="126"/>
                  </a:lnTo>
                  <a:lnTo>
                    <a:pt x="81" y="65"/>
                  </a:lnTo>
                  <a:lnTo>
                    <a:pt x="274" y="65"/>
                  </a:lnTo>
                  <a:lnTo>
                    <a:pt x="318" y="0"/>
                  </a:lnTo>
                  <a:lnTo>
                    <a:pt x="367"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474" name="Group 1158"/>
            <p:cNvGrpSpPr>
              <a:grpSpLocks/>
            </p:cNvGrpSpPr>
            <p:nvPr/>
          </p:nvGrpSpPr>
          <p:grpSpPr bwMode="auto">
            <a:xfrm>
              <a:off x="6201586" y="4575905"/>
              <a:ext cx="178486" cy="110877"/>
              <a:chOff x="4238" y="3066"/>
              <a:chExt cx="132" cy="82"/>
            </a:xfrm>
          </p:grpSpPr>
          <p:sp>
            <p:nvSpPr>
              <p:cNvPr id="144515" name="Freeform 1155"/>
              <p:cNvSpPr>
                <a:spLocks/>
              </p:cNvSpPr>
              <p:nvPr/>
            </p:nvSpPr>
            <p:spPr bwMode="auto">
              <a:xfrm>
                <a:off x="4238" y="3066"/>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16" name="Rectangle 1156"/>
              <p:cNvSpPr>
                <a:spLocks noChangeArrowheads="1"/>
              </p:cNvSpPr>
              <p:nvPr/>
            </p:nvSpPr>
            <p:spPr bwMode="auto">
              <a:xfrm>
                <a:off x="4238" y="3135"/>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17" name="Freeform 1157"/>
              <p:cNvSpPr>
                <a:spLocks/>
              </p:cNvSpPr>
              <p:nvPr/>
            </p:nvSpPr>
            <p:spPr bwMode="auto">
              <a:xfrm>
                <a:off x="4323" y="3066"/>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77" name="Group 1175"/>
            <p:cNvGrpSpPr>
              <a:grpSpLocks/>
            </p:cNvGrpSpPr>
            <p:nvPr/>
          </p:nvGrpSpPr>
          <p:grpSpPr bwMode="auto">
            <a:xfrm>
              <a:off x="6454440" y="3974192"/>
              <a:ext cx="588192" cy="719351"/>
              <a:chOff x="4425" y="2621"/>
              <a:chExt cx="435" cy="532"/>
            </a:xfrm>
          </p:grpSpPr>
          <p:grpSp>
            <p:nvGrpSpPr>
              <p:cNvPr id="76480" name="Group 1162"/>
              <p:cNvGrpSpPr>
                <a:grpSpLocks/>
              </p:cNvGrpSpPr>
              <p:nvPr/>
            </p:nvGrpSpPr>
            <p:grpSpPr bwMode="auto">
              <a:xfrm>
                <a:off x="4541" y="2621"/>
                <a:ext cx="132" cy="82"/>
                <a:chOff x="4541" y="2621"/>
                <a:chExt cx="132" cy="82"/>
              </a:xfrm>
            </p:grpSpPr>
            <p:sp>
              <p:nvSpPr>
                <p:cNvPr id="144519" name="Freeform 1159"/>
                <p:cNvSpPr>
                  <a:spLocks/>
                </p:cNvSpPr>
                <p:nvPr/>
              </p:nvSpPr>
              <p:spPr bwMode="auto">
                <a:xfrm>
                  <a:off x="4541"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0" name="Rectangle 1160"/>
                <p:cNvSpPr>
                  <a:spLocks noChangeArrowheads="1"/>
                </p:cNvSpPr>
                <p:nvPr/>
              </p:nvSpPr>
              <p:spPr bwMode="auto">
                <a:xfrm>
                  <a:off x="4541"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1" name="Freeform 1161"/>
                <p:cNvSpPr>
                  <a:spLocks/>
                </p:cNvSpPr>
                <p:nvPr/>
              </p:nvSpPr>
              <p:spPr bwMode="auto">
                <a:xfrm>
                  <a:off x="4626"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83" name="Group 1166"/>
              <p:cNvGrpSpPr>
                <a:grpSpLocks/>
              </p:cNvGrpSpPr>
              <p:nvPr/>
            </p:nvGrpSpPr>
            <p:grpSpPr bwMode="auto">
              <a:xfrm>
                <a:off x="4465" y="2733"/>
                <a:ext cx="132" cy="82"/>
                <a:chOff x="4465" y="2733"/>
                <a:chExt cx="132" cy="82"/>
              </a:xfrm>
            </p:grpSpPr>
            <p:sp>
              <p:nvSpPr>
                <p:cNvPr id="144523" name="Freeform 1163"/>
                <p:cNvSpPr>
                  <a:spLocks/>
                </p:cNvSpPr>
                <p:nvPr/>
              </p:nvSpPr>
              <p:spPr bwMode="auto">
                <a:xfrm>
                  <a:off x="4465"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4" name="Rectangle 1164"/>
                <p:cNvSpPr>
                  <a:spLocks noChangeArrowheads="1"/>
                </p:cNvSpPr>
                <p:nvPr/>
              </p:nvSpPr>
              <p:spPr bwMode="auto">
                <a:xfrm>
                  <a:off x="4465"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5" name="Freeform 1165"/>
                <p:cNvSpPr>
                  <a:spLocks/>
                </p:cNvSpPr>
                <p:nvPr/>
              </p:nvSpPr>
              <p:spPr bwMode="auto">
                <a:xfrm>
                  <a:off x="4550"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86" name="Group 1170"/>
              <p:cNvGrpSpPr>
                <a:grpSpLocks/>
              </p:cNvGrpSpPr>
              <p:nvPr/>
            </p:nvGrpSpPr>
            <p:grpSpPr bwMode="auto">
              <a:xfrm>
                <a:off x="4728" y="2621"/>
                <a:ext cx="132" cy="82"/>
                <a:chOff x="4728" y="2621"/>
                <a:chExt cx="132" cy="82"/>
              </a:xfrm>
            </p:grpSpPr>
            <p:sp>
              <p:nvSpPr>
                <p:cNvPr id="144527" name="Freeform 1167"/>
                <p:cNvSpPr>
                  <a:spLocks/>
                </p:cNvSpPr>
                <p:nvPr/>
              </p:nvSpPr>
              <p:spPr bwMode="auto">
                <a:xfrm>
                  <a:off x="4728"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8" name="Rectangle 1168"/>
                <p:cNvSpPr>
                  <a:spLocks noChangeArrowheads="1"/>
                </p:cNvSpPr>
                <p:nvPr/>
              </p:nvSpPr>
              <p:spPr bwMode="auto">
                <a:xfrm>
                  <a:off x="4728"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29" name="Freeform 1169"/>
                <p:cNvSpPr>
                  <a:spLocks/>
                </p:cNvSpPr>
                <p:nvPr/>
              </p:nvSpPr>
              <p:spPr bwMode="auto">
                <a:xfrm>
                  <a:off x="4813"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89" name="Group 1174"/>
              <p:cNvGrpSpPr>
                <a:grpSpLocks/>
              </p:cNvGrpSpPr>
              <p:nvPr/>
            </p:nvGrpSpPr>
            <p:grpSpPr bwMode="auto">
              <a:xfrm>
                <a:off x="4425" y="3071"/>
                <a:ext cx="132" cy="82"/>
                <a:chOff x="4425" y="3071"/>
                <a:chExt cx="132" cy="82"/>
              </a:xfrm>
            </p:grpSpPr>
            <p:sp>
              <p:nvSpPr>
                <p:cNvPr id="144531" name="Freeform 1171"/>
                <p:cNvSpPr>
                  <a:spLocks/>
                </p:cNvSpPr>
                <p:nvPr/>
              </p:nvSpPr>
              <p:spPr bwMode="auto">
                <a:xfrm>
                  <a:off x="4425"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32" name="Rectangle 1172"/>
                <p:cNvSpPr>
                  <a:spLocks noChangeArrowheads="1"/>
                </p:cNvSpPr>
                <p:nvPr/>
              </p:nvSpPr>
              <p:spPr bwMode="auto">
                <a:xfrm>
                  <a:off x="4425"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33" name="Freeform 1173"/>
                <p:cNvSpPr>
                  <a:spLocks/>
                </p:cNvSpPr>
                <p:nvPr/>
              </p:nvSpPr>
              <p:spPr bwMode="auto">
                <a:xfrm>
                  <a:off x="4510"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144536" name="Freeform 1176"/>
            <p:cNvSpPr>
              <a:spLocks/>
            </p:cNvSpPr>
            <p:nvPr/>
          </p:nvSpPr>
          <p:spPr bwMode="auto">
            <a:xfrm>
              <a:off x="6201586" y="4575905"/>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37" name="Rectangle 1177"/>
            <p:cNvSpPr>
              <a:spLocks noChangeArrowheads="1"/>
            </p:cNvSpPr>
            <p:nvPr/>
          </p:nvSpPr>
          <p:spPr bwMode="auto">
            <a:xfrm>
              <a:off x="6201586" y="4669205"/>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38" name="Freeform 1178"/>
            <p:cNvSpPr>
              <a:spLocks/>
            </p:cNvSpPr>
            <p:nvPr/>
          </p:nvSpPr>
          <p:spPr bwMode="auto">
            <a:xfrm>
              <a:off x="6316520" y="4575905"/>
              <a:ext cx="63552" cy="110877"/>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39" name="Freeform 1179"/>
            <p:cNvSpPr>
              <a:spLocks/>
            </p:cNvSpPr>
            <p:nvPr/>
          </p:nvSpPr>
          <p:spPr bwMode="auto">
            <a:xfrm>
              <a:off x="6201586" y="4575905"/>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0" name="Rectangle 1180"/>
            <p:cNvSpPr>
              <a:spLocks noChangeArrowheads="1"/>
            </p:cNvSpPr>
            <p:nvPr/>
          </p:nvSpPr>
          <p:spPr bwMode="auto">
            <a:xfrm>
              <a:off x="6201586" y="4669205"/>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1" name="Freeform 1181"/>
            <p:cNvSpPr>
              <a:spLocks/>
            </p:cNvSpPr>
            <p:nvPr/>
          </p:nvSpPr>
          <p:spPr bwMode="auto">
            <a:xfrm>
              <a:off x="6316520" y="4575905"/>
              <a:ext cx="63552" cy="110877"/>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492" name="Group 1185"/>
            <p:cNvGrpSpPr>
              <a:grpSpLocks/>
            </p:cNvGrpSpPr>
            <p:nvPr/>
          </p:nvGrpSpPr>
          <p:grpSpPr bwMode="auto">
            <a:xfrm>
              <a:off x="6611291" y="3974192"/>
              <a:ext cx="178486" cy="110877"/>
              <a:chOff x="4541" y="2621"/>
              <a:chExt cx="132" cy="82"/>
            </a:xfrm>
          </p:grpSpPr>
          <p:sp>
            <p:nvSpPr>
              <p:cNvPr id="144542" name="Freeform 1182"/>
              <p:cNvSpPr>
                <a:spLocks/>
              </p:cNvSpPr>
              <p:nvPr/>
            </p:nvSpPr>
            <p:spPr bwMode="auto">
              <a:xfrm>
                <a:off x="4541"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3" name="Rectangle 1183"/>
              <p:cNvSpPr>
                <a:spLocks noChangeArrowheads="1"/>
              </p:cNvSpPr>
              <p:nvPr/>
            </p:nvSpPr>
            <p:spPr bwMode="auto">
              <a:xfrm>
                <a:off x="4541"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4" name="Freeform 1184"/>
              <p:cNvSpPr>
                <a:spLocks/>
              </p:cNvSpPr>
              <p:nvPr/>
            </p:nvSpPr>
            <p:spPr bwMode="auto">
              <a:xfrm>
                <a:off x="4626"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95" name="Group 1189"/>
            <p:cNvGrpSpPr>
              <a:grpSpLocks/>
            </p:cNvGrpSpPr>
            <p:nvPr/>
          </p:nvGrpSpPr>
          <p:grpSpPr bwMode="auto">
            <a:xfrm>
              <a:off x="6508527" y="4125635"/>
              <a:ext cx="178486" cy="110877"/>
              <a:chOff x="4465" y="2733"/>
              <a:chExt cx="132" cy="82"/>
            </a:xfrm>
          </p:grpSpPr>
          <p:sp>
            <p:nvSpPr>
              <p:cNvPr id="144546" name="Freeform 1186"/>
              <p:cNvSpPr>
                <a:spLocks/>
              </p:cNvSpPr>
              <p:nvPr/>
            </p:nvSpPr>
            <p:spPr bwMode="auto">
              <a:xfrm>
                <a:off x="4465"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7" name="Rectangle 1187"/>
              <p:cNvSpPr>
                <a:spLocks noChangeArrowheads="1"/>
              </p:cNvSpPr>
              <p:nvPr/>
            </p:nvSpPr>
            <p:spPr bwMode="auto">
              <a:xfrm>
                <a:off x="4465"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48" name="Freeform 1188"/>
              <p:cNvSpPr>
                <a:spLocks/>
              </p:cNvSpPr>
              <p:nvPr/>
            </p:nvSpPr>
            <p:spPr bwMode="auto">
              <a:xfrm>
                <a:off x="4550"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498" name="Group 1193"/>
            <p:cNvGrpSpPr>
              <a:grpSpLocks/>
            </p:cNvGrpSpPr>
            <p:nvPr/>
          </p:nvGrpSpPr>
          <p:grpSpPr bwMode="auto">
            <a:xfrm>
              <a:off x="6864146" y="3974192"/>
              <a:ext cx="178486" cy="110877"/>
              <a:chOff x="4728" y="2621"/>
              <a:chExt cx="132" cy="82"/>
            </a:xfrm>
          </p:grpSpPr>
          <p:sp>
            <p:nvSpPr>
              <p:cNvPr id="144550" name="Freeform 1190"/>
              <p:cNvSpPr>
                <a:spLocks/>
              </p:cNvSpPr>
              <p:nvPr/>
            </p:nvSpPr>
            <p:spPr bwMode="auto">
              <a:xfrm>
                <a:off x="4728"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51" name="Rectangle 1191"/>
              <p:cNvSpPr>
                <a:spLocks noChangeArrowheads="1"/>
              </p:cNvSpPr>
              <p:nvPr/>
            </p:nvSpPr>
            <p:spPr bwMode="auto">
              <a:xfrm>
                <a:off x="4728"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52" name="Freeform 1192"/>
              <p:cNvSpPr>
                <a:spLocks/>
              </p:cNvSpPr>
              <p:nvPr/>
            </p:nvSpPr>
            <p:spPr bwMode="auto">
              <a:xfrm>
                <a:off x="4813"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01" name="Group 1197"/>
            <p:cNvGrpSpPr>
              <a:grpSpLocks/>
            </p:cNvGrpSpPr>
            <p:nvPr/>
          </p:nvGrpSpPr>
          <p:grpSpPr bwMode="auto">
            <a:xfrm>
              <a:off x="6454440" y="4582666"/>
              <a:ext cx="178486" cy="110877"/>
              <a:chOff x="4425" y="3071"/>
              <a:chExt cx="132" cy="82"/>
            </a:xfrm>
          </p:grpSpPr>
          <p:sp>
            <p:nvSpPr>
              <p:cNvPr id="144554" name="Freeform 1194"/>
              <p:cNvSpPr>
                <a:spLocks/>
              </p:cNvSpPr>
              <p:nvPr/>
            </p:nvSpPr>
            <p:spPr bwMode="auto">
              <a:xfrm>
                <a:off x="4425"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55" name="Rectangle 1195"/>
              <p:cNvSpPr>
                <a:spLocks noChangeArrowheads="1"/>
              </p:cNvSpPr>
              <p:nvPr/>
            </p:nvSpPr>
            <p:spPr bwMode="auto">
              <a:xfrm>
                <a:off x="4425"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56" name="Freeform 1196"/>
              <p:cNvSpPr>
                <a:spLocks/>
              </p:cNvSpPr>
              <p:nvPr/>
            </p:nvSpPr>
            <p:spPr bwMode="auto">
              <a:xfrm>
                <a:off x="4510"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4558" name="Freeform 1198"/>
            <p:cNvSpPr>
              <a:spLocks/>
            </p:cNvSpPr>
            <p:nvPr/>
          </p:nvSpPr>
          <p:spPr bwMode="auto">
            <a:xfrm>
              <a:off x="6611291"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59" name="Rectangle 1199"/>
            <p:cNvSpPr>
              <a:spLocks noChangeArrowheads="1"/>
            </p:cNvSpPr>
            <p:nvPr/>
          </p:nvSpPr>
          <p:spPr bwMode="auto">
            <a:xfrm>
              <a:off x="6611291"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0" name="Freeform 1200"/>
            <p:cNvSpPr>
              <a:spLocks/>
            </p:cNvSpPr>
            <p:nvPr/>
          </p:nvSpPr>
          <p:spPr bwMode="auto">
            <a:xfrm>
              <a:off x="6726225"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2" name="Rectangle 1202"/>
            <p:cNvSpPr>
              <a:spLocks noChangeArrowheads="1"/>
            </p:cNvSpPr>
            <p:nvPr/>
          </p:nvSpPr>
          <p:spPr bwMode="auto">
            <a:xfrm>
              <a:off x="6611291"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3" name="Freeform 1203"/>
            <p:cNvSpPr>
              <a:spLocks/>
            </p:cNvSpPr>
            <p:nvPr/>
          </p:nvSpPr>
          <p:spPr bwMode="auto">
            <a:xfrm>
              <a:off x="6726225"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4" name="Freeform 1204"/>
            <p:cNvSpPr>
              <a:spLocks/>
            </p:cNvSpPr>
            <p:nvPr/>
          </p:nvSpPr>
          <p:spPr bwMode="auto">
            <a:xfrm>
              <a:off x="6508527" y="4125635"/>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5" name="Rectangle 1205"/>
            <p:cNvSpPr>
              <a:spLocks noChangeArrowheads="1"/>
            </p:cNvSpPr>
            <p:nvPr/>
          </p:nvSpPr>
          <p:spPr bwMode="auto">
            <a:xfrm>
              <a:off x="6508527"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6" name="Freeform 1206"/>
            <p:cNvSpPr>
              <a:spLocks/>
            </p:cNvSpPr>
            <p:nvPr/>
          </p:nvSpPr>
          <p:spPr bwMode="auto">
            <a:xfrm>
              <a:off x="6623461"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7" name="Freeform 1207"/>
            <p:cNvSpPr>
              <a:spLocks/>
            </p:cNvSpPr>
            <p:nvPr/>
          </p:nvSpPr>
          <p:spPr bwMode="auto">
            <a:xfrm>
              <a:off x="6508527" y="4125635"/>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8" name="Rectangle 1208"/>
            <p:cNvSpPr>
              <a:spLocks noChangeArrowheads="1"/>
            </p:cNvSpPr>
            <p:nvPr/>
          </p:nvSpPr>
          <p:spPr bwMode="auto">
            <a:xfrm>
              <a:off x="6508527"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69" name="Freeform 1209"/>
            <p:cNvSpPr>
              <a:spLocks/>
            </p:cNvSpPr>
            <p:nvPr/>
          </p:nvSpPr>
          <p:spPr bwMode="auto">
            <a:xfrm>
              <a:off x="6623461"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0" name="Freeform 1210"/>
            <p:cNvSpPr>
              <a:spLocks/>
            </p:cNvSpPr>
            <p:nvPr/>
          </p:nvSpPr>
          <p:spPr bwMode="auto">
            <a:xfrm>
              <a:off x="6864146"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1" name="Rectangle 1211"/>
            <p:cNvSpPr>
              <a:spLocks noChangeArrowheads="1"/>
            </p:cNvSpPr>
            <p:nvPr/>
          </p:nvSpPr>
          <p:spPr bwMode="auto">
            <a:xfrm>
              <a:off x="6864146"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2" name="Freeform 1212"/>
            <p:cNvSpPr>
              <a:spLocks/>
            </p:cNvSpPr>
            <p:nvPr/>
          </p:nvSpPr>
          <p:spPr bwMode="auto">
            <a:xfrm>
              <a:off x="6979080"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3" name="Freeform 1213"/>
            <p:cNvSpPr>
              <a:spLocks/>
            </p:cNvSpPr>
            <p:nvPr/>
          </p:nvSpPr>
          <p:spPr bwMode="auto">
            <a:xfrm>
              <a:off x="6864146"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4" name="Rectangle 1214"/>
            <p:cNvSpPr>
              <a:spLocks noChangeArrowheads="1"/>
            </p:cNvSpPr>
            <p:nvPr/>
          </p:nvSpPr>
          <p:spPr bwMode="auto">
            <a:xfrm>
              <a:off x="6864146"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5" name="Freeform 1215"/>
            <p:cNvSpPr>
              <a:spLocks/>
            </p:cNvSpPr>
            <p:nvPr/>
          </p:nvSpPr>
          <p:spPr bwMode="auto">
            <a:xfrm>
              <a:off x="6979080"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6" name="Freeform 1216"/>
            <p:cNvSpPr>
              <a:spLocks/>
            </p:cNvSpPr>
            <p:nvPr/>
          </p:nvSpPr>
          <p:spPr bwMode="auto">
            <a:xfrm>
              <a:off x="6454440" y="4582666"/>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7" name="Rectangle 1217"/>
            <p:cNvSpPr>
              <a:spLocks noChangeArrowheads="1"/>
            </p:cNvSpPr>
            <p:nvPr/>
          </p:nvSpPr>
          <p:spPr bwMode="auto">
            <a:xfrm>
              <a:off x="6454440"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8" name="Freeform 1218"/>
            <p:cNvSpPr>
              <a:spLocks/>
            </p:cNvSpPr>
            <p:nvPr/>
          </p:nvSpPr>
          <p:spPr bwMode="auto">
            <a:xfrm>
              <a:off x="6569374" y="4582666"/>
              <a:ext cx="63552" cy="110877"/>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79" name="Freeform 1219"/>
            <p:cNvSpPr>
              <a:spLocks/>
            </p:cNvSpPr>
            <p:nvPr/>
          </p:nvSpPr>
          <p:spPr bwMode="auto">
            <a:xfrm>
              <a:off x="6454440" y="4582666"/>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0" name="Rectangle 1220"/>
            <p:cNvSpPr>
              <a:spLocks noChangeArrowheads="1"/>
            </p:cNvSpPr>
            <p:nvPr/>
          </p:nvSpPr>
          <p:spPr bwMode="auto">
            <a:xfrm>
              <a:off x="6454440"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1" name="Freeform 1221"/>
            <p:cNvSpPr>
              <a:spLocks/>
            </p:cNvSpPr>
            <p:nvPr/>
          </p:nvSpPr>
          <p:spPr bwMode="auto">
            <a:xfrm>
              <a:off x="6569374" y="4582666"/>
              <a:ext cx="63552" cy="110877"/>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3" name="Freeform 1223"/>
            <p:cNvSpPr>
              <a:spLocks/>
            </p:cNvSpPr>
            <p:nvPr/>
          </p:nvSpPr>
          <p:spPr bwMode="auto">
            <a:xfrm>
              <a:off x="6415228" y="4274373"/>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4" name="Rectangle 1224"/>
            <p:cNvSpPr>
              <a:spLocks noChangeArrowheads="1"/>
            </p:cNvSpPr>
            <p:nvPr/>
          </p:nvSpPr>
          <p:spPr bwMode="auto">
            <a:xfrm>
              <a:off x="6415228" y="4366320"/>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5" name="Freeform 1225"/>
            <p:cNvSpPr>
              <a:spLocks/>
            </p:cNvSpPr>
            <p:nvPr/>
          </p:nvSpPr>
          <p:spPr bwMode="auto">
            <a:xfrm>
              <a:off x="6530162" y="4273020"/>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6" name="Freeform 1226"/>
            <p:cNvSpPr>
              <a:spLocks/>
            </p:cNvSpPr>
            <p:nvPr/>
          </p:nvSpPr>
          <p:spPr bwMode="auto">
            <a:xfrm>
              <a:off x="6415228" y="4274373"/>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7" name="Rectangle 1227"/>
            <p:cNvSpPr>
              <a:spLocks noChangeArrowheads="1"/>
            </p:cNvSpPr>
            <p:nvPr/>
          </p:nvSpPr>
          <p:spPr bwMode="auto">
            <a:xfrm>
              <a:off x="6415228" y="4366320"/>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88" name="Freeform 1228"/>
            <p:cNvSpPr>
              <a:spLocks/>
            </p:cNvSpPr>
            <p:nvPr/>
          </p:nvSpPr>
          <p:spPr bwMode="auto">
            <a:xfrm>
              <a:off x="6530162" y="4273020"/>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504" name="Group 1232"/>
            <p:cNvGrpSpPr>
              <a:grpSpLocks/>
            </p:cNvGrpSpPr>
            <p:nvPr/>
          </p:nvGrpSpPr>
          <p:grpSpPr bwMode="auto">
            <a:xfrm>
              <a:off x="6712704" y="3821398"/>
              <a:ext cx="178486" cy="112230"/>
              <a:chOff x="4616" y="2508"/>
              <a:chExt cx="132" cy="83"/>
            </a:xfrm>
          </p:grpSpPr>
          <p:sp>
            <p:nvSpPr>
              <p:cNvPr id="144589" name="Freeform 1229"/>
              <p:cNvSpPr>
                <a:spLocks/>
              </p:cNvSpPr>
              <p:nvPr/>
            </p:nvSpPr>
            <p:spPr bwMode="auto">
              <a:xfrm>
                <a:off x="4616"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0" name="Rectangle 1230"/>
              <p:cNvSpPr>
                <a:spLocks noChangeArrowheads="1"/>
              </p:cNvSpPr>
              <p:nvPr/>
            </p:nvSpPr>
            <p:spPr bwMode="auto">
              <a:xfrm>
                <a:off x="4616"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1" name="Freeform 1231"/>
              <p:cNvSpPr>
                <a:spLocks/>
              </p:cNvSpPr>
              <p:nvPr/>
            </p:nvSpPr>
            <p:spPr bwMode="auto">
              <a:xfrm>
                <a:off x="4701"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07" name="Group 1236"/>
            <p:cNvGrpSpPr>
              <a:grpSpLocks/>
            </p:cNvGrpSpPr>
            <p:nvPr/>
          </p:nvGrpSpPr>
          <p:grpSpPr bwMode="auto">
            <a:xfrm>
              <a:off x="6761382" y="4125635"/>
              <a:ext cx="178486" cy="110877"/>
              <a:chOff x="4652" y="2733"/>
              <a:chExt cx="132" cy="82"/>
            </a:xfrm>
          </p:grpSpPr>
          <p:sp>
            <p:nvSpPr>
              <p:cNvPr id="144593" name="Freeform 1233"/>
              <p:cNvSpPr>
                <a:spLocks/>
              </p:cNvSpPr>
              <p:nvPr/>
            </p:nvSpPr>
            <p:spPr bwMode="auto">
              <a:xfrm>
                <a:off x="4652"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4" name="Rectangle 1234"/>
              <p:cNvSpPr>
                <a:spLocks noChangeArrowheads="1"/>
              </p:cNvSpPr>
              <p:nvPr/>
            </p:nvSpPr>
            <p:spPr bwMode="auto">
              <a:xfrm>
                <a:off x="4652"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5" name="Freeform 1235"/>
              <p:cNvSpPr>
                <a:spLocks/>
              </p:cNvSpPr>
              <p:nvPr/>
            </p:nvSpPr>
            <p:spPr bwMode="auto">
              <a:xfrm>
                <a:off x="4737"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10" name="Group 1240"/>
            <p:cNvGrpSpPr>
              <a:grpSpLocks/>
            </p:cNvGrpSpPr>
            <p:nvPr/>
          </p:nvGrpSpPr>
          <p:grpSpPr bwMode="auto">
            <a:xfrm>
              <a:off x="6557205" y="4429872"/>
              <a:ext cx="177134" cy="110877"/>
              <a:chOff x="4501" y="2958"/>
              <a:chExt cx="131" cy="82"/>
            </a:xfrm>
          </p:grpSpPr>
          <p:sp>
            <p:nvSpPr>
              <p:cNvPr id="144597" name="Freeform 1237"/>
              <p:cNvSpPr>
                <a:spLocks/>
              </p:cNvSpPr>
              <p:nvPr/>
            </p:nvSpPr>
            <p:spPr bwMode="auto">
              <a:xfrm>
                <a:off x="4501" y="295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8" name="Rectangle 1238"/>
              <p:cNvSpPr>
                <a:spLocks noChangeArrowheads="1"/>
              </p:cNvSpPr>
              <p:nvPr/>
            </p:nvSpPr>
            <p:spPr bwMode="auto">
              <a:xfrm>
                <a:off x="4501"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599" name="Freeform 1239"/>
              <p:cNvSpPr>
                <a:spLocks/>
              </p:cNvSpPr>
              <p:nvPr/>
            </p:nvSpPr>
            <p:spPr bwMode="auto">
              <a:xfrm>
                <a:off x="4586" y="2958"/>
                <a:ext cx="46" cy="82"/>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13" name="Group 1244"/>
            <p:cNvGrpSpPr>
              <a:grpSpLocks/>
            </p:cNvGrpSpPr>
            <p:nvPr/>
          </p:nvGrpSpPr>
          <p:grpSpPr bwMode="auto">
            <a:xfrm>
              <a:off x="6966911" y="3821398"/>
              <a:ext cx="177134" cy="112230"/>
              <a:chOff x="4804" y="2508"/>
              <a:chExt cx="131" cy="83"/>
            </a:xfrm>
          </p:grpSpPr>
          <p:sp>
            <p:nvSpPr>
              <p:cNvPr id="144601" name="Freeform 1241"/>
              <p:cNvSpPr>
                <a:spLocks/>
              </p:cNvSpPr>
              <p:nvPr/>
            </p:nvSpPr>
            <p:spPr bwMode="auto">
              <a:xfrm>
                <a:off x="4804" y="2509"/>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02" name="Rectangle 1242"/>
              <p:cNvSpPr>
                <a:spLocks noChangeArrowheads="1"/>
              </p:cNvSpPr>
              <p:nvPr/>
            </p:nvSpPr>
            <p:spPr bwMode="auto">
              <a:xfrm>
                <a:off x="4804"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03" name="Freeform 1243"/>
              <p:cNvSpPr>
                <a:spLocks/>
              </p:cNvSpPr>
              <p:nvPr/>
            </p:nvSpPr>
            <p:spPr bwMode="auto">
              <a:xfrm>
                <a:off x="4889" y="2508"/>
                <a:ext cx="46" cy="83"/>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16" name="Group 1248"/>
            <p:cNvGrpSpPr>
              <a:grpSpLocks/>
            </p:cNvGrpSpPr>
            <p:nvPr/>
          </p:nvGrpSpPr>
          <p:grpSpPr bwMode="auto">
            <a:xfrm>
              <a:off x="7118353" y="3974192"/>
              <a:ext cx="177134" cy="110877"/>
              <a:chOff x="4916" y="2621"/>
              <a:chExt cx="131" cy="82"/>
            </a:xfrm>
          </p:grpSpPr>
          <p:sp>
            <p:nvSpPr>
              <p:cNvPr id="144605" name="Freeform 1245"/>
              <p:cNvSpPr>
                <a:spLocks/>
              </p:cNvSpPr>
              <p:nvPr/>
            </p:nvSpPr>
            <p:spPr bwMode="auto">
              <a:xfrm>
                <a:off x="4916" y="262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06" name="Rectangle 1246"/>
              <p:cNvSpPr>
                <a:spLocks noChangeArrowheads="1"/>
              </p:cNvSpPr>
              <p:nvPr/>
            </p:nvSpPr>
            <p:spPr bwMode="auto">
              <a:xfrm>
                <a:off x="4916"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07" name="Freeform 1247"/>
              <p:cNvSpPr>
                <a:spLocks/>
              </p:cNvSpPr>
              <p:nvPr/>
            </p:nvSpPr>
            <p:spPr bwMode="auto">
              <a:xfrm>
                <a:off x="5000" y="2621"/>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19" name="Group 1252"/>
            <p:cNvGrpSpPr>
              <a:grpSpLocks/>
            </p:cNvGrpSpPr>
            <p:nvPr/>
          </p:nvGrpSpPr>
          <p:grpSpPr bwMode="auto">
            <a:xfrm>
              <a:off x="6912824" y="4277077"/>
              <a:ext cx="178486" cy="112230"/>
              <a:chOff x="4764" y="2845"/>
              <a:chExt cx="132" cy="83"/>
            </a:xfrm>
          </p:grpSpPr>
          <p:sp>
            <p:nvSpPr>
              <p:cNvPr id="144609" name="Freeform 1249"/>
              <p:cNvSpPr>
                <a:spLocks/>
              </p:cNvSpPr>
              <p:nvPr/>
            </p:nvSpPr>
            <p:spPr bwMode="auto">
              <a:xfrm>
                <a:off x="4764" y="2846"/>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0" name="Rectangle 1250"/>
              <p:cNvSpPr>
                <a:spLocks noChangeArrowheads="1"/>
              </p:cNvSpPr>
              <p:nvPr/>
            </p:nvSpPr>
            <p:spPr bwMode="auto">
              <a:xfrm>
                <a:off x="4764" y="2914"/>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1" name="Freeform 1251"/>
              <p:cNvSpPr>
                <a:spLocks/>
              </p:cNvSpPr>
              <p:nvPr/>
            </p:nvSpPr>
            <p:spPr bwMode="auto">
              <a:xfrm>
                <a:off x="4849" y="2845"/>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22" name="Group 1256"/>
            <p:cNvGrpSpPr>
              <a:grpSpLocks/>
            </p:cNvGrpSpPr>
            <p:nvPr/>
          </p:nvGrpSpPr>
          <p:grpSpPr bwMode="auto">
            <a:xfrm>
              <a:off x="6707295" y="4582666"/>
              <a:ext cx="178486" cy="110877"/>
              <a:chOff x="4612" y="3071"/>
              <a:chExt cx="132" cy="82"/>
            </a:xfrm>
          </p:grpSpPr>
          <p:sp>
            <p:nvSpPr>
              <p:cNvPr id="144613" name="Freeform 1253"/>
              <p:cNvSpPr>
                <a:spLocks/>
              </p:cNvSpPr>
              <p:nvPr/>
            </p:nvSpPr>
            <p:spPr bwMode="auto">
              <a:xfrm>
                <a:off x="4612"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4" name="Rectangle 1254"/>
              <p:cNvSpPr>
                <a:spLocks noChangeArrowheads="1"/>
              </p:cNvSpPr>
              <p:nvPr/>
            </p:nvSpPr>
            <p:spPr bwMode="auto">
              <a:xfrm>
                <a:off x="4612"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5" name="Freeform 1255"/>
              <p:cNvSpPr>
                <a:spLocks/>
              </p:cNvSpPr>
              <p:nvPr/>
            </p:nvSpPr>
            <p:spPr bwMode="auto">
              <a:xfrm>
                <a:off x="4697" y="3071"/>
                <a:ext cx="47" cy="82"/>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25" name="Group 1260"/>
            <p:cNvGrpSpPr>
              <a:grpSpLocks/>
            </p:cNvGrpSpPr>
            <p:nvPr/>
          </p:nvGrpSpPr>
          <p:grpSpPr bwMode="auto">
            <a:xfrm>
              <a:off x="7219766" y="3821398"/>
              <a:ext cx="178486" cy="112230"/>
              <a:chOff x="4991" y="2508"/>
              <a:chExt cx="132" cy="83"/>
            </a:xfrm>
          </p:grpSpPr>
          <p:sp>
            <p:nvSpPr>
              <p:cNvPr id="144617" name="Freeform 1257"/>
              <p:cNvSpPr>
                <a:spLocks/>
              </p:cNvSpPr>
              <p:nvPr/>
            </p:nvSpPr>
            <p:spPr bwMode="auto">
              <a:xfrm>
                <a:off x="4991" y="2509"/>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8" name="Rectangle 1258"/>
              <p:cNvSpPr>
                <a:spLocks noChangeArrowheads="1"/>
              </p:cNvSpPr>
              <p:nvPr/>
            </p:nvSpPr>
            <p:spPr bwMode="auto">
              <a:xfrm>
                <a:off x="4991" y="257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19" name="Freeform 1259"/>
              <p:cNvSpPr>
                <a:spLocks/>
              </p:cNvSpPr>
              <p:nvPr/>
            </p:nvSpPr>
            <p:spPr bwMode="auto">
              <a:xfrm>
                <a:off x="5076" y="2508"/>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28" name="Group 1264"/>
            <p:cNvGrpSpPr>
              <a:grpSpLocks/>
            </p:cNvGrpSpPr>
            <p:nvPr/>
          </p:nvGrpSpPr>
          <p:grpSpPr bwMode="auto">
            <a:xfrm>
              <a:off x="7371208" y="3974192"/>
              <a:ext cx="178486" cy="110877"/>
              <a:chOff x="5103" y="2621"/>
              <a:chExt cx="132" cy="82"/>
            </a:xfrm>
          </p:grpSpPr>
          <p:sp>
            <p:nvSpPr>
              <p:cNvPr id="144621" name="Freeform 1261"/>
              <p:cNvSpPr>
                <a:spLocks/>
              </p:cNvSpPr>
              <p:nvPr/>
            </p:nvSpPr>
            <p:spPr bwMode="auto">
              <a:xfrm>
                <a:off x="5103"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22" name="Rectangle 1262"/>
              <p:cNvSpPr>
                <a:spLocks noChangeArrowheads="1"/>
              </p:cNvSpPr>
              <p:nvPr/>
            </p:nvSpPr>
            <p:spPr bwMode="auto">
              <a:xfrm>
                <a:off x="5103"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23" name="Freeform 1263"/>
              <p:cNvSpPr>
                <a:spLocks/>
              </p:cNvSpPr>
              <p:nvPr/>
            </p:nvSpPr>
            <p:spPr bwMode="auto">
              <a:xfrm>
                <a:off x="5188"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31" name="Group 1268"/>
            <p:cNvGrpSpPr>
              <a:grpSpLocks/>
            </p:cNvGrpSpPr>
            <p:nvPr/>
          </p:nvGrpSpPr>
          <p:grpSpPr bwMode="auto">
            <a:xfrm>
              <a:off x="7268443" y="4125635"/>
              <a:ext cx="178486" cy="110877"/>
              <a:chOff x="5027" y="2733"/>
              <a:chExt cx="132" cy="82"/>
            </a:xfrm>
          </p:grpSpPr>
          <p:sp>
            <p:nvSpPr>
              <p:cNvPr id="144625" name="Freeform 1265"/>
              <p:cNvSpPr>
                <a:spLocks/>
              </p:cNvSpPr>
              <p:nvPr/>
            </p:nvSpPr>
            <p:spPr bwMode="auto">
              <a:xfrm>
                <a:off x="5027"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26" name="Rectangle 1266"/>
              <p:cNvSpPr>
                <a:spLocks noChangeArrowheads="1"/>
              </p:cNvSpPr>
              <p:nvPr/>
            </p:nvSpPr>
            <p:spPr bwMode="auto">
              <a:xfrm>
                <a:off x="5027"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27" name="Freeform 1267"/>
              <p:cNvSpPr>
                <a:spLocks/>
              </p:cNvSpPr>
              <p:nvPr/>
            </p:nvSpPr>
            <p:spPr bwMode="auto">
              <a:xfrm>
                <a:off x="5112"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34" name="Group 1272"/>
            <p:cNvGrpSpPr>
              <a:grpSpLocks/>
            </p:cNvGrpSpPr>
            <p:nvPr/>
          </p:nvGrpSpPr>
          <p:grpSpPr bwMode="auto">
            <a:xfrm>
              <a:off x="7062914" y="4429872"/>
              <a:ext cx="178486" cy="110877"/>
              <a:chOff x="4875" y="2958"/>
              <a:chExt cx="132" cy="82"/>
            </a:xfrm>
          </p:grpSpPr>
          <p:sp>
            <p:nvSpPr>
              <p:cNvPr id="144629" name="Freeform 1269"/>
              <p:cNvSpPr>
                <a:spLocks/>
              </p:cNvSpPr>
              <p:nvPr/>
            </p:nvSpPr>
            <p:spPr bwMode="auto">
              <a:xfrm>
                <a:off x="4875"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0" name="Rectangle 1270"/>
              <p:cNvSpPr>
                <a:spLocks noChangeArrowheads="1"/>
              </p:cNvSpPr>
              <p:nvPr/>
            </p:nvSpPr>
            <p:spPr bwMode="auto">
              <a:xfrm>
                <a:off x="4875" y="3027"/>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1" name="Freeform 1271"/>
              <p:cNvSpPr>
                <a:spLocks/>
              </p:cNvSpPr>
              <p:nvPr/>
            </p:nvSpPr>
            <p:spPr bwMode="auto">
              <a:xfrm>
                <a:off x="4960" y="2958"/>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37" name="Group 1276"/>
            <p:cNvGrpSpPr>
              <a:grpSpLocks/>
            </p:cNvGrpSpPr>
            <p:nvPr/>
          </p:nvGrpSpPr>
          <p:grpSpPr bwMode="auto">
            <a:xfrm>
              <a:off x="6961502" y="4582666"/>
              <a:ext cx="177134" cy="110877"/>
              <a:chOff x="4800" y="3071"/>
              <a:chExt cx="131" cy="82"/>
            </a:xfrm>
          </p:grpSpPr>
          <p:sp>
            <p:nvSpPr>
              <p:cNvPr id="144633" name="Freeform 1273"/>
              <p:cNvSpPr>
                <a:spLocks/>
              </p:cNvSpPr>
              <p:nvPr/>
            </p:nvSpPr>
            <p:spPr bwMode="auto">
              <a:xfrm>
                <a:off x="4800" y="3071"/>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4" name="Rectangle 1274"/>
              <p:cNvSpPr>
                <a:spLocks noChangeArrowheads="1"/>
              </p:cNvSpPr>
              <p:nvPr/>
            </p:nvSpPr>
            <p:spPr bwMode="auto">
              <a:xfrm>
                <a:off x="4800"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5" name="Freeform 1275"/>
              <p:cNvSpPr>
                <a:spLocks/>
              </p:cNvSpPr>
              <p:nvPr/>
            </p:nvSpPr>
            <p:spPr bwMode="auto">
              <a:xfrm>
                <a:off x="4884"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40" name="Group 1280"/>
            <p:cNvGrpSpPr>
              <a:grpSpLocks/>
            </p:cNvGrpSpPr>
            <p:nvPr/>
          </p:nvGrpSpPr>
          <p:grpSpPr bwMode="auto">
            <a:xfrm>
              <a:off x="7472620" y="3821398"/>
              <a:ext cx="178486" cy="112230"/>
              <a:chOff x="5178" y="2508"/>
              <a:chExt cx="132" cy="83"/>
            </a:xfrm>
          </p:grpSpPr>
          <p:sp>
            <p:nvSpPr>
              <p:cNvPr id="144637" name="Freeform 1277"/>
              <p:cNvSpPr>
                <a:spLocks/>
              </p:cNvSpPr>
              <p:nvPr/>
            </p:nvSpPr>
            <p:spPr bwMode="auto">
              <a:xfrm>
                <a:off x="5178"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8" name="Rectangle 1278"/>
              <p:cNvSpPr>
                <a:spLocks noChangeArrowheads="1"/>
              </p:cNvSpPr>
              <p:nvPr/>
            </p:nvSpPr>
            <p:spPr bwMode="auto">
              <a:xfrm>
                <a:off x="5178"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39" name="Freeform 1279"/>
              <p:cNvSpPr>
                <a:spLocks/>
              </p:cNvSpPr>
              <p:nvPr/>
            </p:nvSpPr>
            <p:spPr bwMode="auto">
              <a:xfrm>
                <a:off x="5263"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43" name="Group 1284"/>
            <p:cNvGrpSpPr>
              <a:grpSpLocks/>
            </p:cNvGrpSpPr>
            <p:nvPr/>
          </p:nvGrpSpPr>
          <p:grpSpPr bwMode="auto">
            <a:xfrm>
              <a:off x="7624063" y="3974192"/>
              <a:ext cx="178486" cy="110877"/>
              <a:chOff x="5290" y="2621"/>
              <a:chExt cx="132" cy="82"/>
            </a:xfrm>
          </p:grpSpPr>
          <p:sp>
            <p:nvSpPr>
              <p:cNvPr id="144641" name="Freeform 1281"/>
              <p:cNvSpPr>
                <a:spLocks/>
              </p:cNvSpPr>
              <p:nvPr/>
            </p:nvSpPr>
            <p:spPr bwMode="auto">
              <a:xfrm>
                <a:off x="5290" y="262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42" name="Rectangle 1282"/>
              <p:cNvSpPr>
                <a:spLocks noChangeArrowheads="1"/>
              </p:cNvSpPr>
              <p:nvPr/>
            </p:nvSpPr>
            <p:spPr bwMode="auto">
              <a:xfrm>
                <a:off x="5290" y="2689"/>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43" name="Freeform 1283"/>
              <p:cNvSpPr>
                <a:spLocks/>
              </p:cNvSpPr>
              <p:nvPr/>
            </p:nvSpPr>
            <p:spPr bwMode="auto">
              <a:xfrm>
                <a:off x="5375" y="2621"/>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07" name="Group 1288"/>
            <p:cNvGrpSpPr>
              <a:grpSpLocks/>
            </p:cNvGrpSpPr>
            <p:nvPr/>
          </p:nvGrpSpPr>
          <p:grpSpPr bwMode="auto">
            <a:xfrm>
              <a:off x="7521298" y="4125635"/>
              <a:ext cx="178486" cy="110877"/>
              <a:chOff x="5214" y="2733"/>
              <a:chExt cx="132" cy="82"/>
            </a:xfrm>
          </p:grpSpPr>
          <p:sp>
            <p:nvSpPr>
              <p:cNvPr id="144645" name="Freeform 1285"/>
              <p:cNvSpPr>
                <a:spLocks/>
              </p:cNvSpPr>
              <p:nvPr/>
            </p:nvSpPr>
            <p:spPr bwMode="auto">
              <a:xfrm>
                <a:off x="5214" y="2734"/>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46" name="Rectangle 1286"/>
              <p:cNvSpPr>
                <a:spLocks noChangeArrowheads="1"/>
              </p:cNvSpPr>
              <p:nvPr/>
            </p:nvSpPr>
            <p:spPr bwMode="auto">
              <a:xfrm>
                <a:off x="5214" y="2802"/>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47" name="Freeform 1287"/>
              <p:cNvSpPr>
                <a:spLocks/>
              </p:cNvSpPr>
              <p:nvPr/>
            </p:nvSpPr>
            <p:spPr bwMode="auto">
              <a:xfrm>
                <a:off x="5299" y="2733"/>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46" name="Group 1292"/>
            <p:cNvGrpSpPr>
              <a:grpSpLocks/>
            </p:cNvGrpSpPr>
            <p:nvPr/>
          </p:nvGrpSpPr>
          <p:grpSpPr bwMode="auto">
            <a:xfrm>
              <a:off x="7315769" y="4429872"/>
              <a:ext cx="178486" cy="110877"/>
              <a:chOff x="5062" y="2958"/>
              <a:chExt cx="132" cy="82"/>
            </a:xfrm>
          </p:grpSpPr>
          <p:sp>
            <p:nvSpPr>
              <p:cNvPr id="144649" name="Freeform 1289"/>
              <p:cNvSpPr>
                <a:spLocks/>
              </p:cNvSpPr>
              <p:nvPr/>
            </p:nvSpPr>
            <p:spPr bwMode="auto">
              <a:xfrm>
                <a:off x="5062"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0" name="Rectangle 1290"/>
              <p:cNvSpPr>
                <a:spLocks noChangeArrowheads="1"/>
              </p:cNvSpPr>
              <p:nvPr/>
            </p:nvSpPr>
            <p:spPr bwMode="auto">
              <a:xfrm>
                <a:off x="5062" y="302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1" name="Freeform 1291"/>
              <p:cNvSpPr>
                <a:spLocks/>
              </p:cNvSpPr>
              <p:nvPr/>
            </p:nvSpPr>
            <p:spPr bwMode="auto">
              <a:xfrm>
                <a:off x="5147" y="2958"/>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49" name="Group 1296"/>
            <p:cNvGrpSpPr>
              <a:grpSpLocks/>
            </p:cNvGrpSpPr>
            <p:nvPr/>
          </p:nvGrpSpPr>
          <p:grpSpPr bwMode="auto">
            <a:xfrm>
              <a:off x="7214357" y="4582666"/>
              <a:ext cx="177134" cy="110877"/>
              <a:chOff x="4987" y="3071"/>
              <a:chExt cx="131" cy="82"/>
            </a:xfrm>
          </p:grpSpPr>
          <p:sp>
            <p:nvSpPr>
              <p:cNvPr id="144653" name="Freeform 1293"/>
              <p:cNvSpPr>
                <a:spLocks/>
              </p:cNvSpPr>
              <p:nvPr/>
            </p:nvSpPr>
            <p:spPr bwMode="auto">
              <a:xfrm>
                <a:off x="4987"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4" name="Rectangle 1294"/>
              <p:cNvSpPr>
                <a:spLocks noChangeArrowheads="1"/>
              </p:cNvSpPr>
              <p:nvPr/>
            </p:nvSpPr>
            <p:spPr bwMode="auto">
              <a:xfrm>
                <a:off x="4987" y="3140"/>
                <a:ext cx="86"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5" name="Freeform 1295"/>
              <p:cNvSpPr>
                <a:spLocks/>
              </p:cNvSpPr>
              <p:nvPr/>
            </p:nvSpPr>
            <p:spPr bwMode="auto">
              <a:xfrm>
                <a:off x="5071" y="3071"/>
                <a:ext cx="47" cy="82"/>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52" name="Group 1300"/>
            <p:cNvGrpSpPr>
              <a:grpSpLocks/>
            </p:cNvGrpSpPr>
            <p:nvPr/>
          </p:nvGrpSpPr>
          <p:grpSpPr bwMode="auto">
            <a:xfrm>
              <a:off x="7725475" y="3821398"/>
              <a:ext cx="178486" cy="112230"/>
              <a:chOff x="5365" y="2508"/>
              <a:chExt cx="132" cy="83"/>
            </a:xfrm>
          </p:grpSpPr>
          <p:sp>
            <p:nvSpPr>
              <p:cNvPr id="144657" name="Freeform 1297"/>
              <p:cNvSpPr>
                <a:spLocks/>
              </p:cNvSpPr>
              <p:nvPr/>
            </p:nvSpPr>
            <p:spPr bwMode="auto">
              <a:xfrm>
                <a:off x="5365" y="2509"/>
                <a:ext cx="132" cy="68"/>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8" name="Rectangle 1298"/>
              <p:cNvSpPr>
                <a:spLocks noChangeArrowheads="1"/>
              </p:cNvSpPr>
              <p:nvPr/>
            </p:nvSpPr>
            <p:spPr bwMode="auto">
              <a:xfrm>
                <a:off x="5365" y="2577"/>
                <a:ext cx="87" cy="13"/>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59" name="Freeform 1299"/>
              <p:cNvSpPr>
                <a:spLocks/>
              </p:cNvSpPr>
              <p:nvPr/>
            </p:nvSpPr>
            <p:spPr bwMode="auto">
              <a:xfrm>
                <a:off x="5450" y="2508"/>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4661" name="Freeform 1301"/>
            <p:cNvSpPr>
              <a:spLocks/>
            </p:cNvSpPr>
            <p:nvPr/>
          </p:nvSpPr>
          <p:spPr bwMode="auto">
            <a:xfrm>
              <a:off x="6712704"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2" name="Rectangle 1302"/>
            <p:cNvSpPr>
              <a:spLocks noChangeArrowheads="1"/>
            </p:cNvSpPr>
            <p:nvPr/>
          </p:nvSpPr>
          <p:spPr bwMode="auto">
            <a:xfrm>
              <a:off x="6712704"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3" name="Freeform 1303"/>
            <p:cNvSpPr>
              <a:spLocks/>
            </p:cNvSpPr>
            <p:nvPr/>
          </p:nvSpPr>
          <p:spPr bwMode="auto">
            <a:xfrm>
              <a:off x="6827638" y="3821398"/>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4" name="Freeform 1304"/>
            <p:cNvSpPr>
              <a:spLocks/>
            </p:cNvSpPr>
            <p:nvPr/>
          </p:nvSpPr>
          <p:spPr bwMode="auto">
            <a:xfrm>
              <a:off x="6712704"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5" name="Rectangle 1305"/>
            <p:cNvSpPr>
              <a:spLocks noChangeArrowheads="1"/>
            </p:cNvSpPr>
            <p:nvPr/>
          </p:nvSpPr>
          <p:spPr bwMode="auto">
            <a:xfrm>
              <a:off x="6712704"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6" name="Freeform 1306"/>
            <p:cNvSpPr>
              <a:spLocks/>
            </p:cNvSpPr>
            <p:nvPr/>
          </p:nvSpPr>
          <p:spPr bwMode="auto">
            <a:xfrm>
              <a:off x="6827638" y="3821398"/>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7" name="Freeform 1307"/>
            <p:cNvSpPr>
              <a:spLocks/>
            </p:cNvSpPr>
            <p:nvPr/>
          </p:nvSpPr>
          <p:spPr bwMode="auto">
            <a:xfrm>
              <a:off x="6761382" y="4125635"/>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8" name="Rectangle 1308"/>
            <p:cNvSpPr>
              <a:spLocks noChangeArrowheads="1"/>
            </p:cNvSpPr>
            <p:nvPr/>
          </p:nvSpPr>
          <p:spPr bwMode="auto">
            <a:xfrm>
              <a:off x="6761382"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69" name="Freeform 1309"/>
            <p:cNvSpPr>
              <a:spLocks/>
            </p:cNvSpPr>
            <p:nvPr/>
          </p:nvSpPr>
          <p:spPr bwMode="auto">
            <a:xfrm>
              <a:off x="6876316"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0" name="Freeform 1310"/>
            <p:cNvSpPr>
              <a:spLocks/>
            </p:cNvSpPr>
            <p:nvPr/>
          </p:nvSpPr>
          <p:spPr bwMode="auto">
            <a:xfrm>
              <a:off x="6761382" y="4125635"/>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1" name="Rectangle 1311"/>
            <p:cNvSpPr>
              <a:spLocks noChangeArrowheads="1"/>
            </p:cNvSpPr>
            <p:nvPr/>
          </p:nvSpPr>
          <p:spPr bwMode="auto">
            <a:xfrm>
              <a:off x="6761382"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2" name="Freeform 1312"/>
            <p:cNvSpPr>
              <a:spLocks/>
            </p:cNvSpPr>
            <p:nvPr/>
          </p:nvSpPr>
          <p:spPr bwMode="auto">
            <a:xfrm>
              <a:off x="6876316"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3" name="Freeform 1313"/>
            <p:cNvSpPr>
              <a:spLocks/>
            </p:cNvSpPr>
            <p:nvPr/>
          </p:nvSpPr>
          <p:spPr bwMode="auto">
            <a:xfrm>
              <a:off x="6557205" y="4429872"/>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4" name="Rectangle 1314"/>
            <p:cNvSpPr>
              <a:spLocks noChangeArrowheads="1"/>
            </p:cNvSpPr>
            <p:nvPr/>
          </p:nvSpPr>
          <p:spPr bwMode="auto">
            <a:xfrm>
              <a:off x="6557205"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5" name="Freeform 1315"/>
            <p:cNvSpPr>
              <a:spLocks/>
            </p:cNvSpPr>
            <p:nvPr/>
          </p:nvSpPr>
          <p:spPr bwMode="auto">
            <a:xfrm>
              <a:off x="6672139" y="4429872"/>
              <a:ext cx="62200" cy="110877"/>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6" name="Freeform 1316"/>
            <p:cNvSpPr>
              <a:spLocks/>
            </p:cNvSpPr>
            <p:nvPr/>
          </p:nvSpPr>
          <p:spPr bwMode="auto">
            <a:xfrm>
              <a:off x="6557205" y="4429872"/>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7" name="Rectangle 1317"/>
            <p:cNvSpPr>
              <a:spLocks noChangeArrowheads="1"/>
            </p:cNvSpPr>
            <p:nvPr/>
          </p:nvSpPr>
          <p:spPr bwMode="auto">
            <a:xfrm>
              <a:off x="6557205"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8" name="Freeform 1318"/>
            <p:cNvSpPr>
              <a:spLocks/>
            </p:cNvSpPr>
            <p:nvPr/>
          </p:nvSpPr>
          <p:spPr bwMode="auto">
            <a:xfrm>
              <a:off x="6672139" y="4429872"/>
              <a:ext cx="62200" cy="110877"/>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79" name="Freeform 1319"/>
            <p:cNvSpPr>
              <a:spLocks/>
            </p:cNvSpPr>
            <p:nvPr/>
          </p:nvSpPr>
          <p:spPr bwMode="auto">
            <a:xfrm>
              <a:off x="6966911" y="3822750"/>
              <a:ext cx="177134" cy="91947"/>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0" name="Rectangle 1320"/>
            <p:cNvSpPr>
              <a:spLocks noChangeArrowheads="1"/>
            </p:cNvSpPr>
            <p:nvPr/>
          </p:nvSpPr>
          <p:spPr bwMode="auto">
            <a:xfrm>
              <a:off x="6966911"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1" name="Freeform 1321"/>
            <p:cNvSpPr>
              <a:spLocks/>
            </p:cNvSpPr>
            <p:nvPr/>
          </p:nvSpPr>
          <p:spPr bwMode="auto">
            <a:xfrm>
              <a:off x="7081845" y="3821398"/>
              <a:ext cx="62200" cy="112230"/>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2" name="Freeform 1322"/>
            <p:cNvSpPr>
              <a:spLocks/>
            </p:cNvSpPr>
            <p:nvPr/>
          </p:nvSpPr>
          <p:spPr bwMode="auto">
            <a:xfrm>
              <a:off x="6966911" y="3822750"/>
              <a:ext cx="177134" cy="91947"/>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3" name="Rectangle 1323"/>
            <p:cNvSpPr>
              <a:spLocks noChangeArrowheads="1"/>
            </p:cNvSpPr>
            <p:nvPr/>
          </p:nvSpPr>
          <p:spPr bwMode="auto">
            <a:xfrm>
              <a:off x="6966911"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4" name="Freeform 1324"/>
            <p:cNvSpPr>
              <a:spLocks/>
            </p:cNvSpPr>
            <p:nvPr/>
          </p:nvSpPr>
          <p:spPr bwMode="auto">
            <a:xfrm>
              <a:off x="7081845" y="3821398"/>
              <a:ext cx="62200" cy="112230"/>
            </a:xfrm>
            <a:custGeom>
              <a:avLst/>
              <a:gdLst/>
              <a:ahLst/>
              <a:cxnLst>
                <a:cxn ang="0">
                  <a:pos x="1" y="69"/>
                </a:cxn>
                <a:cxn ang="0">
                  <a:pos x="46" y="0"/>
                </a:cxn>
                <a:cxn ang="0">
                  <a:pos x="46" y="12"/>
                </a:cxn>
                <a:cxn ang="0">
                  <a:pos x="0" y="83"/>
                </a:cxn>
                <a:cxn ang="0">
                  <a:pos x="1" y="69"/>
                </a:cxn>
              </a:cxnLst>
              <a:rect l="0" t="0" r="r" b="b"/>
              <a:pathLst>
                <a:path w="46" h="83">
                  <a:moveTo>
                    <a:pt x="1" y="69"/>
                  </a:moveTo>
                  <a:lnTo>
                    <a:pt x="46" y="0"/>
                  </a:lnTo>
                  <a:lnTo>
                    <a:pt x="46"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5" name="Freeform 1325"/>
            <p:cNvSpPr>
              <a:spLocks/>
            </p:cNvSpPr>
            <p:nvPr/>
          </p:nvSpPr>
          <p:spPr bwMode="auto">
            <a:xfrm>
              <a:off x="7118353" y="3974192"/>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6" name="Rectangle 1326"/>
            <p:cNvSpPr>
              <a:spLocks noChangeArrowheads="1"/>
            </p:cNvSpPr>
            <p:nvPr/>
          </p:nvSpPr>
          <p:spPr bwMode="auto">
            <a:xfrm>
              <a:off x="7118353"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7" name="Freeform 1327"/>
            <p:cNvSpPr>
              <a:spLocks/>
            </p:cNvSpPr>
            <p:nvPr/>
          </p:nvSpPr>
          <p:spPr bwMode="auto">
            <a:xfrm>
              <a:off x="7231935" y="3974192"/>
              <a:ext cx="63552" cy="110877"/>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8" name="Freeform 1328"/>
            <p:cNvSpPr>
              <a:spLocks/>
            </p:cNvSpPr>
            <p:nvPr/>
          </p:nvSpPr>
          <p:spPr bwMode="auto">
            <a:xfrm>
              <a:off x="7118353" y="3974192"/>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89" name="Rectangle 1329"/>
            <p:cNvSpPr>
              <a:spLocks noChangeArrowheads="1"/>
            </p:cNvSpPr>
            <p:nvPr/>
          </p:nvSpPr>
          <p:spPr bwMode="auto">
            <a:xfrm>
              <a:off x="7118353"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0" name="Freeform 1330"/>
            <p:cNvSpPr>
              <a:spLocks/>
            </p:cNvSpPr>
            <p:nvPr/>
          </p:nvSpPr>
          <p:spPr bwMode="auto">
            <a:xfrm>
              <a:off x="7231935" y="3974192"/>
              <a:ext cx="63552" cy="110877"/>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1" name="Freeform 1331"/>
            <p:cNvSpPr>
              <a:spLocks/>
            </p:cNvSpPr>
            <p:nvPr/>
          </p:nvSpPr>
          <p:spPr bwMode="auto">
            <a:xfrm>
              <a:off x="6912824"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2" name="Rectangle 1332"/>
            <p:cNvSpPr>
              <a:spLocks noChangeArrowheads="1"/>
            </p:cNvSpPr>
            <p:nvPr/>
          </p:nvSpPr>
          <p:spPr bwMode="auto">
            <a:xfrm>
              <a:off x="6912824"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3" name="Freeform 1333"/>
            <p:cNvSpPr>
              <a:spLocks/>
            </p:cNvSpPr>
            <p:nvPr/>
          </p:nvSpPr>
          <p:spPr bwMode="auto">
            <a:xfrm>
              <a:off x="7027758"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4" name="Freeform 1334"/>
            <p:cNvSpPr>
              <a:spLocks/>
            </p:cNvSpPr>
            <p:nvPr/>
          </p:nvSpPr>
          <p:spPr bwMode="auto">
            <a:xfrm>
              <a:off x="6912824"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5" name="Rectangle 1335"/>
            <p:cNvSpPr>
              <a:spLocks noChangeArrowheads="1"/>
            </p:cNvSpPr>
            <p:nvPr/>
          </p:nvSpPr>
          <p:spPr bwMode="auto">
            <a:xfrm>
              <a:off x="6912824"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6" name="Freeform 1336"/>
            <p:cNvSpPr>
              <a:spLocks/>
            </p:cNvSpPr>
            <p:nvPr/>
          </p:nvSpPr>
          <p:spPr bwMode="auto">
            <a:xfrm>
              <a:off x="7027758"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7" name="Freeform 1337"/>
            <p:cNvSpPr>
              <a:spLocks/>
            </p:cNvSpPr>
            <p:nvPr/>
          </p:nvSpPr>
          <p:spPr bwMode="auto">
            <a:xfrm>
              <a:off x="6707295" y="4582666"/>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8" name="Rectangle 1338"/>
            <p:cNvSpPr>
              <a:spLocks noChangeArrowheads="1"/>
            </p:cNvSpPr>
            <p:nvPr/>
          </p:nvSpPr>
          <p:spPr bwMode="auto">
            <a:xfrm>
              <a:off x="6707295"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699" name="Freeform 1339"/>
            <p:cNvSpPr>
              <a:spLocks/>
            </p:cNvSpPr>
            <p:nvPr/>
          </p:nvSpPr>
          <p:spPr bwMode="auto">
            <a:xfrm>
              <a:off x="6822229" y="4582666"/>
              <a:ext cx="63552" cy="110877"/>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0" name="Freeform 1340"/>
            <p:cNvSpPr>
              <a:spLocks/>
            </p:cNvSpPr>
            <p:nvPr/>
          </p:nvSpPr>
          <p:spPr bwMode="auto">
            <a:xfrm>
              <a:off x="6707295" y="4582666"/>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1" name="Rectangle 1341"/>
            <p:cNvSpPr>
              <a:spLocks noChangeArrowheads="1"/>
            </p:cNvSpPr>
            <p:nvPr/>
          </p:nvSpPr>
          <p:spPr bwMode="auto">
            <a:xfrm>
              <a:off x="6707295"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2" name="Freeform 1342"/>
            <p:cNvSpPr>
              <a:spLocks/>
            </p:cNvSpPr>
            <p:nvPr/>
          </p:nvSpPr>
          <p:spPr bwMode="auto">
            <a:xfrm>
              <a:off x="6822229" y="4582666"/>
              <a:ext cx="63552" cy="110877"/>
            </a:xfrm>
            <a:custGeom>
              <a:avLst/>
              <a:gdLst/>
              <a:ahLst/>
              <a:cxnLst>
                <a:cxn ang="0">
                  <a:pos x="1" y="69"/>
                </a:cxn>
                <a:cxn ang="0">
                  <a:pos x="47" y="0"/>
                </a:cxn>
                <a:cxn ang="0">
                  <a:pos x="47" y="11"/>
                </a:cxn>
                <a:cxn ang="0">
                  <a:pos x="0" y="82"/>
                </a:cxn>
                <a:cxn ang="0">
                  <a:pos x="1" y="69"/>
                </a:cxn>
              </a:cxnLst>
              <a:rect l="0" t="0" r="r" b="b"/>
              <a:pathLst>
                <a:path w="47" h="82">
                  <a:moveTo>
                    <a:pt x="1" y="69"/>
                  </a:moveTo>
                  <a:lnTo>
                    <a:pt x="47" y="0"/>
                  </a:lnTo>
                  <a:lnTo>
                    <a:pt x="47" y="11"/>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3" name="Freeform 1343"/>
            <p:cNvSpPr>
              <a:spLocks/>
            </p:cNvSpPr>
            <p:nvPr/>
          </p:nvSpPr>
          <p:spPr bwMode="auto">
            <a:xfrm>
              <a:off x="7219766" y="3822750"/>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4" name="Rectangle 1344"/>
            <p:cNvSpPr>
              <a:spLocks noChangeArrowheads="1"/>
            </p:cNvSpPr>
            <p:nvPr/>
          </p:nvSpPr>
          <p:spPr bwMode="auto">
            <a:xfrm>
              <a:off x="7219766"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5" name="Freeform 1345"/>
            <p:cNvSpPr>
              <a:spLocks/>
            </p:cNvSpPr>
            <p:nvPr/>
          </p:nvSpPr>
          <p:spPr bwMode="auto">
            <a:xfrm>
              <a:off x="7334700" y="3821398"/>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6" name="Freeform 1346"/>
            <p:cNvSpPr>
              <a:spLocks/>
            </p:cNvSpPr>
            <p:nvPr/>
          </p:nvSpPr>
          <p:spPr bwMode="auto">
            <a:xfrm>
              <a:off x="7219766" y="3822750"/>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7" name="Rectangle 1347"/>
            <p:cNvSpPr>
              <a:spLocks noChangeArrowheads="1"/>
            </p:cNvSpPr>
            <p:nvPr/>
          </p:nvSpPr>
          <p:spPr bwMode="auto">
            <a:xfrm>
              <a:off x="7219766" y="3914697"/>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8" name="Freeform 1348"/>
            <p:cNvSpPr>
              <a:spLocks/>
            </p:cNvSpPr>
            <p:nvPr/>
          </p:nvSpPr>
          <p:spPr bwMode="auto">
            <a:xfrm>
              <a:off x="7334700" y="3821398"/>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09" name="Freeform 1349"/>
            <p:cNvSpPr>
              <a:spLocks/>
            </p:cNvSpPr>
            <p:nvPr/>
          </p:nvSpPr>
          <p:spPr bwMode="auto">
            <a:xfrm>
              <a:off x="7371208"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0" name="Rectangle 1350"/>
            <p:cNvSpPr>
              <a:spLocks noChangeArrowheads="1"/>
            </p:cNvSpPr>
            <p:nvPr/>
          </p:nvSpPr>
          <p:spPr bwMode="auto">
            <a:xfrm>
              <a:off x="7371208"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1" name="Freeform 1351"/>
            <p:cNvSpPr>
              <a:spLocks/>
            </p:cNvSpPr>
            <p:nvPr/>
          </p:nvSpPr>
          <p:spPr bwMode="auto">
            <a:xfrm>
              <a:off x="7486142"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2" name="Freeform 1352"/>
            <p:cNvSpPr>
              <a:spLocks/>
            </p:cNvSpPr>
            <p:nvPr/>
          </p:nvSpPr>
          <p:spPr bwMode="auto">
            <a:xfrm>
              <a:off x="7371208"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3" name="Rectangle 1353"/>
            <p:cNvSpPr>
              <a:spLocks noChangeArrowheads="1"/>
            </p:cNvSpPr>
            <p:nvPr/>
          </p:nvSpPr>
          <p:spPr bwMode="auto">
            <a:xfrm>
              <a:off x="7371208"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4" name="Freeform 1354"/>
            <p:cNvSpPr>
              <a:spLocks/>
            </p:cNvSpPr>
            <p:nvPr/>
          </p:nvSpPr>
          <p:spPr bwMode="auto">
            <a:xfrm>
              <a:off x="7486142"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5" name="Freeform 1355"/>
            <p:cNvSpPr>
              <a:spLocks/>
            </p:cNvSpPr>
            <p:nvPr/>
          </p:nvSpPr>
          <p:spPr bwMode="auto">
            <a:xfrm>
              <a:off x="7268443" y="4125635"/>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6" name="Rectangle 1356"/>
            <p:cNvSpPr>
              <a:spLocks noChangeArrowheads="1"/>
            </p:cNvSpPr>
            <p:nvPr/>
          </p:nvSpPr>
          <p:spPr bwMode="auto">
            <a:xfrm>
              <a:off x="7268443"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7" name="Freeform 1357"/>
            <p:cNvSpPr>
              <a:spLocks/>
            </p:cNvSpPr>
            <p:nvPr/>
          </p:nvSpPr>
          <p:spPr bwMode="auto">
            <a:xfrm>
              <a:off x="7383377"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8" name="Freeform 1358"/>
            <p:cNvSpPr>
              <a:spLocks/>
            </p:cNvSpPr>
            <p:nvPr/>
          </p:nvSpPr>
          <p:spPr bwMode="auto">
            <a:xfrm>
              <a:off x="7268443" y="4125635"/>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19" name="Rectangle 1359"/>
            <p:cNvSpPr>
              <a:spLocks noChangeArrowheads="1"/>
            </p:cNvSpPr>
            <p:nvPr/>
          </p:nvSpPr>
          <p:spPr bwMode="auto">
            <a:xfrm>
              <a:off x="7268443"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0" name="Freeform 1360"/>
            <p:cNvSpPr>
              <a:spLocks/>
            </p:cNvSpPr>
            <p:nvPr/>
          </p:nvSpPr>
          <p:spPr bwMode="auto">
            <a:xfrm>
              <a:off x="7383377"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1" name="Freeform 1361"/>
            <p:cNvSpPr>
              <a:spLocks/>
            </p:cNvSpPr>
            <p:nvPr/>
          </p:nvSpPr>
          <p:spPr bwMode="auto">
            <a:xfrm>
              <a:off x="7062914"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2" name="Rectangle 1362"/>
            <p:cNvSpPr>
              <a:spLocks noChangeArrowheads="1"/>
            </p:cNvSpPr>
            <p:nvPr/>
          </p:nvSpPr>
          <p:spPr bwMode="auto">
            <a:xfrm>
              <a:off x="7062914"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3" name="Freeform 1363"/>
            <p:cNvSpPr>
              <a:spLocks/>
            </p:cNvSpPr>
            <p:nvPr/>
          </p:nvSpPr>
          <p:spPr bwMode="auto">
            <a:xfrm>
              <a:off x="7177848"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4" name="Freeform 1364"/>
            <p:cNvSpPr>
              <a:spLocks/>
            </p:cNvSpPr>
            <p:nvPr/>
          </p:nvSpPr>
          <p:spPr bwMode="auto">
            <a:xfrm>
              <a:off x="7062914"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5" name="Rectangle 1365"/>
            <p:cNvSpPr>
              <a:spLocks noChangeArrowheads="1"/>
            </p:cNvSpPr>
            <p:nvPr/>
          </p:nvSpPr>
          <p:spPr bwMode="auto">
            <a:xfrm>
              <a:off x="7062914"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6" name="Freeform 1366"/>
            <p:cNvSpPr>
              <a:spLocks/>
            </p:cNvSpPr>
            <p:nvPr/>
          </p:nvSpPr>
          <p:spPr bwMode="auto">
            <a:xfrm>
              <a:off x="7177848"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7" name="Freeform 1367"/>
            <p:cNvSpPr>
              <a:spLocks/>
            </p:cNvSpPr>
            <p:nvPr/>
          </p:nvSpPr>
          <p:spPr bwMode="auto">
            <a:xfrm>
              <a:off x="6961502" y="4582666"/>
              <a:ext cx="177134" cy="9329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8" name="Rectangle 1368"/>
            <p:cNvSpPr>
              <a:spLocks noChangeArrowheads="1"/>
            </p:cNvSpPr>
            <p:nvPr/>
          </p:nvSpPr>
          <p:spPr bwMode="auto">
            <a:xfrm>
              <a:off x="6961502"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29" name="Freeform 1369"/>
            <p:cNvSpPr>
              <a:spLocks/>
            </p:cNvSpPr>
            <p:nvPr/>
          </p:nvSpPr>
          <p:spPr bwMode="auto">
            <a:xfrm>
              <a:off x="7075084" y="4582666"/>
              <a:ext cx="63552" cy="110877"/>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0" name="Freeform 1370"/>
            <p:cNvSpPr>
              <a:spLocks/>
            </p:cNvSpPr>
            <p:nvPr/>
          </p:nvSpPr>
          <p:spPr bwMode="auto">
            <a:xfrm>
              <a:off x="6961502" y="4582666"/>
              <a:ext cx="177134" cy="9329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1" name="Rectangle 1371"/>
            <p:cNvSpPr>
              <a:spLocks noChangeArrowheads="1"/>
            </p:cNvSpPr>
            <p:nvPr/>
          </p:nvSpPr>
          <p:spPr bwMode="auto">
            <a:xfrm>
              <a:off x="6961502"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2" name="Freeform 1372"/>
            <p:cNvSpPr>
              <a:spLocks/>
            </p:cNvSpPr>
            <p:nvPr/>
          </p:nvSpPr>
          <p:spPr bwMode="auto">
            <a:xfrm>
              <a:off x="7075084" y="4582666"/>
              <a:ext cx="63552" cy="110877"/>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3" name="Freeform 1373"/>
            <p:cNvSpPr>
              <a:spLocks/>
            </p:cNvSpPr>
            <p:nvPr/>
          </p:nvSpPr>
          <p:spPr bwMode="auto">
            <a:xfrm>
              <a:off x="7472620"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4" name="Rectangle 1374"/>
            <p:cNvSpPr>
              <a:spLocks noChangeArrowheads="1"/>
            </p:cNvSpPr>
            <p:nvPr/>
          </p:nvSpPr>
          <p:spPr bwMode="auto">
            <a:xfrm>
              <a:off x="7472620" y="3914697"/>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5" name="Freeform 1375"/>
            <p:cNvSpPr>
              <a:spLocks/>
            </p:cNvSpPr>
            <p:nvPr/>
          </p:nvSpPr>
          <p:spPr bwMode="auto">
            <a:xfrm>
              <a:off x="7587554" y="3821398"/>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6" name="Freeform 1376"/>
            <p:cNvSpPr>
              <a:spLocks/>
            </p:cNvSpPr>
            <p:nvPr/>
          </p:nvSpPr>
          <p:spPr bwMode="auto">
            <a:xfrm>
              <a:off x="7472620"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7" name="Rectangle 1377"/>
            <p:cNvSpPr>
              <a:spLocks noChangeArrowheads="1"/>
            </p:cNvSpPr>
            <p:nvPr/>
          </p:nvSpPr>
          <p:spPr bwMode="auto">
            <a:xfrm>
              <a:off x="7472620" y="3914697"/>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8" name="Freeform 1378"/>
            <p:cNvSpPr>
              <a:spLocks/>
            </p:cNvSpPr>
            <p:nvPr/>
          </p:nvSpPr>
          <p:spPr bwMode="auto">
            <a:xfrm>
              <a:off x="7587554" y="3821398"/>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39" name="Freeform 1379"/>
            <p:cNvSpPr>
              <a:spLocks/>
            </p:cNvSpPr>
            <p:nvPr/>
          </p:nvSpPr>
          <p:spPr bwMode="auto">
            <a:xfrm>
              <a:off x="7624063"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0" name="Rectangle 1380"/>
            <p:cNvSpPr>
              <a:spLocks noChangeArrowheads="1"/>
            </p:cNvSpPr>
            <p:nvPr/>
          </p:nvSpPr>
          <p:spPr bwMode="auto">
            <a:xfrm>
              <a:off x="7624063"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1" name="Freeform 1381"/>
            <p:cNvSpPr>
              <a:spLocks/>
            </p:cNvSpPr>
            <p:nvPr/>
          </p:nvSpPr>
          <p:spPr bwMode="auto">
            <a:xfrm>
              <a:off x="7738997"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2" name="Freeform 1382"/>
            <p:cNvSpPr>
              <a:spLocks/>
            </p:cNvSpPr>
            <p:nvPr/>
          </p:nvSpPr>
          <p:spPr bwMode="auto">
            <a:xfrm>
              <a:off x="7624063" y="397419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3" name="Rectangle 1383"/>
            <p:cNvSpPr>
              <a:spLocks noChangeArrowheads="1"/>
            </p:cNvSpPr>
            <p:nvPr/>
          </p:nvSpPr>
          <p:spPr bwMode="auto">
            <a:xfrm>
              <a:off x="7624063" y="4066139"/>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4" name="Freeform 1384"/>
            <p:cNvSpPr>
              <a:spLocks/>
            </p:cNvSpPr>
            <p:nvPr/>
          </p:nvSpPr>
          <p:spPr bwMode="auto">
            <a:xfrm>
              <a:off x="7738997" y="3974192"/>
              <a:ext cx="63552" cy="110877"/>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5" name="Freeform 1385"/>
            <p:cNvSpPr>
              <a:spLocks/>
            </p:cNvSpPr>
            <p:nvPr/>
          </p:nvSpPr>
          <p:spPr bwMode="auto">
            <a:xfrm>
              <a:off x="7521298" y="4126987"/>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6" name="Rectangle 1386"/>
            <p:cNvSpPr>
              <a:spLocks noChangeArrowheads="1"/>
            </p:cNvSpPr>
            <p:nvPr/>
          </p:nvSpPr>
          <p:spPr bwMode="auto">
            <a:xfrm>
              <a:off x="7521298"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7" name="Freeform 1387"/>
            <p:cNvSpPr>
              <a:spLocks/>
            </p:cNvSpPr>
            <p:nvPr/>
          </p:nvSpPr>
          <p:spPr bwMode="auto">
            <a:xfrm>
              <a:off x="7636232"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8" name="Freeform 1388"/>
            <p:cNvSpPr>
              <a:spLocks/>
            </p:cNvSpPr>
            <p:nvPr/>
          </p:nvSpPr>
          <p:spPr bwMode="auto">
            <a:xfrm>
              <a:off x="7521298" y="4126987"/>
              <a:ext cx="178486" cy="91947"/>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49" name="Rectangle 1389"/>
            <p:cNvSpPr>
              <a:spLocks noChangeArrowheads="1"/>
            </p:cNvSpPr>
            <p:nvPr/>
          </p:nvSpPr>
          <p:spPr bwMode="auto">
            <a:xfrm>
              <a:off x="7521298"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0" name="Freeform 1390"/>
            <p:cNvSpPr>
              <a:spLocks/>
            </p:cNvSpPr>
            <p:nvPr/>
          </p:nvSpPr>
          <p:spPr bwMode="auto">
            <a:xfrm>
              <a:off x="7636232" y="4125635"/>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1" name="Freeform 1391"/>
            <p:cNvSpPr>
              <a:spLocks/>
            </p:cNvSpPr>
            <p:nvPr/>
          </p:nvSpPr>
          <p:spPr bwMode="auto">
            <a:xfrm>
              <a:off x="7315769"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2" name="Rectangle 1392"/>
            <p:cNvSpPr>
              <a:spLocks noChangeArrowheads="1"/>
            </p:cNvSpPr>
            <p:nvPr/>
          </p:nvSpPr>
          <p:spPr bwMode="auto">
            <a:xfrm>
              <a:off x="7315769" y="4523171"/>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3" name="Freeform 1393"/>
            <p:cNvSpPr>
              <a:spLocks/>
            </p:cNvSpPr>
            <p:nvPr/>
          </p:nvSpPr>
          <p:spPr bwMode="auto">
            <a:xfrm>
              <a:off x="7430703" y="4429872"/>
              <a:ext cx="63552" cy="110877"/>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4" name="Freeform 1394"/>
            <p:cNvSpPr>
              <a:spLocks/>
            </p:cNvSpPr>
            <p:nvPr/>
          </p:nvSpPr>
          <p:spPr bwMode="auto">
            <a:xfrm>
              <a:off x="7315769"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5" name="Rectangle 1395"/>
            <p:cNvSpPr>
              <a:spLocks noChangeArrowheads="1"/>
            </p:cNvSpPr>
            <p:nvPr/>
          </p:nvSpPr>
          <p:spPr bwMode="auto">
            <a:xfrm>
              <a:off x="7315769" y="4523171"/>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6" name="Freeform 1396"/>
            <p:cNvSpPr>
              <a:spLocks/>
            </p:cNvSpPr>
            <p:nvPr/>
          </p:nvSpPr>
          <p:spPr bwMode="auto">
            <a:xfrm>
              <a:off x="7430703" y="4429872"/>
              <a:ext cx="63552" cy="110877"/>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7" name="Freeform 1397"/>
            <p:cNvSpPr>
              <a:spLocks/>
            </p:cNvSpPr>
            <p:nvPr/>
          </p:nvSpPr>
          <p:spPr bwMode="auto">
            <a:xfrm>
              <a:off x="7214357" y="4582666"/>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8" name="Rectangle 1398"/>
            <p:cNvSpPr>
              <a:spLocks noChangeArrowheads="1"/>
            </p:cNvSpPr>
            <p:nvPr/>
          </p:nvSpPr>
          <p:spPr bwMode="auto">
            <a:xfrm>
              <a:off x="7214357"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59" name="Freeform 1399"/>
            <p:cNvSpPr>
              <a:spLocks/>
            </p:cNvSpPr>
            <p:nvPr/>
          </p:nvSpPr>
          <p:spPr bwMode="auto">
            <a:xfrm>
              <a:off x="7327939" y="4582666"/>
              <a:ext cx="63552" cy="110877"/>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0" name="Freeform 1400"/>
            <p:cNvSpPr>
              <a:spLocks/>
            </p:cNvSpPr>
            <p:nvPr/>
          </p:nvSpPr>
          <p:spPr bwMode="auto">
            <a:xfrm>
              <a:off x="7214357" y="4582666"/>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1" name="Rectangle 1401"/>
            <p:cNvSpPr>
              <a:spLocks noChangeArrowheads="1"/>
            </p:cNvSpPr>
            <p:nvPr/>
          </p:nvSpPr>
          <p:spPr bwMode="auto">
            <a:xfrm>
              <a:off x="7214357" y="4675965"/>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2" name="Freeform 1402"/>
            <p:cNvSpPr>
              <a:spLocks/>
            </p:cNvSpPr>
            <p:nvPr/>
          </p:nvSpPr>
          <p:spPr bwMode="auto">
            <a:xfrm>
              <a:off x="7327939" y="4582666"/>
              <a:ext cx="63552" cy="110877"/>
            </a:xfrm>
            <a:custGeom>
              <a:avLst/>
              <a:gdLst/>
              <a:ahLst/>
              <a:cxnLst>
                <a:cxn ang="0">
                  <a:pos x="2" y="69"/>
                </a:cxn>
                <a:cxn ang="0">
                  <a:pos x="47" y="0"/>
                </a:cxn>
                <a:cxn ang="0">
                  <a:pos x="47" y="11"/>
                </a:cxn>
                <a:cxn ang="0">
                  <a:pos x="0" y="82"/>
                </a:cxn>
                <a:cxn ang="0">
                  <a:pos x="2" y="69"/>
                </a:cxn>
              </a:cxnLst>
              <a:rect l="0" t="0" r="r" b="b"/>
              <a:pathLst>
                <a:path w="47" h="82">
                  <a:moveTo>
                    <a:pt x="2" y="69"/>
                  </a:moveTo>
                  <a:lnTo>
                    <a:pt x="47" y="0"/>
                  </a:lnTo>
                  <a:lnTo>
                    <a:pt x="47" y="11"/>
                  </a:lnTo>
                  <a:lnTo>
                    <a:pt x="0" y="82"/>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3" name="Freeform 1403"/>
            <p:cNvSpPr>
              <a:spLocks/>
            </p:cNvSpPr>
            <p:nvPr/>
          </p:nvSpPr>
          <p:spPr bwMode="auto">
            <a:xfrm>
              <a:off x="7725475"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4" name="Rectangle 1404"/>
            <p:cNvSpPr>
              <a:spLocks noChangeArrowheads="1"/>
            </p:cNvSpPr>
            <p:nvPr/>
          </p:nvSpPr>
          <p:spPr bwMode="auto">
            <a:xfrm>
              <a:off x="7725475" y="3914697"/>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5" name="Freeform 1405"/>
            <p:cNvSpPr>
              <a:spLocks/>
            </p:cNvSpPr>
            <p:nvPr/>
          </p:nvSpPr>
          <p:spPr bwMode="auto">
            <a:xfrm>
              <a:off x="7840409" y="3821398"/>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6" name="Freeform 1406"/>
            <p:cNvSpPr>
              <a:spLocks/>
            </p:cNvSpPr>
            <p:nvPr/>
          </p:nvSpPr>
          <p:spPr bwMode="auto">
            <a:xfrm>
              <a:off x="7725475" y="3822750"/>
              <a:ext cx="178486" cy="91947"/>
            </a:xfrm>
            <a:custGeom>
              <a:avLst/>
              <a:gdLst/>
              <a:ahLst/>
              <a:cxnLst>
                <a:cxn ang="0">
                  <a:pos x="5" y="62"/>
                </a:cxn>
                <a:cxn ang="0">
                  <a:pos x="46" y="0"/>
                </a:cxn>
                <a:cxn ang="0">
                  <a:pos x="132" y="0"/>
                </a:cxn>
                <a:cxn ang="0">
                  <a:pos x="86" y="68"/>
                </a:cxn>
                <a:cxn ang="0">
                  <a:pos x="0" y="68"/>
                </a:cxn>
                <a:cxn ang="0">
                  <a:pos x="5" y="62"/>
                </a:cxn>
              </a:cxnLst>
              <a:rect l="0" t="0" r="r" b="b"/>
              <a:pathLst>
                <a:path w="132" h="68">
                  <a:moveTo>
                    <a:pt x="5" y="62"/>
                  </a:moveTo>
                  <a:lnTo>
                    <a:pt x="46" y="0"/>
                  </a:lnTo>
                  <a:lnTo>
                    <a:pt x="132" y="0"/>
                  </a:lnTo>
                  <a:lnTo>
                    <a:pt x="86" y="68"/>
                  </a:lnTo>
                  <a:lnTo>
                    <a:pt x="0" y="68"/>
                  </a:lnTo>
                  <a:lnTo>
                    <a:pt x="5" y="62"/>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7" name="Rectangle 1407"/>
            <p:cNvSpPr>
              <a:spLocks noChangeArrowheads="1"/>
            </p:cNvSpPr>
            <p:nvPr/>
          </p:nvSpPr>
          <p:spPr bwMode="auto">
            <a:xfrm>
              <a:off x="7725475" y="3914697"/>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8" name="Freeform 1408"/>
            <p:cNvSpPr>
              <a:spLocks/>
            </p:cNvSpPr>
            <p:nvPr/>
          </p:nvSpPr>
          <p:spPr bwMode="auto">
            <a:xfrm>
              <a:off x="7840409" y="3821398"/>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69" name="Freeform 1409"/>
            <p:cNvSpPr>
              <a:spLocks/>
            </p:cNvSpPr>
            <p:nvPr/>
          </p:nvSpPr>
          <p:spPr bwMode="auto">
            <a:xfrm>
              <a:off x="6302998"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0" name="Rectangle 1410"/>
            <p:cNvSpPr>
              <a:spLocks noChangeArrowheads="1"/>
            </p:cNvSpPr>
            <p:nvPr/>
          </p:nvSpPr>
          <p:spPr bwMode="auto">
            <a:xfrm>
              <a:off x="6302998"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1" name="Freeform 1411"/>
            <p:cNvSpPr>
              <a:spLocks/>
            </p:cNvSpPr>
            <p:nvPr/>
          </p:nvSpPr>
          <p:spPr bwMode="auto">
            <a:xfrm>
              <a:off x="6417932"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2" name="Freeform 1412"/>
            <p:cNvSpPr>
              <a:spLocks/>
            </p:cNvSpPr>
            <p:nvPr/>
          </p:nvSpPr>
          <p:spPr bwMode="auto">
            <a:xfrm>
              <a:off x="6302998" y="4429872"/>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3" name="Rectangle 1413"/>
            <p:cNvSpPr>
              <a:spLocks noChangeArrowheads="1"/>
            </p:cNvSpPr>
            <p:nvPr/>
          </p:nvSpPr>
          <p:spPr bwMode="auto">
            <a:xfrm>
              <a:off x="6302998"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4" name="Freeform 1414"/>
            <p:cNvSpPr>
              <a:spLocks/>
            </p:cNvSpPr>
            <p:nvPr/>
          </p:nvSpPr>
          <p:spPr bwMode="auto">
            <a:xfrm>
              <a:off x="6417932"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5" name="Freeform 1415"/>
            <p:cNvSpPr>
              <a:spLocks/>
            </p:cNvSpPr>
            <p:nvPr/>
          </p:nvSpPr>
          <p:spPr bwMode="auto">
            <a:xfrm>
              <a:off x="6658617" y="4278429"/>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6" name="Rectangle 1416"/>
            <p:cNvSpPr>
              <a:spLocks noChangeArrowheads="1"/>
            </p:cNvSpPr>
            <p:nvPr/>
          </p:nvSpPr>
          <p:spPr bwMode="auto">
            <a:xfrm>
              <a:off x="6658617" y="4370376"/>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7" name="Freeform 1417"/>
            <p:cNvSpPr>
              <a:spLocks/>
            </p:cNvSpPr>
            <p:nvPr/>
          </p:nvSpPr>
          <p:spPr bwMode="auto">
            <a:xfrm>
              <a:off x="6773551" y="4277077"/>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8" name="Freeform 1418"/>
            <p:cNvSpPr>
              <a:spLocks/>
            </p:cNvSpPr>
            <p:nvPr/>
          </p:nvSpPr>
          <p:spPr bwMode="auto">
            <a:xfrm>
              <a:off x="6658617" y="4278429"/>
              <a:ext cx="178486" cy="9329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79" name="Rectangle 1419"/>
            <p:cNvSpPr>
              <a:spLocks noChangeArrowheads="1"/>
            </p:cNvSpPr>
            <p:nvPr/>
          </p:nvSpPr>
          <p:spPr bwMode="auto">
            <a:xfrm>
              <a:off x="6658617" y="4370376"/>
              <a:ext cx="117638"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0" name="Freeform 1420"/>
            <p:cNvSpPr>
              <a:spLocks/>
            </p:cNvSpPr>
            <p:nvPr/>
          </p:nvSpPr>
          <p:spPr bwMode="auto">
            <a:xfrm>
              <a:off x="6773551" y="4277077"/>
              <a:ext cx="63552" cy="112230"/>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1" name="Freeform 1421"/>
            <p:cNvSpPr>
              <a:spLocks/>
            </p:cNvSpPr>
            <p:nvPr/>
          </p:nvSpPr>
          <p:spPr bwMode="auto">
            <a:xfrm>
              <a:off x="7015589" y="4125635"/>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2" name="Rectangle 1422"/>
            <p:cNvSpPr>
              <a:spLocks noChangeArrowheads="1"/>
            </p:cNvSpPr>
            <p:nvPr/>
          </p:nvSpPr>
          <p:spPr bwMode="auto">
            <a:xfrm>
              <a:off x="7015589"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3" name="Freeform 1423"/>
            <p:cNvSpPr>
              <a:spLocks/>
            </p:cNvSpPr>
            <p:nvPr/>
          </p:nvSpPr>
          <p:spPr bwMode="auto">
            <a:xfrm>
              <a:off x="7130523" y="4125635"/>
              <a:ext cx="62200" cy="110877"/>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4" name="Freeform 1424"/>
            <p:cNvSpPr>
              <a:spLocks/>
            </p:cNvSpPr>
            <p:nvPr/>
          </p:nvSpPr>
          <p:spPr bwMode="auto">
            <a:xfrm>
              <a:off x="7015589" y="4125635"/>
              <a:ext cx="177134" cy="9329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5" name="Rectangle 1425"/>
            <p:cNvSpPr>
              <a:spLocks noChangeArrowheads="1"/>
            </p:cNvSpPr>
            <p:nvPr/>
          </p:nvSpPr>
          <p:spPr bwMode="auto">
            <a:xfrm>
              <a:off x="7015589" y="4218934"/>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6" name="Freeform 1426"/>
            <p:cNvSpPr>
              <a:spLocks/>
            </p:cNvSpPr>
            <p:nvPr/>
          </p:nvSpPr>
          <p:spPr bwMode="auto">
            <a:xfrm>
              <a:off x="7130523" y="4125635"/>
              <a:ext cx="62200" cy="110877"/>
            </a:xfrm>
            <a:custGeom>
              <a:avLst/>
              <a:gdLst/>
              <a:ahLst/>
              <a:cxnLst>
                <a:cxn ang="0">
                  <a:pos x="1" y="69"/>
                </a:cxn>
                <a:cxn ang="0">
                  <a:pos x="46" y="0"/>
                </a:cxn>
                <a:cxn ang="0">
                  <a:pos x="46" y="12"/>
                </a:cxn>
                <a:cxn ang="0">
                  <a:pos x="0" y="82"/>
                </a:cxn>
                <a:cxn ang="0">
                  <a:pos x="1" y="69"/>
                </a:cxn>
              </a:cxnLst>
              <a:rect l="0" t="0" r="r" b="b"/>
              <a:pathLst>
                <a:path w="46" h="82">
                  <a:moveTo>
                    <a:pt x="1" y="69"/>
                  </a:moveTo>
                  <a:lnTo>
                    <a:pt x="46" y="0"/>
                  </a:lnTo>
                  <a:lnTo>
                    <a:pt x="46"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7" name="Freeform 1427"/>
            <p:cNvSpPr>
              <a:spLocks/>
            </p:cNvSpPr>
            <p:nvPr/>
          </p:nvSpPr>
          <p:spPr bwMode="auto">
            <a:xfrm>
              <a:off x="6810060" y="442987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8" name="Rectangle 1428"/>
            <p:cNvSpPr>
              <a:spLocks noChangeArrowheads="1"/>
            </p:cNvSpPr>
            <p:nvPr/>
          </p:nvSpPr>
          <p:spPr bwMode="auto">
            <a:xfrm>
              <a:off x="6810060"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89" name="Freeform 1429"/>
            <p:cNvSpPr>
              <a:spLocks/>
            </p:cNvSpPr>
            <p:nvPr/>
          </p:nvSpPr>
          <p:spPr bwMode="auto">
            <a:xfrm>
              <a:off x="6924994"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0" name="Freeform 1430"/>
            <p:cNvSpPr>
              <a:spLocks/>
            </p:cNvSpPr>
            <p:nvPr/>
          </p:nvSpPr>
          <p:spPr bwMode="auto">
            <a:xfrm>
              <a:off x="6810060" y="4429872"/>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1" name="Rectangle 1431"/>
            <p:cNvSpPr>
              <a:spLocks noChangeArrowheads="1"/>
            </p:cNvSpPr>
            <p:nvPr/>
          </p:nvSpPr>
          <p:spPr bwMode="auto">
            <a:xfrm>
              <a:off x="6810060" y="4523171"/>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2" name="Freeform 1432"/>
            <p:cNvSpPr>
              <a:spLocks/>
            </p:cNvSpPr>
            <p:nvPr/>
          </p:nvSpPr>
          <p:spPr bwMode="auto">
            <a:xfrm>
              <a:off x="6924994" y="4429872"/>
              <a:ext cx="63552" cy="110877"/>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3" name="Freeform 1433"/>
            <p:cNvSpPr>
              <a:spLocks/>
            </p:cNvSpPr>
            <p:nvPr/>
          </p:nvSpPr>
          <p:spPr bwMode="auto">
            <a:xfrm>
              <a:off x="7165679"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4" name="Rectangle 1434"/>
            <p:cNvSpPr>
              <a:spLocks noChangeArrowheads="1"/>
            </p:cNvSpPr>
            <p:nvPr/>
          </p:nvSpPr>
          <p:spPr bwMode="auto">
            <a:xfrm>
              <a:off x="7165679"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5" name="Freeform 1435"/>
            <p:cNvSpPr>
              <a:spLocks/>
            </p:cNvSpPr>
            <p:nvPr/>
          </p:nvSpPr>
          <p:spPr bwMode="auto">
            <a:xfrm>
              <a:off x="7280613"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6" name="Freeform 1436"/>
            <p:cNvSpPr>
              <a:spLocks/>
            </p:cNvSpPr>
            <p:nvPr/>
          </p:nvSpPr>
          <p:spPr bwMode="auto">
            <a:xfrm>
              <a:off x="7165679"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7" name="Rectangle 1437"/>
            <p:cNvSpPr>
              <a:spLocks noChangeArrowheads="1"/>
            </p:cNvSpPr>
            <p:nvPr/>
          </p:nvSpPr>
          <p:spPr bwMode="auto">
            <a:xfrm>
              <a:off x="7165679"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8" name="Freeform 1438"/>
            <p:cNvSpPr>
              <a:spLocks/>
            </p:cNvSpPr>
            <p:nvPr/>
          </p:nvSpPr>
          <p:spPr bwMode="auto">
            <a:xfrm>
              <a:off x="7280613"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799" name="Freeform 1439"/>
            <p:cNvSpPr>
              <a:spLocks/>
            </p:cNvSpPr>
            <p:nvPr/>
          </p:nvSpPr>
          <p:spPr bwMode="auto">
            <a:xfrm>
              <a:off x="7418534"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0" name="Rectangle 1440"/>
            <p:cNvSpPr>
              <a:spLocks noChangeArrowheads="1"/>
            </p:cNvSpPr>
            <p:nvPr/>
          </p:nvSpPr>
          <p:spPr bwMode="auto">
            <a:xfrm>
              <a:off x="7418534"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1" name="Freeform 1441"/>
            <p:cNvSpPr>
              <a:spLocks/>
            </p:cNvSpPr>
            <p:nvPr/>
          </p:nvSpPr>
          <p:spPr bwMode="auto">
            <a:xfrm>
              <a:off x="7533468"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2" name="Freeform 1442"/>
            <p:cNvSpPr>
              <a:spLocks/>
            </p:cNvSpPr>
            <p:nvPr/>
          </p:nvSpPr>
          <p:spPr bwMode="auto">
            <a:xfrm>
              <a:off x="7418534" y="4278429"/>
              <a:ext cx="178486" cy="9329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FFF2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3" name="Rectangle 1443"/>
            <p:cNvSpPr>
              <a:spLocks noChangeArrowheads="1"/>
            </p:cNvSpPr>
            <p:nvPr/>
          </p:nvSpPr>
          <p:spPr bwMode="auto">
            <a:xfrm>
              <a:off x="7418534" y="4370376"/>
              <a:ext cx="116286" cy="17578"/>
            </a:xfrm>
            <a:prstGeom prst="rect">
              <a:avLst/>
            </a:prstGeom>
            <a:solidFill>
              <a:srgbClr val="DCB2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4" name="Freeform 1444"/>
            <p:cNvSpPr>
              <a:spLocks/>
            </p:cNvSpPr>
            <p:nvPr/>
          </p:nvSpPr>
          <p:spPr bwMode="auto">
            <a:xfrm>
              <a:off x="7533468" y="4277077"/>
              <a:ext cx="63552" cy="112230"/>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A888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5" name="Freeform 1445"/>
            <p:cNvSpPr>
              <a:spLocks/>
            </p:cNvSpPr>
            <p:nvPr/>
          </p:nvSpPr>
          <p:spPr bwMode="auto">
            <a:xfrm>
              <a:off x="6308407" y="443663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6" name="Freeform 1446"/>
            <p:cNvSpPr>
              <a:spLocks/>
            </p:cNvSpPr>
            <p:nvPr/>
          </p:nvSpPr>
          <p:spPr bwMode="auto">
            <a:xfrm>
              <a:off x="6412523" y="4285190"/>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8" name="Freeform 1448"/>
            <p:cNvSpPr>
              <a:spLocks/>
            </p:cNvSpPr>
            <p:nvPr/>
          </p:nvSpPr>
          <p:spPr bwMode="auto">
            <a:xfrm>
              <a:off x="6657265" y="4277077"/>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09" name="Freeform 1449"/>
            <p:cNvSpPr>
              <a:spLocks/>
            </p:cNvSpPr>
            <p:nvPr/>
          </p:nvSpPr>
          <p:spPr bwMode="auto">
            <a:xfrm>
              <a:off x="6865498" y="3971488"/>
              <a:ext cx="177134" cy="90595"/>
            </a:xfrm>
            <a:custGeom>
              <a:avLst/>
              <a:gdLst/>
              <a:ahLst/>
              <a:cxnLst>
                <a:cxn ang="0">
                  <a:pos x="0" y="67"/>
                </a:cxn>
                <a:cxn ang="0">
                  <a:pos x="45" y="0"/>
                </a:cxn>
                <a:cxn ang="0">
                  <a:pos x="131" y="0"/>
                </a:cxn>
                <a:cxn ang="0">
                  <a:pos x="86" y="67"/>
                </a:cxn>
                <a:cxn ang="0">
                  <a:pos x="0" y="67"/>
                </a:cxn>
              </a:cxnLst>
              <a:rect l="0" t="0" r="r" b="b"/>
              <a:pathLst>
                <a:path w="131" h="67">
                  <a:moveTo>
                    <a:pt x="0" y="67"/>
                  </a:moveTo>
                  <a:lnTo>
                    <a:pt x="45" y="0"/>
                  </a:lnTo>
                  <a:lnTo>
                    <a:pt x="131" y="0"/>
                  </a:lnTo>
                  <a:lnTo>
                    <a:pt x="86" y="67"/>
                  </a:lnTo>
                  <a:lnTo>
                    <a:pt x="0" y="67"/>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0" name="Freeform 1450"/>
            <p:cNvSpPr>
              <a:spLocks/>
            </p:cNvSpPr>
            <p:nvPr/>
          </p:nvSpPr>
          <p:spPr bwMode="auto">
            <a:xfrm>
              <a:off x="7020997" y="412428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1" name="Freeform 1451"/>
            <p:cNvSpPr>
              <a:spLocks/>
            </p:cNvSpPr>
            <p:nvPr/>
          </p:nvSpPr>
          <p:spPr bwMode="auto">
            <a:xfrm>
              <a:off x="7169735" y="4283838"/>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2" name="Freeform 1452"/>
            <p:cNvSpPr>
              <a:spLocks/>
            </p:cNvSpPr>
            <p:nvPr/>
          </p:nvSpPr>
          <p:spPr bwMode="auto">
            <a:xfrm>
              <a:off x="6812764" y="443122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3" name="Freeform 1453"/>
            <p:cNvSpPr>
              <a:spLocks/>
            </p:cNvSpPr>
            <p:nvPr/>
          </p:nvSpPr>
          <p:spPr bwMode="auto">
            <a:xfrm>
              <a:off x="6453088" y="458401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4" name="Freeform 1454"/>
            <p:cNvSpPr>
              <a:spLocks/>
            </p:cNvSpPr>
            <p:nvPr/>
          </p:nvSpPr>
          <p:spPr bwMode="auto">
            <a:xfrm>
              <a:off x="6202938" y="458401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5" name="Freeform 1455"/>
            <p:cNvSpPr>
              <a:spLocks noEditPoints="1"/>
            </p:cNvSpPr>
            <p:nvPr/>
          </p:nvSpPr>
          <p:spPr bwMode="auto">
            <a:xfrm>
              <a:off x="6458497" y="4332516"/>
              <a:ext cx="204177" cy="158203"/>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6" name="Freeform 1456"/>
            <p:cNvSpPr>
              <a:spLocks noEditPoints="1"/>
            </p:cNvSpPr>
            <p:nvPr/>
          </p:nvSpPr>
          <p:spPr bwMode="auto">
            <a:xfrm>
              <a:off x="6577487" y="4283838"/>
              <a:ext cx="117638" cy="35156"/>
            </a:xfrm>
            <a:custGeom>
              <a:avLst/>
              <a:gdLst/>
              <a:ahLst/>
              <a:cxnLst>
                <a:cxn ang="0">
                  <a:pos x="0" y="9"/>
                </a:cxn>
                <a:cxn ang="0">
                  <a:pos x="73" y="9"/>
                </a:cxn>
                <a:cxn ang="0">
                  <a:pos x="73" y="17"/>
                </a:cxn>
                <a:cxn ang="0">
                  <a:pos x="0" y="17"/>
                </a:cxn>
                <a:cxn ang="0">
                  <a:pos x="0" y="9"/>
                </a:cxn>
                <a:cxn ang="0">
                  <a:pos x="70" y="0"/>
                </a:cxn>
                <a:cxn ang="0">
                  <a:pos x="87" y="13"/>
                </a:cxn>
                <a:cxn ang="0">
                  <a:pos x="70" y="26"/>
                </a:cxn>
                <a:cxn ang="0">
                  <a:pos x="70" y="0"/>
                </a:cxn>
              </a:cxnLst>
              <a:rect l="0" t="0" r="r" b="b"/>
              <a:pathLst>
                <a:path w="87" h="26">
                  <a:moveTo>
                    <a:pt x="0" y="9"/>
                  </a:moveTo>
                  <a:lnTo>
                    <a:pt x="73" y="9"/>
                  </a:lnTo>
                  <a:lnTo>
                    <a:pt x="73" y="17"/>
                  </a:lnTo>
                  <a:lnTo>
                    <a:pt x="0" y="17"/>
                  </a:lnTo>
                  <a:lnTo>
                    <a:pt x="0" y="9"/>
                  </a:lnTo>
                  <a:close/>
                  <a:moveTo>
                    <a:pt x="70" y="0"/>
                  </a:moveTo>
                  <a:lnTo>
                    <a:pt x="87" y="13"/>
                  </a:lnTo>
                  <a:lnTo>
                    <a:pt x="70" y="26"/>
                  </a:lnTo>
                  <a:lnTo>
                    <a:pt x="70"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7" name="Freeform 1457"/>
            <p:cNvSpPr>
              <a:spLocks noEditPoints="1"/>
            </p:cNvSpPr>
            <p:nvPr/>
          </p:nvSpPr>
          <p:spPr bwMode="auto">
            <a:xfrm>
              <a:off x="6664026" y="4028279"/>
              <a:ext cx="204177" cy="156851"/>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8" name="Freeform 1458"/>
            <p:cNvSpPr>
              <a:spLocks noEditPoints="1"/>
            </p:cNvSpPr>
            <p:nvPr/>
          </p:nvSpPr>
          <p:spPr bwMode="auto">
            <a:xfrm>
              <a:off x="6785721" y="3978249"/>
              <a:ext cx="116286" cy="36508"/>
            </a:xfrm>
            <a:custGeom>
              <a:avLst/>
              <a:gdLst/>
              <a:ahLst/>
              <a:cxnLst>
                <a:cxn ang="0">
                  <a:pos x="0" y="9"/>
                </a:cxn>
                <a:cxn ang="0">
                  <a:pos x="72" y="9"/>
                </a:cxn>
                <a:cxn ang="0">
                  <a:pos x="72" y="18"/>
                </a:cxn>
                <a:cxn ang="0">
                  <a:pos x="0" y="18"/>
                </a:cxn>
                <a:cxn ang="0">
                  <a:pos x="0" y="9"/>
                </a:cxn>
                <a:cxn ang="0">
                  <a:pos x="69" y="0"/>
                </a:cxn>
                <a:cxn ang="0">
                  <a:pos x="86" y="14"/>
                </a:cxn>
                <a:cxn ang="0">
                  <a:pos x="69" y="27"/>
                </a:cxn>
                <a:cxn ang="0">
                  <a:pos x="69" y="0"/>
                </a:cxn>
              </a:cxnLst>
              <a:rect l="0" t="0" r="r" b="b"/>
              <a:pathLst>
                <a:path w="86" h="27">
                  <a:moveTo>
                    <a:pt x="0" y="9"/>
                  </a:moveTo>
                  <a:lnTo>
                    <a:pt x="72" y="9"/>
                  </a:lnTo>
                  <a:lnTo>
                    <a:pt x="72" y="18"/>
                  </a:lnTo>
                  <a:lnTo>
                    <a:pt x="0" y="18"/>
                  </a:lnTo>
                  <a:lnTo>
                    <a:pt x="0" y="9"/>
                  </a:lnTo>
                  <a:close/>
                  <a:moveTo>
                    <a:pt x="69" y="0"/>
                  </a:moveTo>
                  <a:lnTo>
                    <a:pt x="86" y="14"/>
                  </a:lnTo>
                  <a:lnTo>
                    <a:pt x="69" y="27"/>
                  </a:lnTo>
                  <a:lnTo>
                    <a:pt x="69"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19" name="Freeform 1459"/>
            <p:cNvSpPr>
              <a:spLocks noEditPoints="1"/>
            </p:cNvSpPr>
            <p:nvPr/>
          </p:nvSpPr>
          <p:spPr bwMode="auto">
            <a:xfrm>
              <a:off x="6800595" y="4167552"/>
              <a:ext cx="233924" cy="167668"/>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0" name="Freeform 1460"/>
            <p:cNvSpPr>
              <a:spLocks noEditPoints="1"/>
            </p:cNvSpPr>
            <p:nvPr/>
          </p:nvSpPr>
          <p:spPr bwMode="auto">
            <a:xfrm>
              <a:off x="6992602" y="4010701"/>
              <a:ext cx="86539" cy="140625"/>
            </a:xfrm>
            <a:custGeom>
              <a:avLst/>
              <a:gdLst/>
              <a:ahLst/>
              <a:cxnLst>
                <a:cxn ang="0">
                  <a:pos x="331" y="0"/>
                </a:cxn>
                <a:cxn ang="0">
                  <a:pos x="1581" y="0"/>
                </a:cxn>
                <a:cxn ang="0">
                  <a:pos x="1650" y="47"/>
                </a:cxn>
                <a:cxn ang="0">
                  <a:pos x="1634" y="129"/>
                </a:cxn>
                <a:cxn ang="0">
                  <a:pos x="134" y="1629"/>
                </a:cxn>
                <a:cxn ang="0">
                  <a:pos x="81" y="1500"/>
                </a:cxn>
                <a:cxn ang="0">
                  <a:pos x="1081" y="1500"/>
                </a:cxn>
                <a:cxn ang="0">
                  <a:pos x="1081" y="1650"/>
                </a:cxn>
                <a:cxn ang="0">
                  <a:pos x="81" y="1650"/>
                </a:cxn>
                <a:cxn ang="0">
                  <a:pos x="12" y="1604"/>
                </a:cxn>
                <a:cxn ang="0">
                  <a:pos x="28" y="1522"/>
                </a:cxn>
                <a:cxn ang="0">
                  <a:pos x="1528" y="22"/>
                </a:cxn>
                <a:cxn ang="0">
                  <a:pos x="1581" y="150"/>
                </a:cxn>
                <a:cxn ang="0">
                  <a:pos x="331" y="150"/>
                </a:cxn>
                <a:cxn ang="0">
                  <a:pos x="331" y="0"/>
                </a:cxn>
                <a:cxn ang="0">
                  <a:pos x="1006" y="1350"/>
                </a:cxn>
                <a:cxn ang="0">
                  <a:pos x="1456" y="1575"/>
                </a:cxn>
                <a:cxn ang="0">
                  <a:pos x="1006" y="1800"/>
                </a:cxn>
                <a:cxn ang="0">
                  <a:pos x="1006" y="1350"/>
                </a:cxn>
              </a:cxnLst>
              <a:rect l="0" t="0" r="r" b="b"/>
              <a:pathLst>
                <a:path w="1662" h="1800">
                  <a:moveTo>
                    <a:pt x="331" y="0"/>
                  </a:moveTo>
                  <a:lnTo>
                    <a:pt x="1581" y="0"/>
                  </a:lnTo>
                  <a:cubicBezTo>
                    <a:pt x="1611" y="0"/>
                    <a:pt x="1639" y="19"/>
                    <a:pt x="1650" y="47"/>
                  </a:cubicBezTo>
                  <a:cubicBezTo>
                    <a:pt x="1662" y="75"/>
                    <a:pt x="1656" y="107"/>
                    <a:pt x="1634" y="129"/>
                  </a:cubicBezTo>
                  <a:lnTo>
                    <a:pt x="134" y="1629"/>
                  </a:lnTo>
                  <a:lnTo>
                    <a:pt x="81" y="1500"/>
                  </a:lnTo>
                  <a:lnTo>
                    <a:pt x="1081" y="1500"/>
                  </a:lnTo>
                  <a:lnTo>
                    <a:pt x="1081" y="1650"/>
                  </a:lnTo>
                  <a:lnTo>
                    <a:pt x="81" y="1650"/>
                  </a:lnTo>
                  <a:cubicBezTo>
                    <a:pt x="51" y="1650"/>
                    <a:pt x="23" y="1632"/>
                    <a:pt x="12" y="1604"/>
                  </a:cubicBezTo>
                  <a:cubicBezTo>
                    <a:pt x="0" y="1576"/>
                    <a:pt x="7" y="1544"/>
                    <a:pt x="28" y="1522"/>
                  </a:cubicBezTo>
                  <a:lnTo>
                    <a:pt x="1528" y="22"/>
                  </a:lnTo>
                  <a:lnTo>
                    <a:pt x="1581" y="150"/>
                  </a:lnTo>
                  <a:lnTo>
                    <a:pt x="331" y="150"/>
                  </a:lnTo>
                  <a:lnTo>
                    <a:pt x="331" y="0"/>
                  </a:lnTo>
                  <a:close/>
                  <a:moveTo>
                    <a:pt x="1006" y="1350"/>
                  </a:moveTo>
                  <a:lnTo>
                    <a:pt x="1456" y="1575"/>
                  </a:lnTo>
                  <a:lnTo>
                    <a:pt x="1006" y="1800"/>
                  </a:lnTo>
                  <a:lnTo>
                    <a:pt x="1006" y="135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1" name="Freeform 1461"/>
            <p:cNvSpPr>
              <a:spLocks noEditPoints="1"/>
            </p:cNvSpPr>
            <p:nvPr/>
          </p:nvSpPr>
          <p:spPr bwMode="auto">
            <a:xfrm>
              <a:off x="6351676" y="4613766"/>
              <a:ext cx="125751" cy="35156"/>
            </a:xfrm>
            <a:custGeom>
              <a:avLst/>
              <a:gdLst/>
              <a:ahLst/>
              <a:cxnLst>
                <a:cxn ang="0">
                  <a:pos x="0" y="9"/>
                </a:cxn>
                <a:cxn ang="0">
                  <a:pos x="79" y="9"/>
                </a:cxn>
                <a:cxn ang="0">
                  <a:pos x="79" y="18"/>
                </a:cxn>
                <a:cxn ang="0">
                  <a:pos x="0" y="18"/>
                </a:cxn>
                <a:cxn ang="0">
                  <a:pos x="0" y="9"/>
                </a:cxn>
                <a:cxn ang="0">
                  <a:pos x="76" y="0"/>
                </a:cxn>
                <a:cxn ang="0">
                  <a:pos x="93" y="13"/>
                </a:cxn>
                <a:cxn ang="0">
                  <a:pos x="76" y="26"/>
                </a:cxn>
                <a:cxn ang="0">
                  <a:pos x="76" y="0"/>
                </a:cxn>
              </a:cxnLst>
              <a:rect l="0" t="0" r="r" b="b"/>
              <a:pathLst>
                <a:path w="93" h="26">
                  <a:moveTo>
                    <a:pt x="0" y="9"/>
                  </a:moveTo>
                  <a:lnTo>
                    <a:pt x="79" y="9"/>
                  </a:lnTo>
                  <a:lnTo>
                    <a:pt x="79" y="18"/>
                  </a:lnTo>
                  <a:lnTo>
                    <a:pt x="0" y="18"/>
                  </a:lnTo>
                  <a:lnTo>
                    <a:pt x="0" y="9"/>
                  </a:lnTo>
                  <a:close/>
                  <a:moveTo>
                    <a:pt x="76" y="0"/>
                  </a:moveTo>
                  <a:lnTo>
                    <a:pt x="93" y="13"/>
                  </a:lnTo>
                  <a:lnTo>
                    <a:pt x="76" y="26"/>
                  </a:lnTo>
                  <a:lnTo>
                    <a:pt x="76"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2" name="Freeform 1462"/>
            <p:cNvSpPr>
              <a:spLocks noEditPoints="1"/>
            </p:cNvSpPr>
            <p:nvPr/>
          </p:nvSpPr>
          <p:spPr bwMode="auto">
            <a:xfrm>
              <a:off x="6604531" y="4454210"/>
              <a:ext cx="237981" cy="186599"/>
            </a:xfrm>
            <a:custGeom>
              <a:avLst/>
              <a:gdLst/>
              <a:ahLst/>
              <a:cxnLst>
                <a:cxn ang="0">
                  <a:pos x="0" y="2225"/>
                </a:cxn>
                <a:cxn ang="0">
                  <a:pos x="1250" y="2225"/>
                </a:cxn>
                <a:cxn ang="0">
                  <a:pos x="1197" y="2247"/>
                </a:cxn>
                <a:cxn ang="0">
                  <a:pos x="3272" y="172"/>
                </a:cxn>
                <a:cxn ang="0">
                  <a:pos x="3325" y="150"/>
                </a:cxn>
                <a:cxn ang="0">
                  <a:pos x="4200" y="150"/>
                </a:cxn>
                <a:cxn ang="0">
                  <a:pos x="4200" y="300"/>
                </a:cxn>
                <a:cxn ang="0">
                  <a:pos x="3325" y="300"/>
                </a:cxn>
                <a:cxn ang="0">
                  <a:pos x="3378" y="279"/>
                </a:cxn>
                <a:cxn ang="0">
                  <a:pos x="1303" y="2354"/>
                </a:cxn>
                <a:cxn ang="0">
                  <a:pos x="1250" y="2375"/>
                </a:cxn>
                <a:cxn ang="0">
                  <a:pos x="0" y="2375"/>
                </a:cxn>
                <a:cxn ang="0">
                  <a:pos x="0" y="2225"/>
                </a:cxn>
                <a:cxn ang="0">
                  <a:pos x="4125" y="0"/>
                </a:cxn>
                <a:cxn ang="0">
                  <a:pos x="4575" y="225"/>
                </a:cxn>
                <a:cxn ang="0">
                  <a:pos x="4125" y="450"/>
                </a:cxn>
                <a:cxn ang="0">
                  <a:pos x="4125" y="0"/>
                </a:cxn>
              </a:cxnLst>
              <a:rect l="0" t="0" r="r" b="b"/>
              <a:pathLst>
                <a:path w="4575" h="2375">
                  <a:moveTo>
                    <a:pt x="0" y="2225"/>
                  </a:moveTo>
                  <a:lnTo>
                    <a:pt x="1250" y="2225"/>
                  </a:lnTo>
                  <a:lnTo>
                    <a:pt x="1197" y="2247"/>
                  </a:lnTo>
                  <a:lnTo>
                    <a:pt x="3272" y="172"/>
                  </a:lnTo>
                  <a:cubicBezTo>
                    <a:pt x="3286" y="158"/>
                    <a:pt x="3305" y="150"/>
                    <a:pt x="3325" y="150"/>
                  </a:cubicBezTo>
                  <a:lnTo>
                    <a:pt x="4200" y="150"/>
                  </a:lnTo>
                  <a:lnTo>
                    <a:pt x="4200" y="300"/>
                  </a:lnTo>
                  <a:lnTo>
                    <a:pt x="3325" y="300"/>
                  </a:lnTo>
                  <a:lnTo>
                    <a:pt x="3378" y="279"/>
                  </a:lnTo>
                  <a:lnTo>
                    <a:pt x="1303" y="2354"/>
                  </a:lnTo>
                  <a:cubicBezTo>
                    <a:pt x="1289" y="2368"/>
                    <a:pt x="1270" y="2375"/>
                    <a:pt x="1250" y="2375"/>
                  </a:cubicBezTo>
                  <a:lnTo>
                    <a:pt x="0" y="2375"/>
                  </a:lnTo>
                  <a:lnTo>
                    <a:pt x="0" y="2225"/>
                  </a:lnTo>
                  <a:close/>
                  <a:moveTo>
                    <a:pt x="4125" y="0"/>
                  </a:moveTo>
                  <a:lnTo>
                    <a:pt x="4575" y="225"/>
                  </a:lnTo>
                  <a:lnTo>
                    <a:pt x="4125" y="450"/>
                  </a:lnTo>
                  <a:lnTo>
                    <a:pt x="4125"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3" name="Freeform 1463"/>
            <p:cNvSpPr>
              <a:spLocks noEditPoints="1"/>
            </p:cNvSpPr>
            <p:nvPr/>
          </p:nvSpPr>
          <p:spPr bwMode="auto">
            <a:xfrm>
              <a:off x="6960150" y="4331164"/>
              <a:ext cx="228516" cy="155499"/>
            </a:xfrm>
            <a:custGeom>
              <a:avLst/>
              <a:gdLst/>
              <a:ahLst/>
              <a:cxnLst>
                <a:cxn ang="0">
                  <a:pos x="0" y="1825"/>
                </a:cxn>
                <a:cxn ang="0">
                  <a:pos x="1325" y="1825"/>
                </a:cxn>
                <a:cxn ang="0">
                  <a:pos x="1272" y="1847"/>
                </a:cxn>
                <a:cxn ang="0">
                  <a:pos x="2947" y="172"/>
                </a:cxn>
                <a:cxn ang="0">
                  <a:pos x="3000" y="150"/>
                </a:cxn>
                <a:cxn ang="0">
                  <a:pos x="4000" y="150"/>
                </a:cxn>
                <a:cxn ang="0">
                  <a:pos x="4000" y="300"/>
                </a:cxn>
                <a:cxn ang="0">
                  <a:pos x="3000" y="300"/>
                </a:cxn>
                <a:cxn ang="0">
                  <a:pos x="3053" y="279"/>
                </a:cxn>
                <a:cxn ang="0">
                  <a:pos x="1378" y="1954"/>
                </a:cxn>
                <a:cxn ang="0">
                  <a:pos x="1325" y="1975"/>
                </a:cxn>
                <a:cxn ang="0">
                  <a:pos x="0" y="1975"/>
                </a:cxn>
                <a:cxn ang="0">
                  <a:pos x="0" y="1825"/>
                </a:cxn>
                <a:cxn ang="0">
                  <a:pos x="3925" y="0"/>
                </a:cxn>
                <a:cxn ang="0">
                  <a:pos x="4375" y="225"/>
                </a:cxn>
                <a:cxn ang="0">
                  <a:pos x="3925" y="450"/>
                </a:cxn>
                <a:cxn ang="0">
                  <a:pos x="3925" y="0"/>
                </a:cxn>
              </a:cxnLst>
              <a:rect l="0" t="0" r="r" b="b"/>
              <a:pathLst>
                <a:path w="4375" h="1975">
                  <a:moveTo>
                    <a:pt x="0" y="1825"/>
                  </a:moveTo>
                  <a:lnTo>
                    <a:pt x="1325" y="1825"/>
                  </a:lnTo>
                  <a:lnTo>
                    <a:pt x="1272" y="1847"/>
                  </a:lnTo>
                  <a:lnTo>
                    <a:pt x="2947" y="172"/>
                  </a:lnTo>
                  <a:cubicBezTo>
                    <a:pt x="2961" y="158"/>
                    <a:pt x="2980" y="150"/>
                    <a:pt x="3000" y="150"/>
                  </a:cubicBezTo>
                  <a:lnTo>
                    <a:pt x="4000" y="150"/>
                  </a:lnTo>
                  <a:lnTo>
                    <a:pt x="4000" y="300"/>
                  </a:lnTo>
                  <a:lnTo>
                    <a:pt x="3000" y="300"/>
                  </a:lnTo>
                  <a:lnTo>
                    <a:pt x="3053" y="279"/>
                  </a:lnTo>
                  <a:lnTo>
                    <a:pt x="1378" y="1954"/>
                  </a:lnTo>
                  <a:cubicBezTo>
                    <a:pt x="1364" y="1968"/>
                    <a:pt x="1345" y="1975"/>
                    <a:pt x="1325" y="1975"/>
                  </a:cubicBezTo>
                  <a:lnTo>
                    <a:pt x="0" y="1975"/>
                  </a:lnTo>
                  <a:lnTo>
                    <a:pt x="0" y="1825"/>
                  </a:lnTo>
                  <a:close/>
                  <a:moveTo>
                    <a:pt x="3925" y="0"/>
                  </a:moveTo>
                  <a:lnTo>
                    <a:pt x="4375" y="225"/>
                  </a:lnTo>
                  <a:lnTo>
                    <a:pt x="3925" y="450"/>
                  </a:lnTo>
                  <a:lnTo>
                    <a:pt x="39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4" name="Freeform 1464"/>
            <p:cNvSpPr>
              <a:spLocks noEditPoints="1"/>
            </p:cNvSpPr>
            <p:nvPr/>
          </p:nvSpPr>
          <p:spPr bwMode="auto">
            <a:xfrm>
              <a:off x="7153509" y="4167552"/>
              <a:ext cx="85186" cy="13927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5" name="Freeform 1465"/>
            <p:cNvSpPr>
              <a:spLocks/>
            </p:cNvSpPr>
            <p:nvPr/>
          </p:nvSpPr>
          <p:spPr bwMode="auto">
            <a:xfrm>
              <a:off x="7417182" y="428383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6" name="Freeform 1466"/>
            <p:cNvSpPr>
              <a:spLocks noEditPoints="1"/>
            </p:cNvSpPr>
            <p:nvPr/>
          </p:nvSpPr>
          <p:spPr bwMode="auto">
            <a:xfrm>
              <a:off x="7321178" y="4310881"/>
              <a:ext cx="123047" cy="35156"/>
            </a:xfrm>
            <a:custGeom>
              <a:avLst/>
              <a:gdLst/>
              <a:ahLst/>
              <a:cxnLst>
                <a:cxn ang="0">
                  <a:pos x="0" y="9"/>
                </a:cxn>
                <a:cxn ang="0">
                  <a:pos x="76" y="9"/>
                </a:cxn>
                <a:cxn ang="0">
                  <a:pos x="76" y="18"/>
                </a:cxn>
                <a:cxn ang="0">
                  <a:pos x="0" y="18"/>
                </a:cxn>
                <a:cxn ang="0">
                  <a:pos x="0" y="9"/>
                </a:cxn>
                <a:cxn ang="0">
                  <a:pos x="73" y="0"/>
                </a:cxn>
                <a:cxn ang="0">
                  <a:pos x="91" y="13"/>
                </a:cxn>
                <a:cxn ang="0">
                  <a:pos x="73" y="26"/>
                </a:cxn>
                <a:cxn ang="0">
                  <a:pos x="73" y="0"/>
                </a:cxn>
              </a:cxnLst>
              <a:rect l="0" t="0" r="r" b="b"/>
              <a:pathLst>
                <a:path w="91" h="26">
                  <a:moveTo>
                    <a:pt x="0" y="9"/>
                  </a:moveTo>
                  <a:lnTo>
                    <a:pt x="76" y="9"/>
                  </a:lnTo>
                  <a:lnTo>
                    <a:pt x="76" y="18"/>
                  </a:lnTo>
                  <a:lnTo>
                    <a:pt x="0" y="18"/>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7" name="Freeform 1467"/>
            <p:cNvSpPr>
              <a:spLocks noEditPoints="1"/>
            </p:cNvSpPr>
            <p:nvPr/>
          </p:nvSpPr>
          <p:spPr bwMode="auto">
            <a:xfrm>
              <a:off x="7564568" y="4310881"/>
              <a:ext cx="192007" cy="35156"/>
            </a:xfrm>
            <a:custGeom>
              <a:avLst/>
              <a:gdLst/>
              <a:ahLst/>
              <a:cxnLst>
                <a:cxn ang="0">
                  <a:pos x="0" y="9"/>
                </a:cxn>
                <a:cxn ang="0">
                  <a:pos x="127" y="9"/>
                </a:cxn>
                <a:cxn ang="0">
                  <a:pos x="127" y="18"/>
                </a:cxn>
                <a:cxn ang="0">
                  <a:pos x="0" y="18"/>
                </a:cxn>
                <a:cxn ang="0">
                  <a:pos x="0" y="9"/>
                </a:cxn>
                <a:cxn ang="0">
                  <a:pos x="125" y="0"/>
                </a:cxn>
                <a:cxn ang="0">
                  <a:pos x="142" y="13"/>
                </a:cxn>
                <a:cxn ang="0">
                  <a:pos x="125" y="26"/>
                </a:cxn>
                <a:cxn ang="0">
                  <a:pos x="125" y="0"/>
                </a:cxn>
              </a:cxnLst>
              <a:rect l="0" t="0" r="r" b="b"/>
              <a:pathLst>
                <a:path w="142" h="26">
                  <a:moveTo>
                    <a:pt x="0" y="9"/>
                  </a:moveTo>
                  <a:lnTo>
                    <a:pt x="127" y="9"/>
                  </a:lnTo>
                  <a:lnTo>
                    <a:pt x="127"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8" name="Freeform 1468"/>
            <p:cNvSpPr>
              <a:spLocks noEditPoints="1"/>
            </p:cNvSpPr>
            <p:nvPr/>
          </p:nvSpPr>
          <p:spPr bwMode="auto">
            <a:xfrm>
              <a:off x="6454440" y="4003940"/>
              <a:ext cx="192007" cy="35156"/>
            </a:xfrm>
            <a:custGeom>
              <a:avLst/>
              <a:gdLst/>
              <a:ahLst/>
              <a:cxnLst>
                <a:cxn ang="0">
                  <a:pos x="0" y="9"/>
                </a:cxn>
                <a:cxn ang="0">
                  <a:pos x="127" y="9"/>
                </a:cxn>
                <a:cxn ang="0">
                  <a:pos x="127" y="18"/>
                </a:cxn>
                <a:cxn ang="0">
                  <a:pos x="0" y="18"/>
                </a:cxn>
                <a:cxn ang="0">
                  <a:pos x="0" y="9"/>
                </a:cxn>
                <a:cxn ang="0">
                  <a:pos x="124" y="0"/>
                </a:cxn>
                <a:cxn ang="0">
                  <a:pos x="142" y="13"/>
                </a:cxn>
                <a:cxn ang="0">
                  <a:pos x="124" y="26"/>
                </a:cxn>
                <a:cxn ang="0">
                  <a:pos x="124" y="0"/>
                </a:cxn>
              </a:cxnLst>
              <a:rect l="0" t="0" r="r" b="b"/>
              <a:pathLst>
                <a:path w="142" h="26">
                  <a:moveTo>
                    <a:pt x="0" y="9"/>
                  </a:moveTo>
                  <a:lnTo>
                    <a:pt x="127" y="9"/>
                  </a:lnTo>
                  <a:lnTo>
                    <a:pt x="127" y="18"/>
                  </a:lnTo>
                  <a:lnTo>
                    <a:pt x="0" y="18"/>
                  </a:lnTo>
                  <a:lnTo>
                    <a:pt x="0" y="9"/>
                  </a:lnTo>
                  <a:close/>
                  <a:moveTo>
                    <a:pt x="124" y="0"/>
                  </a:moveTo>
                  <a:lnTo>
                    <a:pt x="142" y="13"/>
                  </a:lnTo>
                  <a:lnTo>
                    <a:pt x="124" y="26"/>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29" name="Freeform 1469"/>
            <p:cNvSpPr>
              <a:spLocks noEditPoints="1"/>
            </p:cNvSpPr>
            <p:nvPr/>
          </p:nvSpPr>
          <p:spPr bwMode="auto">
            <a:xfrm>
              <a:off x="6357085" y="4151326"/>
              <a:ext cx="190655" cy="36508"/>
            </a:xfrm>
            <a:custGeom>
              <a:avLst/>
              <a:gdLst/>
              <a:ahLst/>
              <a:cxnLst>
                <a:cxn ang="0">
                  <a:pos x="0" y="9"/>
                </a:cxn>
                <a:cxn ang="0">
                  <a:pos x="127" y="9"/>
                </a:cxn>
                <a:cxn ang="0">
                  <a:pos x="127" y="18"/>
                </a:cxn>
                <a:cxn ang="0">
                  <a:pos x="0" y="18"/>
                </a:cxn>
                <a:cxn ang="0">
                  <a:pos x="0" y="9"/>
                </a:cxn>
                <a:cxn ang="0">
                  <a:pos x="124" y="0"/>
                </a:cxn>
                <a:cxn ang="0">
                  <a:pos x="141" y="13"/>
                </a:cxn>
                <a:cxn ang="0">
                  <a:pos x="124" y="27"/>
                </a:cxn>
                <a:cxn ang="0">
                  <a:pos x="124" y="0"/>
                </a:cxn>
              </a:cxnLst>
              <a:rect l="0" t="0" r="r" b="b"/>
              <a:pathLst>
                <a:path w="141" h="27">
                  <a:moveTo>
                    <a:pt x="0" y="9"/>
                  </a:moveTo>
                  <a:lnTo>
                    <a:pt x="127" y="9"/>
                  </a:lnTo>
                  <a:lnTo>
                    <a:pt x="127" y="18"/>
                  </a:lnTo>
                  <a:lnTo>
                    <a:pt x="0" y="18"/>
                  </a:lnTo>
                  <a:lnTo>
                    <a:pt x="0" y="9"/>
                  </a:lnTo>
                  <a:close/>
                  <a:moveTo>
                    <a:pt x="124" y="0"/>
                  </a:moveTo>
                  <a:lnTo>
                    <a:pt x="141" y="13"/>
                  </a:lnTo>
                  <a:lnTo>
                    <a:pt x="124" y="27"/>
                  </a:lnTo>
                  <a:lnTo>
                    <a:pt x="124" y="0"/>
                  </a:lnTo>
                  <a:close/>
                </a:path>
              </a:pathLst>
            </a:custGeom>
            <a:solidFill>
              <a:srgbClr val="00AEEF"/>
            </a:solidFill>
            <a:ln w="1" cap="flat">
              <a:solidFill>
                <a:srgbClr val="00AEE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0" name="Freeform 1470"/>
            <p:cNvSpPr>
              <a:spLocks noEditPoints="1"/>
            </p:cNvSpPr>
            <p:nvPr/>
          </p:nvSpPr>
          <p:spPr bwMode="auto">
            <a:xfrm>
              <a:off x="6247559" y="4305472"/>
              <a:ext cx="190655" cy="35156"/>
            </a:xfrm>
            <a:custGeom>
              <a:avLst/>
              <a:gdLst/>
              <a:ahLst/>
              <a:cxnLst>
                <a:cxn ang="0">
                  <a:pos x="0" y="9"/>
                </a:cxn>
                <a:cxn ang="0">
                  <a:pos x="127" y="9"/>
                </a:cxn>
                <a:cxn ang="0">
                  <a:pos x="127" y="17"/>
                </a:cxn>
                <a:cxn ang="0">
                  <a:pos x="0" y="17"/>
                </a:cxn>
                <a:cxn ang="0">
                  <a:pos x="0" y="9"/>
                </a:cxn>
                <a:cxn ang="0">
                  <a:pos x="124" y="0"/>
                </a:cxn>
                <a:cxn ang="0">
                  <a:pos x="141" y="13"/>
                </a:cxn>
                <a:cxn ang="0">
                  <a:pos x="124" y="26"/>
                </a:cxn>
                <a:cxn ang="0">
                  <a:pos x="124" y="0"/>
                </a:cxn>
              </a:cxnLst>
              <a:rect l="0" t="0" r="r" b="b"/>
              <a:pathLst>
                <a:path w="141" h="26">
                  <a:moveTo>
                    <a:pt x="0" y="9"/>
                  </a:moveTo>
                  <a:lnTo>
                    <a:pt x="127" y="9"/>
                  </a:lnTo>
                  <a:lnTo>
                    <a:pt x="127" y="17"/>
                  </a:lnTo>
                  <a:lnTo>
                    <a:pt x="0" y="17"/>
                  </a:lnTo>
                  <a:lnTo>
                    <a:pt x="0" y="9"/>
                  </a:lnTo>
                  <a:close/>
                  <a:moveTo>
                    <a:pt x="124" y="0"/>
                  </a:moveTo>
                  <a:lnTo>
                    <a:pt x="141" y="13"/>
                  </a:lnTo>
                  <a:lnTo>
                    <a:pt x="124" y="26"/>
                  </a:lnTo>
                  <a:lnTo>
                    <a:pt x="124"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1" name="Freeform 1471"/>
            <p:cNvSpPr>
              <a:spLocks noEditPoints="1"/>
            </p:cNvSpPr>
            <p:nvPr/>
          </p:nvSpPr>
          <p:spPr bwMode="auto">
            <a:xfrm>
              <a:off x="6148851" y="4458267"/>
              <a:ext cx="192007" cy="35156"/>
            </a:xfrm>
            <a:custGeom>
              <a:avLst/>
              <a:gdLst/>
              <a:ahLst/>
              <a:cxnLst>
                <a:cxn ang="0">
                  <a:pos x="0" y="9"/>
                </a:cxn>
                <a:cxn ang="0">
                  <a:pos x="128" y="9"/>
                </a:cxn>
                <a:cxn ang="0">
                  <a:pos x="128" y="18"/>
                </a:cxn>
                <a:cxn ang="0">
                  <a:pos x="0" y="18"/>
                </a:cxn>
                <a:cxn ang="0">
                  <a:pos x="0" y="9"/>
                </a:cxn>
                <a:cxn ang="0">
                  <a:pos x="125" y="0"/>
                </a:cxn>
                <a:cxn ang="0">
                  <a:pos x="142" y="13"/>
                </a:cxn>
                <a:cxn ang="0">
                  <a:pos x="125" y="26"/>
                </a:cxn>
                <a:cxn ang="0">
                  <a:pos x="125" y="0"/>
                </a:cxn>
              </a:cxnLst>
              <a:rect l="0" t="0" r="r" b="b"/>
              <a:pathLst>
                <a:path w="142" h="26">
                  <a:moveTo>
                    <a:pt x="0" y="9"/>
                  </a:moveTo>
                  <a:lnTo>
                    <a:pt x="128" y="9"/>
                  </a:lnTo>
                  <a:lnTo>
                    <a:pt x="128" y="18"/>
                  </a:lnTo>
                  <a:lnTo>
                    <a:pt x="0" y="18"/>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2" name="Freeform 1472"/>
            <p:cNvSpPr>
              <a:spLocks noEditPoints="1"/>
            </p:cNvSpPr>
            <p:nvPr/>
          </p:nvSpPr>
          <p:spPr bwMode="auto">
            <a:xfrm>
              <a:off x="6035269" y="4600244"/>
              <a:ext cx="192007" cy="3515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4" name="Freeform 1474"/>
            <p:cNvSpPr>
              <a:spLocks/>
            </p:cNvSpPr>
            <p:nvPr/>
          </p:nvSpPr>
          <p:spPr bwMode="auto">
            <a:xfrm>
              <a:off x="6816820" y="443122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5" name="Line 1475"/>
            <p:cNvSpPr>
              <a:spLocks noChangeShapeType="1"/>
            </p:cNvSpPr>
            <p:nvPr/>
          </p:nvSpPr>
          <p:spPr bwMode="auto">
            <a:xfrm>
              <a:off x="6581544" y="4301416"/>
              <a:ext cx="117638"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6" name="Freeform 1476"/>
            <p:cNvSpPr>
              <a:spLocks/>
            </p:cNvSpPr>
            <p:nvPr/>
          </p:nvSpPr>
          <p:spPr bwMode="auto">
            <a:xfrm>
              <a:off x="6964206" y="4348742"/>
              <a:ext cx="227164" cy="131160"/>
            </a:xfrm>
            <a:custGeom>
              <a:avLst/>
              <a:gdLst/>
              <a:ahLst/>
              <a:cxnLst>
                <a:cxn ang="0">
                  <a:pos x="0" y="97"/>
                </a:cxn>
                <a:cxn ang="0">
                  <a:pos x="51" y="97"/>
                </a:cxn>
                <a:cxn ang="0">
                  <a:pos x="115" y="0"/>
                </a:cxn>
                <a:cxn ang="0">
                  <a:pos x="168" y="0"/>
                </a:cxn>
              </a:cxnLst>
              <a:rect l="0" t="0" r="r" b="b"/>
              <a:pathLst>
                <a:path w="168" h="97">
                  <a:moveTo>
                    <a:pt x="0" y="97"/>
                  </a:moveTo>
                  <a:lnTo>
                    <a:pt x="51" y="97"/>
                  </a:lnTo>
                  <a:lnTo>
                    <a:pt x="115" y="0"/>
                  </a:lnTo>
                  <a:lnTo>
                    <a:pt x="168"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7" name="Line 1477"/>
            <p:cNvSpPr>
              <a:spLocks noChangeShapeType="1"/>
            </p:cNvSpPr>
            <p:nvPr/>
          </p:nvSpPr>
          <p:spPr bwMode="auto">
            <a:xfrm>
              <a:off x="6250264" y="4323051"/>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8" name="Freeform 1478"/>
            <p:cNvSpPr>
              <a:spLocks/>
            </p:cNvSpPr>
            <p:nvPr/>
          </p:nvSpPr>
          <p:spPr bwMode="auto">
            <a:xfrm>
              <a:off x="6312463" y="443663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39" name="Freeform 1479"/>
            <p:cNvSpPr>
              <a:spLocks/>
            </p:cNvSpPr>
            <p:nvPr/>
          </p:nvSpPr>
          <p:spPr bwMode="auto">
            <a:xfrm>
              <a:off x="6659969" y="4277077"/>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0" name="Freeform 1480"/>
            <p:cNvSpPr>
              <a:spLocks/>
            </p:cNvSpPr>
            <p:nvPr/>
          </p:nvSpPr>
          <p:spPr bwMode="auto">
            <a:xfrm>
              <a:off x="7023702" y="4124282"/>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1" name="Freeform 1481"/>
            <p:cNvSpPr>
              <a:spLocks/>
            </p:cNvSpPr>
            <p:nvPr/>
          </p:nvSpPr>
          <p:spPr bwMode="auto">
            <a:xfrm>
              <a:off x="7173792" y="428383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2" name="Freeform 1482"/>
            <p:cNvSpPr>
              <a:spLocks/>
            </p:cNvSpPr>
            <p:nvPr/>
          </p:nvSpPr>
          <p:spPr bwMode="auto">
            <a:xfrm>
              <a:off x="6462553" y="4350094"/>
              <a:ext cx="204177" cy="133864"/>
            </a:xfrm>
            <a:custGeom>
              <a:avLst/>
              <a:gdLst/>
              <a:ahLst/>
              <a:cxnLst>
                <a:cxn ang="0">
                  <a:pos x="0" y="99"/>
                </a:cxn>
                <a:cxn ang="0">
                  <a:pos x="39" y="99"/>
                </a:cxn>
                <a:cxn ang="0">
                  <a:pos x="105" y="0"/>
                </a:cxn>
                <a:cxn ang="0">
                  <a:pos x="151" y="0"/>
                </a:cxn>
              </a:cxnLst>
              <a:rect l="0" t="0" r="r" b="b"/>
              <a:pathLst>
                <a:path w="151" h="99">
                  <a:moveTo>
                    <a:pt x="0" y="99"/>
                  </a:moveTo>
                  <a:lnTo>
                    <a:pt x="39" y="99"/>
                  </a:lnTo>
                  <a:lnTo>
                    <a:pt x="105" y="0"/>
                  </a:lnTo>
                  <a:lnTo>
                    <a:pt x="151"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3" name="Freeform 1483"/>
            <p:cNvSpPr>
              <a:spLocks/>
            </p:cNvSpPr>
            <p:nvPr/>
          </p:nvSpPr>
          <p:spPr bwMode="auto">
            <a:xfrm>
              <a:off x="6804651" y="4185130"/>
              <a:ext cx="233924" cy="143329"/>
            </a:xfrm>
            <a:custGeom>
              <a:avLst/>
              <a:gdLst/>
              <a:ahLst/>
              <a:cxnLst>
                <a:cxn ang="0">
                  <a:pos x="0" y="106"/>
                </a:cxn>
                <a:cxn ang="0">
                  <a:pos x="54" y="106"/>
                </a:cxn>
                <a:cxn ang="0">
                  <a:pos x="125" y="0"/>
                </a:cxn>
                <a:cxn ang="0">
                  <a:pos x="173" y="0"/>
                </a:cxn>
              </a:cxnLst>
              <a:rect l="0" t="0" r="r" b="b"/>
              <a:pathLst>
                <a:path w="173" h="106">
                  <a:moveTo>
                    <a:pt x="0" y="106"/>
                  </a:moveTo>
                  <a:lnTo>
                    <a:pt x="54" y="106"/>
                  </a:lnTo>
                  <a:lnTo>
                    <a:pt x="125" y="0"/>
                  </a:lnTo>
                  <a:lnTo>
                    <a:pt x="173"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4" name="Freeform 1484"/>
            <p:cNvSpPr>
              <a:spLocks/>
            </p:cNvSpPr>
            <p:nvPr/>
          </p:nvSpPr>
          <p:spPr bwMode="auto">
            <a:xfrm>
              <a:off x="7161622" y="4172960"/>
              <a:ext cx="77073" cy="116286"/>
            </a:xfrm>
            <a:custGeom>
              <a:avLst/>
              <a:gdLst/>
              <a:ahLst/>
              <a:cxnLst>
                <a:cxn ang="0">
                  <a:pos x="10" y="0"/>
                </a:cxn>
                <a:cxn ang="0">
                  <a:pos x="57" y="0"/>
                </a:cxn>
                <a:cxn ang="0">
                  <a:pos x="0" y="86"/>
                </a:cxn>
                <a:cxn ang="0">
                  <a:pos x="49" y="86"/>
                </a:cxn>
              </a:cxnLst>
              <a:rect l="0" t="0" r="r" b="b"/>
              <a:pathLst>
                <a:path w="57" h="86">
                  <a:moveTo>
                    <a:pt x="10" y="0"/>
                  </a:moveTo>
                  <a:lnTo>
                    <a:pt x="57" y="0"/>
                  </a:lnTo>
                  <a:lnTo>
                    <a:pt x="0" y="86"/>
                  </a:lnTo>
                  <a:lnTo>
                    <a:pt x="49" y="86"/>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5" name="Freeform 1485"/>
            <p:cNvSpPr>
              <a:spLocks/>
            </p:cNvSpPr>
            <p:nvPr/>
          </p:nvSpPr>
          <p:spPr bwMode="auto">
            <a:xfrm>
              <a:off x="7419886" y="4283838"/>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6" name="Line 1486"/>
            <p:cNvSpPr>
              <a:spLocks noChangeShapeType="1"/>
            </p:cNvSpPr>
            <p:nvPr/>
          </p:nvSpPr>
          <p:spPr bwMode="auto">
            <a:xfrm>
              <a:off x="7325234" y="4328459"/>
              <a:ext cx="121695"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7" name="Line 1487"/>
            <p:cNvSpPr>
              <a:spLocks noChangeShapeType="1"/>
            </p:cNvSpPr>
            <p:nvPr/>
          </p:nvSpPr>
          <p:spPr bwMode="auto">
            <a:xfrm>
              <a:off x="7568624" y="4328459"/>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8" name="Line 1488"/>
            <p:cNvSpPr>
              <a:spLocks noChangeShapeType="1"/>
            </p:cNvSpPr>
            <p:nvPr/>
          </p:nvSpPr>
          <p:spPr bwMode="auto">
            <a:xfrm>
              <a:off x="6152908" y="4475845"/>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49" name="Freeform 1489"/>
            <p:cNvSpPr>
              <a:spLocks/>
            </p:cNvSpPr>
            <p:nvPr/>
          </p:nvSpPr>
          <p:spPr bwMode="auto">
            <a:xfrm>
              <a:off x="6312463" y="4436632"/>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0" name="Freeform 1490"/>
            <p:cNvSpPr>
              <a:spLocks/>
            </p:cNvSpPr>
            <p:nvPr/>
          </p:nvSpPr>
          <p:spPr bwMode="auto">
            <a:xfrm>
              <a:off x="6659969" y="4277077"/>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1" name="Freeform 1491"/>
            <p:cNvSpPr>
              <a:spLocks/>
            </p:cNvSpPr>
            <p:nvPr/>
          </p:nvSpPr>
          <p:spPr bwMode="auto">
            <a:xfrm>
              <a:off x="7023702" y="4124282"/>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2" name="Freeform 1492"/>
            <p:cNvSpPr>
              <a:spLocks/>
            </p:cNvSpPr>
            <p:nvPr/>
          </p:nvSpPr>
          <p:spPr bwMode="auto">
            <a:xfrm>
              <a:off x="7173792" y="428383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3" name="Freeform 1493"/>
            <p:cNvSpPr>
              <a:spLocks/>
            </p:cNvSpPr>
            <p:nvPr/>
          </p:nvSpPr>
          <p:spPr bwMode="auto">
            <a:xfrm>
              <a:off x="6462553" y="4350094"/>
              <a:ext cx="204177" cy="133864"/>
            </a:xfrm>
            <a:custGeom>
              <a:avLst/>
              <a:gdLst/>
              <a:ahLst/>
              <a:cxnLst>
                <a:cxn ang="0">
                  <a:pos x="0" y="99"/>
                </a:cxn>
                <a:cxn ang="0">
                  <a:pos x="39" y="99"/>
                </a:cxn>
                <a:cxn ang="0">
                  <a:pos x="105" y="0"/>
                </a:cxn>
                <a:cxn ang="0">
                  <a:pos x="151" y="0"/>
                </a:cxn>
              </a:cxnLst>
              <a:rect l="0" t="0" r="r" b="b"/>
              <a:pathLst>
                <a:path w="151" h="99">
                  <a:moveTo>
                    <a:pt x="0" y="99"/>
                  </a:moveTo>
                  <a:lnTo>
                    <a:pt x="39" y="99"/>
                  </a:lnTo>
                  <a:lnTo>
                    <a:pt x="105" y="0"/>
                  </a:lnTo>
                  <a:lnTo>
                    <a:pt x="151"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4" name="Freeform 1494"/>
            <p:cNvSpPr>
              <a:spLocks/>
            </p:cNvSpPr>
            <p:nvPr/>
          </p:nvSpPr>
          <p:spPr bwMode="auto">
            <a:xfrm>
              <a:off x="6804651" y="4185130"/>
              <a:ext cx="233924" cy="143329"/>
            </a:xfrm>
            <a:custGeom>
              <a:avLst/>
              <a:gdLst/>
              <a:ahLst/>
              <a:cxnLst>
                <a:cxn ang="0">
                  <a:pos x="0" y="106"/>
                </a:cxn>
                <a:cxn ang="0">
                  <a:pos x="54" y="106"/>
                </a:cxn>
                <a:cxn ang="0">
                  <a:pos x="125" y="0"/>
                </a:cxn>
                <a:cxn ang="0">
                  <a:pos x="173" y="0"/>
                </a:cxn>
              </a:cxnLst>
              <a:rect l="0" t="0" r="r" b="b"/>
              <a:pathLst>
                <a:path w="173" h="106">
                  <a:moveTo>
                    <a:pt x="0" y="106"/>
                  </a:moveTo>
                  <a:lnTo>
                    <a:pt x="54" y="106"/>
                  </a:lnTo>
                  <a:lnTo>
                    <a:pt x="125" y="0"/>
                  </a:lnTo>
                  <a:lnTo>
                    <a:pt x="173"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5" name="Freeform 1495"/>
            <p:cNvSpPr>
              <a:spLocks/>
            </p:cNvSpPr>
            <p:nvPr/>
          </p:nvSpPr>
          <p:spPr bwMode="auto">
            <a:xfrm>
              <a:off x="7161622" y="4172960"/>
              <a:ext cx="77073" cy="116286"/>
            </a:xfrm>
            <a:custGeom>
              <a:avLst/>
              <a:gdLst/>
              <a:ahLst/>
              <a:cxnLst>
                <a:cxn ang="0">
                  <a:pos x="10" y="0"/>
                </a:cxn>
                <a:cxn ang="0">
                  <a:pos x="57" y="0"/>
                </a:cxn>
                <a:cxn ang="0">
                  <a:pos x="0" y="86"/>
                </a:cxn>
                <a:cxn ang="0">
                  <a:pos x="49" y="86"/>
                </a:cxn>
              </a:cxnLst>
              <a:rect l="0" t="0" r="r" b="b"/>
              <a:pathLst>
                <a:path w="57" h="86">
                  <a:moveTo>
                    <a:pt x="10" y="0"/>
                  </a:moveTo>
                  <a:lnTo>
                    <a:pt x="57" y="0"/>
                  </a:lnTo>
                  <a:lnTo>
                    <a:pt x="0" y="86"/>
                  </a:lnTo>
                  <a:lnTo>
                    <a:pt x="49" y="86"/>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6" name="Freeform 1496"/>
            <p:cNvSpPr>
              <a:spLocks/>
            </p:cNvSpPr>
            <p:nvPr/>
          </p:nvSpPr>
          <p:spPr bwMode="auto">
            <a:xfrm>
              <a:off x="7419886" y="4283838"/>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7" name="Line 1497"/>
            <p:cNvSpPr>
              <a:spLocks noChangeShapeType="1"/>
            </p:cNvSpPr>
            <p:nvPr/>
          </p:nvSpPr>
          <p:spPr bwMode="auto">
            <a:xfrm>
              <a:off x="7325234" y="4328459"/>
              <a:ext cx="121695"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8" name="Line 1498"/>
            <p:cNvSpPr>
              <a:spLocks noChangeShapeType="1"/>
            </p:cNvSpPr>
            <p:nvPr/>
          </p:nvSpPr>
          <p:spPr bwMode="auto">
            <a:xfrm>
              <a:off x="7568624" y="4328459"/>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59" name="Line 1499"/>
            <p:cNvSpPr>
              <a:spLocks noChangeShapeType="1"/>
            </p:cNvSpPr>
            <p:nvPr/>
          </p:nvSpPr>
          <p:spPr bwMode="auto">
            <a:xfrm>
              <a:off x="6152908" y="4475845"/>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0" name="Line 1500"/>
            <p:cNvSpPr>
              <a:spLocks noChangeShapeType="1"/>
            </p:cNvSpPr>
            <p:nvPr/>
          </p:nvSpPr>
          <p:spPr bwMode="auto">
            <a:xfrm>
              <a:off x="6039326" y="4617822"/>
              <a:ext cx="192007" cy="1352"/>
            </a:xfrm>
            <a:prstGeom prst="line">
              <a:avLst/>
            </a:pr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1" name="Freeform 1501"/>
            <p:cNvSpPr>
              <a:spLocks/>
            </p:cNvSpPr>
            <p:nvPr/>
          </p:nvSpPr>
          <p:spPr bwMode="auto">
            <a:xfrm>
              <a:off x="6351676" y="4469084"/>
              <a:ext cx="496244" cy="170373"/>
            </a:xfrm>
            <a:custGeom>
              <a:avLst/>
              <a:gdLst/>
              <a:ahLst/>
              <a:cxnLst>
                <a:cxn ang="0">
                  <a:pos x="0" y="126"/>
                </a:cxn>
                <a:cxn ang="0">
                  <a:pos x="40" y="126"/>
                </a:cxn>
                <a:cxn ang="0">
                  <a:pos x="81" y="65"/>
                </a:cxn>
                <a:cxn ang="0">
                  <a:pos x="274" y="65"/>
                </a:cxn>
                <a:cxn ang="0">
                  <a:pos x="318" y="0"/>
                </a:cxn>
                <a:cxn ang="0">
                  <a:pos x="367" y="0"/>
                </a:cxn>
              </a:cxnLst>
              <a:rect l="0" t="0" r="r" b="b"/>
              <a:pathLst>
                <a:path w="367" h="126">
                  <a:moveTo>
                    <a:pt x="0" y="126"/>
                  </a:moveTo>
                  <a:lnTo>
                    <a:pt x="40" y="126"/>
                  </a:lnTo>
                  <a:lnTo>
                    <a:pt x="81" y="65"/>
                  </a:lnTo>
                  <a:lnTo>
                    <a:pt x="274" y="65"/>
                  </a:lnTo>
                  <a:lnTo>
                    <a:pt x="318" y="0"/>
                  </a:lnTo>
                  <a:lnTo>
                    <a:pt x="367" y="0"/>
                  </a:lnTo>
                </a:path>
              </a:pathLst>
            </a:custGeom>
            <a:noFill/>
            <a:ln w="6" cap="flat">
              <a:solidFill>
                <a:srgbClr val="33CC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3" name="Freeform 1503"/>
            <p:cNvSpPr>
              <a:spLocks/>
            </p:cNvSpPr>
            <p:nvPr/>
          </p:nvSpPr>
          <p:spPr bwMode="auto">
            <a:xfrm>
              <a:off x="6308407" y="443122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4" name="Freeform 1504"/>
            <p:cNvSpPr>
              <a:spLocks/>
            </p:cNvSpPr>
            <p:nvPr/>
          </p:nvSpPr>
          <p:spPr bwMode="auto">
            <a:xfrm>
              <a:off x="6657265" y="427166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5" name="Freeform 1505"/>
            <p:cNvSpPr>
              <a:spLocks/>
            </p:cNvSpPr>
            <p:nvPr/>
          </p:nvSpPr>
          <p:spPr bwMode="auto">
            <a:xfrm>
              <a:off x="7020997" y="411887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6" name="Freeform 1506"/>
            <p:cNvSpPr>
              <a:spLocks/>
            </p:cNvSpPr>
            <p:nvPr/>
          </p:nvSpPr>
          <p:spPr bwMode="auto">
            <a:xfrm>
              <a:off x="7169735" y="4277077"/>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7" name="Freeform 1507"/>
            <p:cNvSpPr>
              <a:spLocks noEditPoints="1"/>
            </p:cNvSpPr>
            <p:nvPr/>
          </p:nvSpPr>
          <p:spPr bwMode="auto">
            <a:xfrm>
              <a:off x="6458497" y="4327107"/>
              <a:ext cx="204177" cy="156851"/>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8" name="Freeform 1508"/>
            <p:cNvSpPr>
              <a:spLocks noEditPoints="1"/>
            </p:cNvSpPr>
            <p:nvPr/>
          </p:nvSpPr>
          <p:spPr bwMode="auto">
            <a:xfrm>
              <a:off x="6800595" y="4162143"/>
              <a:ext cx="233924" cy="166316"/>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69" name="Freeform 1509"/>
            <p:cNvSpPr>
              <a:spLocks noEditPoints="1"/>
            </p:cNvSpPr>
            <p:nvPr/>
          </p:nvSpPr>
          <p:spPr bwMode="auto">
            <a:xfrm>
              <a:off x="7153509" y="4162143"/>
              <a:ext cx="85186" cy="13927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0" name="Freeform 1510"/>
            <p:cNvSpPr>
              <a:spLocks/>
            </p:cNvSpPr>
            <p:nvPr/>
          </p:nvSpPr>
          <p:spPr bwMode="auto">
            <a:xfrm>
              <a:off x="7417182" y="4277077"/>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1" name="Freeform 1511"/>
            <p:cNvSpPr>
              <a:spLocks noEditPoints="1"/>
            </p:cNvSpPr>
            <p:nvPr/>
          </p:nvSpPr>
          <p:spPr bwMode="auto">
            <a:xfrm>
              <a:off x="7321178" y="4305472"/>
              <a:ext cx="123047" cy="35156"/>
            </a:xfrm>
            <a:custGeom>
              <a:avLst/>
              <a:gdLst/>
              <a:ahLst/>
              <a:cxnLst>
                <a:cxn ang="0">
                  <a:pos x="0" y="9"/>
                </a:cxn>
                <a:cxn ang="0">
                  <a:pos x="76" y="9"/>
                </a:cxn>
                <a:cxn ang="0">
                  <a:pos x="76" y="17"/>
                </a:cxn>
                <a:cxn ang="0">
                  <a:pos x="0" y="17"/>
                </a:cxn>
                <a:cxn ang="0">
                  <a:pos x="0" y="9"/>
                </a:cxn>
                <a:cxn ang="0">
                  <a:pos x="73" y="0"/>
                </a:cxn>
                <a:cxn ang="0">
                  <a:pos x="91" y="13"/>
                </a:cxn>
                <a:cxn ang="0">
                  <a:pos x="73" y="26"/>
                </a:cxn>
                <a:cxn ang="0">
                  <a:pos x="73" y="0"/>
                </a:cxn>
              </a:cxnLst>
              <a:rect l="0" t="0" r="r" b="b"/>
              <a:pathLst>
                <a:path w="91" h="26">
                  <a:moveTo>
                    <a:pt x="0" y="9"/>
                  </a:moveTo>
                  <a:lnTo>
                    <a:pt x="76" y="9"/>
                  </a:lnTo>
                  <a:lnTo>
                    <a:pt x="76" y="17"/>
                  </a:lnTo>
                  <a:lnTo>
                    <a:pt x="0" y="17"/>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2" name="Freeform 1512"/>
            <p:cNvSpPr>
              <a:spLocks noEditPoints="1"/>
            </p:cNvSpPr>
            <p:nvPr/>
          </p:nvSpPr>
          <p:spPr bwMode="auto">
            <a:xfrm>
              <a:off x="7564568" y="4305472"/>
              <a:ext cx="192007" cy="35156"/>
            </a:xfrm>
            <a:custGeom>
              <a:avLst/>
              <a:gdLst/>
              <a:ahLst/>
              <a:cxnLst>
                <a:cxn ang="0">
                  <a:pos x="0" y="9"/>
                </a:cxn>
                <a:cxn ang="0">
                  <a:pos x="127" y="9"/>
                </a:cxn>
                <a:cxn ang="0">
                  <a:pos x="127" y="17"/>
                </a:cxn>
                <a:cxn ang="0">
                  <a:pos x="0" y="17"/>
                </a:cxn>
                <a:cxn ang="0">
                  <a:pos x="0" y="9"/>
                </a:cxn>
                <a:cxn ang="0">
                  <a:pos x="125" y="0"/>
                </a:cxn>
                <a:cxn ang="0">
                  <a:pos x="142" y="13"/>
                </a:cxn>
                <a:cxn ang="0">
                  <a:pos x="125" y="26"/>
                </a:cxn>
                <a:cxn ang="0">
                  <a:pos x="125" y="0"/>
                </a:cxn>
              </a:cxnLst>
              <a:rect l="0" t="0" r="r" b="b"/>
              <a:pathLst>
                <a:path w="142" h="26">
                  <a:moveTo>
                    <a:pt x="0" y="9"/>
                  </a:moveTo>
                  <a:lnTo>
                    <a:pt x="127" y="9"/>
                  </a:lnTo>
                  <a:lnTo>
                    <a:pt x="127"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3" name="Freeform 1513"/>
            <p:cNvSpPr>
              <a:spLocks noEditPoints="1"/>
            </p:cNvSpPr>
            <p:nvPr/>
          </p:nvSpPr>
          <p:spPr bwMode="auto">
            <a:xfrm>
              <a:off x="6148851" y="4452858"/>
              <a:ext cx="192007" cy="3515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5" name="Freeform 1515"/>
            <p:cNvSpPr>
              <a:spLocks/>
            </p:cNvSpPr>
            <p:nvPr/>
          </p:nvSpPr>
          <p:spPr bwMode="auto">
            <a:xfrm>
              <a:off x="6657265" y="4271668"/>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6" name="Freeform 1516"/>
            <p:cNvSpPr>
              <a:spLocks/>
            </p:cNvSpPr>
            <p:nvPr/>
          </p:nvSpPr>
          <p:spPr bwMode="auto">
            <a:xfrm>
              <a:off x="7020997" y="4118874"/>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7" name="Freeform 1517"/>
            <p:cNvSpPr>
              <a:spLocks/>
            </p:cNvSpPr>
            <p:nvPr/>
          </p:nvSpPr>
          <p:spPr bwMode="auto">
            <a:xfrm>
              <a:off x="7169735" y="4277077"/>
              <a:ext cx="178486" cy="91947"/>
            </a:xfrm>
            <a:custGeom>
              <a:avLst/>
              <a:gdLst/>
              <a:ahLst/>
              <a:cxnLst>
                <a:cxn ang="0">
                  <a:pos x="0" y="68"/>
                </a:cxn>
                <a:cxn ang="0">
                  <a:pos x="45" y="0"/>
                </a:cxn>
                <a:cxn ang="0">
                  <a:pos x="132" y="0"/>
                </a:cxn>
                <a:cxn ang="0">
                  <a:pos x="87" y="68"/>
                </a:cxn>
                <a:cxn ang="0">
                  <a:pos x="0" y="68"/>
                </a:cxn>
              </a:cxnLst>
              <a:rect l="0" t="0" r="r" b="b"/>
              <a:pathLst>
                <a:path w="132" h="68">
                  <a:moveTo>
                    <a:pt x="0" y="68"/>
                  </a:moveTo>
                  <a:lnTo>
                    <a:pt x="45" y="0"/>
                  </a:lnTo>
                  <a:lnTo>
                    <a:pt x="132" y="0"/>
                  </a:lnTo>
                  <a:lnTo>
                    <a:pt x="87"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8" name="Freeform 1518"/>
            <p:cNvSpPr>
              <a:spLocks noEditPoints="1"/>
            </p:cNvSpPr>
            <p:nvPr/>
          </p:nvSpPr>
          <p:spPr bwMode="auto">
            <a:xfrm>
              <a:off x="6458497" y="4327107"/>
              <a:ext cx="204177" cy="156851"/>
            </a:xfrm>
            <a:custGeom>
              <a:avLst/>
              <a:gdLst/>
              <a:ahLst/>
              <a:cxnLst>
                <a:cxn ang="0">
                  <a:pos x="0" y="1850"/>
                </a:cxn>
                <a:cxn ang="0">
                  <a:pos x="1025" y="1850"/>
                </a:cxn>
                <a:cxn ang="0">
                  <a:pos x="972" y="1872"/>
                </a:cxn>
                <a:cxn ang="0">
                  <a:pos x="2672" y="172"/>
                </a:cxn>
                <a:cxn ang="0">
                  <a:pos x="2725" y="150"/>
                </a:cxn>
                <a:cxn ang="0">
                  <a:pos x="3550" y="150"/>
                </a:cxn>
                <a:cxn ang="0">
                  <a:pos x="3550" y="300"/>
                </a:cxn>
                <a:cxn ang="0">
                  <a:pos x="2725" y="300"/>
                </a:cxn>
                <a:cxn ang="0">
                  <a:pos x="2778" y="279"/>
                </a:cxn>
                <a:cxn ang="0">
                  <a:pos x="1078" y="1979"/>
                </a:cxn>
                <a:cxn ang="0">
                  <a:pos x="1025" y="2000"/>
                </a:cxn>
                <a:cxn ang="0">
                  <a:pos x="0" y="2000"/>
                </a:cxn>
                <a:cxn ang="0">
                  <a:pos x="0" y="1850"/>
                </a:cxn>
                <a:cxn ang="0">
                  <a:pos x="3475" y="0"/>
                </a:cxn>
                <a:cxn ang="0">
                  <a:pos x="3925" y="225"/>
                </a:cxn>
                <a:cxn ang="0">
                  <a:pos x="3475" y="450"/>
                </a:cxn>
                <a:cxn ang="0">
                  <a:pos x="3475" y="0"/>
                </a:cxn>
              </a:cxnLst>
              <a:rect l="0" t="0" r="r" b="b"/>
              <a:pathLst>
                <a:path w="3925" h="2000">
                  <a:moveTo>
                    <a:pt x="0" y="1850"/>
                  </a:moveTo>
                  <a:lnTo>
                    <a:pt x="1025" y="1850"/>
                  </a:lnTo>
                  <a:lnTo>
                    <a:pt x="972" y="1872"/>
                  </a:lnTo>
                  <a:lnTo>
                    <a:pt x="2672" y="172"/>
                  </a:lnTo>
                  <a:cubicBezTo>
                    <a:pt x="2686" y="158"/>
                    <a:pt x="2705" y="150"/>
                    <a:pt x="2725" y="150"/>
                  </a:cubicBezTo>
                  <a:lnTo>
                    <a:pt x="3550" y="150"/>
                  </a:lnTo>
                  <a:lnTo>
                    <a:pt x="3550" y="300"/>
                  </a:lnTo>
                  <a:lnTo>
                    <a:pt x="2725" y="300"/>
                  </a:lnTo>
                  <a:lnTo>
                    <a:pt x="2778" y="279"/>
                  </a:lnTo>
                  <a:lnTo>
                    <a:pt x="1078" y="1979"/>
                  </a:lnTo>
                  <a:cubicBezTo>
                    <a:pt x="1064" y="1993"/>
                    <a:pt x="1045" y="2000"/>
                    <a:pt x="1025" y="2000"/>
                  </a:cubicBezTo>
                  <a:lnTo>
                    <a:pt x="0" y="2000"/>
                  </a:lnTo>
                  <a:lnTo>
                    <a:pt x="0" y="1850"/>
                  </a:lnTo>
                  <a:close/>
                  <a:moveTo>
                    <a:pt x="3475" y="0"/>
                  </a:moveTo>
                  <a:lnTo>
                    <a:pt x="3925" y="225"/>
                  </a:lnTo>
                  <a:lnTo>
                    <a:pt x="3475" y="450"/>
                  </a:lnTo>
                  <a:lnTo>
                    <a:pt x="347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79" name="Freeform 1519"/>
            <p:cNvSpPr>
              <a:spLocks noEditPoints="1"/>
            </p:cNvSpPr>
            <p:nvPr/>
          </p:nvSpPr>
          <p:spPr bwMode="auto">
            <a:xfrm>
              <a:off x="6800595" y="4162143"/>
              <a:ext cx="233924" cy="166316"/>
            </a:xfrm>
            <a:custGeom>
              <a:avLst/>
              <a:gdLst/>
              <a:ahLst/>
              <a:cxnLst>
                <a:cxn ang="0">
                  <a:pos x="0" y="1975"/>
                </a:cxn>
                <a:cxn ang="0">
                  <a:pos x="1400" y="1975"/>
                </a:cxn>
                <a:cxn ang="0">
                  <a:pos x="1347" y="1997"/>
                </a:cxn>
                <a:cxn ang="0">
                  <a:pos x="3172" y="172"/>
                </a:cxn>
                <a:cxn ang="0">
                  <a:pos x="3225" y="150"/>
                </a:cxn>
                <a:cxn ang="0">
                  <a:pos x="4100" y="150"/>
                </a:cxn>
                <a:cxn ang="0">
                  <a:pos x="4100" y="300"/>
                </a:cxn>
                <a:cxn ang="0">
                  <a:pos x="3225" y="300"/>
                </a:cxn>
                <a:cxn ang="0">
                  <a:pos x="3278" y="279"/>
                </a:cxn>
                <a:cxn ang="0">
                  <a:pos x="1453" y="2104"/>
                </a:cxn>
                <a:cxn ang="0">
                  <a:pos x="1400" y="2125"/>
                </a:cxn>
                <a:cxn ang="0">
                  <a:pos x="0" y="2125"/>
                </a:cxn>
                <a:cxn ang="0">
                  <a:pos x="0" y="1975"/>
                </a:cxn>
                <a:cxn ang="0">
                  <a:pos x="4025" y="0"/>
                </a:cxn>
                <a:cxn ang="0">
                  <a:pos x="4475" y="225"/>
                </a:cxn>
                <a:cxn ang="0">
                  <a:pos x="4025" y="450"/>
                </a:cxn>
                <a:cxn ang="0">
                  <a:pos x="4025" y="0"/>
                </a:cxn>
              </a:cxnLst>
              <a:rect l="0" t="0" r="r" b="b"/>
              <a:pathLst>
                <a:path w="4475" h="2125">
                  <a:moveTo>
                    <a:pt x="0" y="1975"/>
                  </a:moveTo>
                  <a:lnTo>
                    <a:pt x="1400" y="1975"/>
                  </a:lnTo>
                  <a:lnTo>
                    <a:pt x="1347" y="1997"/>
                  </a:lnTo>
                  <a:lnTo>
                    <a:pt x="3172" y="172"/>
                  </a:lnTo>
                  <a:cubicBezTo>
                    <a:pt x="3186" y="158"/>
                    <a:pt x="3205" y="150"/>
                    <a:pt x="3225" y="150"/>
                  </a:cubicBezTo>
                  <a:lnTo>
                    <a:pt x="4100" y="150"/>
                  </a:lnTo>
                  <a:lnTo>
                    <a:pt x="4100" y="300"/>
                  </a:lnTo>
                  <a:lnTo>
                    <a:pt x="3225" y="300"/>
                  </a:lnTo>
                  <a:lnTo>
                    <a:pt x="3278" y="279"/>
                  </a:lnTo>
                  <a:lnTo>
                    <a:pt x="1453" y="2104"/>
                  </a:lnTo>
                  <a:cubicBezTo>
                    <a:pt x="1439" y="2118"/>
                    <a:pt x="1420" y="2125"/>
                    <a:pt x="1400" y="2125"/>
                  </a:cubicBezTo>
                  <a:lnTo>
                    <a:pt x="0" y="2125"/>
                  </a:lnTo>
                  <a:lnTo>
                    <a:pt x="0" y="1975"/>
                  </a:lnTo>
                  <a:close/>
                  <a:moveTo>
                    <a:pt x="4025" y="0"/>
                  </a:moveTo>
                  <a:lnTo>
                    <a:pt x="4475" y="225"/>
                  </a:lnTo>
                  <a:lnTo>
                    <a:pt x="4025" y="450"/>
                  </a:lnTo>
                  <a:lnTo>
                    <a:pt x="40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0" name="Freeform 1520"/>
            <p:cNvSpPr>
              <a:spLocks noEditPoints="1"/>
            </p:cNvSpPr>
            <p:nvPr/>
          </p:nvSpPr>
          <p:spPr bwMode="auto">
            <a:xfrm>
              <a:off x="7153509" y="4162143"/>
              <a:ext cx="85186" cy="139273"/>
            </a:xfrm>
            <a:custGeom>
              <a:avLst/>
              <a:gdLst/>
              <a:ahLst/>
              <a:cxnLst>
                <a:cxn ang="0">
                  <a:pos x="331" y="0"/>
                </a:cxn>
                <a:cxn ang="0">
                  <a:pos x="1556" y="0"/>
                </a:cxn>
                <a:cxn ang="0">
                  <a:pos x="1625" y="47"/>
                </a:cxn>
                <a:cxn ang="0">
                  <a:pos x="1609" y="129"/>
                </a:cxn>
                <a:cxn ang="0">
                  <a:pos x="134" y="1604"/>
                </a:cxn>
                <a:cxn ang="0">
                  <a:pos x="81" y="1475"/>
                </a:cxn>
                <a:cxn ang="0">
                  <a:pos x="956" y="1475"/>
                </a:cxn>
                <a:cxn ang="0">
                  <a:pos x="956" y="1625"/>
                </a:cxn>
                <a:cxn ang="0">
                  <a:pos x="81" y="1625"/>
                </a:cxn>
                <a:cxn ang="0">
                  <a:pos x="12" y="1579"/>
                </a:cxn>
                <a:cxn ang="0">
                  <a:pos x="28" y="1497"/>
                </a:cxn>
                <a:cxn ang="0">
                  <a:pos x="1503" y="22"/>
                </a:cxn>
                <a:cxn ang="0">
                  <a:pos x="1556" y="150"/>
                </a:cxn>
                <a:cxn ang="0">
                  <a:pos x="331" y="150"/>
                </a:cxn>
                <a:cxn ang="0">
                  <a:pos x="331" y="0"/>
                </a:cxn>
                <a:cxn ang="0">
                  <a:pos x="881" y="1325"/>
                </a:cxn>
                <a:cxn ang="0">
                  <a:pos x="1331" y="1550"/>
                </a:cxn>
                <a:cxn ang="0">
                  <a:pos x="881" y="1775"/>
                </a:cxn>
                <a:cxn ang="0">
                  <a:pos x="881" y="1325"/>
                </a:cxn>
              </a:cxnLst>
              <a:rect l="0" t="0" r="r" b="b"/>
              <a:pathLst>
                <a:path w="1637" h="1775">
                  <a:moveTo>
                    <a:pt x="331" y="0"/>
                  </a:moveTo>
                  <a:lnTo>
                    <a:pt x="1556" y="0"/>
                  </a:lnTo>
                  <a:cubicBezTo>
                    <a:pt x="1586" y="0"/>
                    <a:pt x="1614" y="19"/>
                    <a:pt x="1625" y="47"/>
                  </a:cubicBezTo>
                  <a:cubicBezTo>
                    <a:pt x="1637" y="75"/>
                    <a:pt x="1631" y="107"/>
                    <a:pt x="1609" y="129"/>
                  </a:cubicBezTo>
                  <a:lnTo>
                    <a:pt x="134" y="1604"/>
                  </a:lnTo>
                  <a:lnTo>
                    <a:pt x="81" y="1475"/>
                  </a:lnTo>
                  <a:lnTo>
                    <a:pt x="956" y="1475"/>
                  </a:lnTo>
                  <a:lnTo>
                    <a:pt x="956" y="1625"/>
                  </a:lnTo>
                  <a:lnTo>
                    <a:pt x="81" y="1625"/>
                  </a:lnTo>
                  <a:cubicBezTo>
                    <a:pt x="51" y="1625"/>
                    <a:pt x="23" y="1607"/>
                    <a:pt x="12" y="1579"/>
                  </a:cubicBezTo>
                  <a:cubicBezTo>
                    <a:pt x="0" y="1551"/>
                    <a:pt x="7" y="1519"/>
                    <a:pt x="28" y="1497"/>
                  </a:cubicBezTo>
                  <a:lnTo>
                    <a:pt x="1503" y="22"/>
                  </a:lnTo>
                  <a:lnTo>
                    <a:pt x="1556" y="150"/>
                  </a:lnTo>
                  <a:lnTo>
                    <a:pt x="331" y="150"/>
                  </a:lnTo>
                  <a:lnTo>
                    <a:pt x="331" y="0"/>
                  </a:lnTo>
                  <a:close/>
                  <a:moveTo>
                    <a:pt x="881" y="1325"/>
                  </a:moveTo>
                  <a:lnTo>
                    <a:pt x="1331" y="1550"/>
                  </a:lnTo>
                  <a:lnTo>
                    <a:pt x="881" y="1775"/>
                  </a:lnTo>
                  <a:lnTo>
                    <a:pt x="881" y="1325"/>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1" name="Freeform 1521"/>
            <p:cNvSpPr>
              <a:spLocks/>
            </p:cNvSpPr>
            <p:nvPr/>
          </p:nvSpPr>
          <p:spPr bwMode="auto">
            <a:xfrm>
              <a:off x="7417182" y="4277077"/>
              <a:ext cx="177134" cy="91947"/>
            </a:xfrm>
            <a:custGeom>
              <a:avLst/>
              <a:gdLst/>
              <a:ahLst/>
              <a:cxnLst>
                <a:cxn ang="0">
                  <a:pos x="0" y="68"/>
                </a:cxn>
                <a:cxn ang="0">
                  <a:pos x="45" y="0"/>
                </a:cxn>
                <a:cxn ang="0">
                  <a:pos x="131" y="0"/>
                </a:cxn>
                <a:cxn ang="0">
                  <a:pos x="86" y="68"/>
                </a:cxn>
                <a:cxn ang="0">
                  <a:pos x="0" y="68"/>
                </a:cxn>
              </a:cxnLst>
              <a:rect l="0" t="0" r="r" b="b"/>
              <a:pathLst>
                <a:path w="131" h="68">
                  <a:moveTo>
                    <a:pt x="0" y="68"/>
                  </a:moveTo>
                  <a:lnTo>
                    <a:pt x="45" y="0"/>
                  </a:lnTo>
                  <a:lnTo>
                    <a:pt x="131" y="0"/>
                  </a:lnTo>
                  <a:lnTo>
                    <a:pt x="86" y="68"/>
                  </a:lnTo>
                  <a:lnTo>
                    <a:pt x="0" y="68"/>
                  </a:lnTo>
                  <a:close/>
                </a:path>
              </a:pathLst>
            </a:custGeom>
            <a:noFill/>
            <a:ln w="6" cap="rnd">
              <a:solidFill>
                <a:srgbClr val="C10435"/>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2" name="Freeform 1522"/>
            <p:cNvSpPr>
              <a:spLocks noEditPoints="1"/>
            </p:cNvSpPr>
            <p:nvPr/>
          </p:nvSpPr>
          <p:spPr bwMode="auto">
            <a:xfrm>
              <a:off x="7321178" y="4305472"/>
              <a:ext cx="123047" cy="35156"/>
            </a:xfrm>
            <a:custGeom>
              <a:avLst/>
              <a:gdLst/>
              <a:ahLst/>
              <a:cxnLst>
                <a:cxn ang="0">
                  <a:pos x="0" y="9"/>
                </a:cxn>
                <a:cxn ang="0">
                  <a:pos x="76" y="9"/>
                </a:cxn>
                <a:cxn ang="0">
                  <a:pos x="76" y="17"/>
                </a:cxn>
                <a:cxn ang="0">
                  <a:pos x="0" y="17"/>
                </a:cxn>
                <a:cxn ang="0">
                  <a:pos x="0" y="9"/>
                </a:cxn>
                <a:cxn ang="0">
                  <a:pos x="73" y="0"/>
                </a:cxn>
                <a:cxn ang="0">
                  <a:pos x="91" y="13"/>
                </a:cxn>
                <a:cxn ang="0">
                  <a:pos x="73" y="26"/>
                </a:cxn>
                <a:cxn ang="0">
                  <a:pos x="73" y="0"/>
                </a:cxn>
              </a:cxnLst>
              <a:rect l="0" t="0" r="r" b="b"/>
              <a:pathLst>
                <a:path w="91" h="26">
                  <a:moveTo>
                    <a:pt x="0" y="9"/>
                  </a:moveTo>
                  <a:lnTo>
                    <a:pt x="76" y="9"/>
                  </a:lnTo>
                  <a:lnTo>
                    <a:pt x="76" y="17"/>
                  </a:lnTo>
                  <a:lnTo>
                    <a:pt x="0" y="17"/>
                  </a:lnTo>
                  <a:lnTo>
                    <a:pt x="0" y="9"/>
                  </a:lnTo>
                  <a:close/>
                  <a:moveTo>
                    <a:pt x="73" y="0"/>
                  </a:moveTo>
                  <a:lnTo>
                    <a:pt x="91" y="13"/>
                  </a:lnTo>
                  <a:lnTo>
                    <a:pt x="73" y="26"/>
                  </a:lnTo>
                  <a:lnTo>
                    <a:pt x="73"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3" name="Freeform 1523"/>
            <p:cNvSpPr>
              <a:spLocks noEditPoints="1"/>
            </p:cNvSpPr>
            <p:nvPr/>
          </p:nvSpPr>
          <p:spPr bwMode="auto">
            <a:xfrm>
              <a:off x="7564568" y="4305472"/>
              <a:ext cx="192007" cy="35156"/>
            </a:xfrm>
            <a:custGeom>
              <a:avLst/>
              <a:gdLst/>
              <a:ahLst/>
              <a:cxnLst>
                <a:cxn ang="0">
                  <a:pos x="0" y="9"/>
                </a:cxn>
                <a:cxn ang="0">
                  <a:pos x="127" y="9"/>
                </a:cxn>
                <a:cxn ang="0">
                  <a:pos x="127" y="17"/>
                </a:cxn>
                <a:cxn ang="0">
                  <a:pos x="0" y="17"/>
                </a:cxn>
                <a:cxn ang="0">
                  <a:pos x="0" y="9"/>
                </a:cxn>
                <a:cxn ang="0">
                  <a:pos x="125" y="0"/>
                </a:cxn>
                <a:cxn ang="0">
                  <a:pos x="142" y="13"/>
                </a:cxn>
                <a:cxn ang="0">
                  <a:pos x="125" y="26"/>
                </a:cxn>
                <a:cxn ang="0">
                  <a:pos x="125" y="0"/>
                </a:cxn>
              </a:cxnLst>
              <a:rect l="0" t="0" r="r" b="b"/>
              <a:pathLst>
                <a:path w="142" h="26">
                  <a:moveTo>
                    <a:pt x="0" y="9"/>
                  </a:moveTo>
                  <a:lnTo>
                    <a:pt x="127" y="9"/>
                  </a:lnTo>
                  <a:lnTo>
                    <a:pt x="127"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4" name="Freeform 1524"/>
            <p:cNvSpPr>
              <a:spLocks noEditPoints="1"/>
            </p:cNvSpPr>
            <p:nvPr/>
          </p:nvSpPr>
          <p:spPr bwMode="auto">
            <a:xfrm>
              <a:off x="6148851" y="4452858"/>
              <a:ext cx="192007" cy="35156"/>
            </a:xfrm>
            <a:custGeom>
              <a:avLst/>
              <a:gdLst/>
              <a:ahLst/>
              <a:cxnLst>
                <a:cxn ang="0">
                  <a:pos x="0" y="9"/>
                </a:cxn>
                <a:cxn ang="0">
                  <a:pos x="128" y="9"/>
                </a:cxn>
                <a:cxn ang="0">
                  <a:pos x="128" y="17"/>
                </a:cxn>
                <a:cxn ang="0">
                  <a:pos x="0" y="17"/>
                </a:cxn>
                <a:cxn ang="0">
                  <a:pos x="0" y="9"/>
                </a:cxn>
                <a:cxn ang="0">
                  <a:pos x="125" y="0"/>
                </a:cxn>
                <a:cxn ang="0">
                  <a:pos x="142" y="13"/>
                </a:cxn>
                <a:cxn ang="0">
                  <a:pos x="125" y="26"/>
                </a:cxn>
                <a:cxn ang="0">
                  <a:pos x="125" y="0"/>
                </a:cxn>
              </a:cxnLst>
              <a:rect l="0" t="0" r="r" b="b"/>
              <a:pathLst>
                <a:path w="142" h="26">
                  <a:moveTo>
                    <a:pt x="0" y="9"/>
                  </a:moveTo>
                  <a:lnTo>
                    <a:pt x="128" y="9"/>
                  </a:lnTo>
                  <a:lnTo>
                    <a:pt x="128" y="17"/>
                  </a:lnTo>
                  <a:lnTo>
                    <a:pt x="0" y="17"/>
                  </a:lnTo>
                  <a:lnTo>
                    <a:pt x="0" y="9"/>
                  </a:lnTo>
                  <a:close/>
                  <a:moveTo>
                    <a:pt x="125" y="0"/>
                  </a:moveTo>
                  <a:lnTo>
                    <a:pt x="142" y="13"/>
                  </a:lnTo>
                  <a:lnTo>
                    <a:pt x="125" y="26"/>
                  </a:lnTo>
                  <a:lnTo>
                    <a:pt x="125" y="0"/>
                  </a:lnTo>
                  <a:close/>
                </a:path>
              </a:pathLst>
            </a:custGeom>
            <a:solidFill>
              <a:srgbClr val="C10435"/>
            </a:solidFill>
            <a:ln w="1" cap="flat">
              <a:solidFill>
                <a:srgbClr val="C10435"/>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76555" name="Group 1534"/>
            <p:cNvGrpSpPr>
              <a:grpSpLocks/>
            </p:cNvGrpSpPr>
            <p:nvPr/>
          </p:nvGrpSpPr>
          <p:grpSpPr bwMode="auto">
            <a:xfrm>
              <a:off x="6720817" y="3821398"/>
              <a:ext cx="178486" cy="110877"/>
              <a:chOff x="4622" y="2508"/>
              <a:chExt cx="132" cy="82"/>
            </a:xfrm>
          </p:grpSpPr>
          <p:grpSp>
            <p:nvGrpSpPr>
              <p:cNvPr id="76558" name="Group 1527"/>
              <p:cNvGrpSpPr>
                <a:grpSpLocks/>
              </p:cNvGrpSpPr>
              <p:nvPr/>
            </p:nvGrpSpPr>
            <p:grpSpPr bwMode="auto">
              <a:xfrm>
                <a:off x="4622" y="2508"/>
                <a:ext cx="132" cy="69"/>
                <a:chOff x="4622" y="2508"/>
                <a:chExt cx="132" cy="69"/>
              </a:xfrm>
            </p:grpSpPr>
            <p:sp>
              <p:nvSpPr>
                <p:cNvPr id="144885" name="Freeform 1525"/>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6" name="Freeform 1526"/>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61" name="Group 1530"/>
              <p:cNvGrpSpPr>
                <a:grpSpLocks/>
              </p:cNvGrpSpPr>
              <p:nvPr/>
            </p:nvGrpSpPr>
            <p:grpSpPr bwMode="auto">
              <a:xfrm>
                <a:off x="4622" y="2576"/>
                <a:ext cx="87" cy="14"/>
                <a:chOff x="4622" y="2576"/>
                <a:chExt cx="87" cy="14"/>
              </a:xfrm>
            </p:grpSpPr>
            <p:sp>
              <p:nvSpPr>
                <p:cNvPr id="144888" name="Rectangle 1528"/>
                <p:cNvSpPr>
                  <a:spLocks noChangeArrowheads="1"/>
                </p:cNvSpPr>
                <p:nvPr/>
              </p:nvSpPr>
              <p:spPr bwMode="auto">
                <a:xfrm>
                  <a:off x="4622"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89" name="Rectangle 1529"/>
                <p:cNvSpPr>
                  <a:spLocks noChangeArrowheads="1"/>
                </p:cNvSpPr>
                <p:nvPr/>
              </p:nvSpPr>
              <p:spPr bwMode="auto">
                <a:xfrm>
                  <a:off x="4622" y="2576"/>
                  <a:ext cx="87"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64" name="Group 1533"/>
              <p:cNvGrpSpPr>
                <a:grpSpLocks/>
              </p:cNvGrpSpPr>
              <p:nvPr/>
            </p:nvGrpSpPr>
            <p:grpSpPr bwMode="auto">
              <a:xfrm>
                <a:off x="4707" y="2508"/>
                <a:ext cx="47" cy="82"/>
                <a:chOff x="4707" y="2508"/>
                <a:chExt cx="47" cy="82"/>
              </a:xfrm>
            </p:grpSpPr>
            <p:sp>
              <p:nvSpPr>
                <p:cNvPr id="144891" name="Freeform 1531"/>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92" name="Freeform 1532"/>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567" name="Group 1544"/>
            <p:cNvGrpSpPr>
              <a:grpSpLocks/>
            </p:cNvGrpSpPr>
            <p:nvPr/>
          </p:nvGrpSpPr>
          <p:grpSpPr bwMode="auto">
            <a:xfrm>
              <a:off x="6769495" y="4125635"/>
              <a:ext cx="178486" cy="110877"/>
              <a:chOff x="4658" y="2733"/>
              <a:chExt cx="132" cy="82"/>
            </a:xfrm>
          </p:grpSpPr>
          <p:grpSp>
            <p:nvGrpSpPr>
              <p:cNvPr id="76570" name="Group 1537"/>
              <p:cNvGrpSpPr>
                <a:grpSpLocks/>
              </p:cNvGrpSpPr>
              <p:nvPr/>
            </p:nvGrpSpPr>
            <p:grpSpPr bwMode="auto">
              <a:xfrm>
                <a:off x="4658" y="2733"/>
                <a:ext cx="132" cy="69"/>
                <a:chOff x="4658" y="2733"/>
                <a:chExt cx="132" cy="69"/>
              </a:xfrm>
            </p:grpSpPr>
            <p:sp>
              <p:nvSpPr>
                <p:cNvPr id="144895" name="Freeform 1535"/>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96" name="Freeform 1536"/>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73" name="Group 1540"/>
              <p:cNvGrpSpPr>
                <a:grpSpLocks/>
              </p:cNvGrpSpPr>
              <p:nvPr/>
            </p:nvGrpSpPr>
            <p:grpSpPr bwMode="auto">
              <a:xfrm>
                <a:off x="4658" y="2801"/>
                <a:ext cx="87" cy="13"/>
                <a:chOff x="4658" y="2801"/>
                <a:chExt cx="87" cy="13"/>
              </a:xfrm>
            </p:grpSpPr>
            <p:sp>
              <p:nvSpPr>
                <p:cNvPr id="144898" name="Rectangle 1538"/>
                <p:cNvSpPr>
                  <a:spLocks noChangeArrowheads="1"/>
                </p:cNvSpPr>
                <p:nvPr/>
              </p:nvSpPr>
              <p:spPr bwMode="auto">
                <a:xfrm>
                  <a:off x="4658" y="2801"/>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899" name="Rectangle 1539"/>
                <p:cNvSpPr>
                  <a:spLocks noChangeArrowheads="1"/>
                </p:cNvSpPr>
                <p:nvPr/>
              </p:nvSpPr>
              <p:spPr bwMode="auto">
                <a:xfrm>
                  <a:off x="4658" y="2801"/>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33" name="Group 1543"/>
              <p:cNvGrpSpPr>
                <a:grpSpLocks/>
              </p:cNvGrpSpPr>
              <p:nvPr/>
            </p:nvGrpSpPr>
            <p:grpSpPr bwMode="auto">
              <a:xfrm>
                <a:off x="4743" y="2733"/>
                <a:ext cx="47" cy="82"/>
                <a:chOff x="4743" y="2733"/>
                <a:chExt cx="47" cy="82"/>
              </a:xfrm>
            </p:grpSpPr>
            <p:sp>
              <p:nvSpPr>
                <p:cNvPr id="144901" name="Freeform 1541"/>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02" name="Freeform 1542"/>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862" name="Group 1554"/>
            <p:cNvGrpSpPr>
              <a:grpSpLocks/>
            </p:cNvGrpSpPr>
            <p:nvPr/>
          </p:nvGrpSpPr>
          <p:grpSpPr bwMode="auto">
            <a:xfrm>
              <a:off x="6565318" y="4428519"/>
              <a:ext cx="178486" cy="112230"/>
              <a:chOff x="4507" y="2957"/>
              <a:chExt cx="132" cy="83"/>
            </a:xfrm>
          </p:grpSpPr>
          <p:grpSp>
            <p:nvGrpSpPr>
              <p:cNvPr id="76577" name="Group 1547"/>
              <p:cNvGrpSpPr>
                <a:grpSpLocks/>
              </p:cNvGrpSpPr>
              <p:nvPr/>
            </p:nvGrpSpPr>
            <p:grpSpPr bwMode="auto">
              <a:xfrm>
                <a:off x="4507" y="2958"/>
                <a:ext cx="132" cy="69"/>
                <a:chOff x="4507" y="2958"/>
                <a:chExt cx="132" cy="69"/>
              </a:xfrm>
            </p:grpSpPr>
            <p:sp>
              <p:nvSpPr>
                <p:cNvPr id="144905" name="Freeform 1545"/>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06" name="Freeform 1546"/>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81" name="Group 1550"/>
              <p:cNvGrpSpPr>
                <a:grpSpLocks/>
              </p:cNvGrpSpPr>
              <p:nvPr/>
            </p:nvGrpSpPr>
            <p:grpSpPr bwMode="auto">
              <a:xfrm>
                <a:off x="4507" y="3026"/>
                <a:ext cx="86" cy="13"/>
                <a:chOff x="4507" y="3026"/>
                <a:chExt cx="86" cy="13"/>
              </a:xfrm>
            </p:grpSpPr>
            <p:sp>
              <p:nvSpPr>
                <p:cNvPr id="144908" name="Rectangle 1548"/>
                <p:cNvSpPr>
                  <a:spLocks noChangeArrowheads="1"/>
                </p:cNvSpPr>
                <p:nvPr/>
              </p:nvSpPr>
              <p:spPr bwMode="auto">
                <a:xfrm>
                  <a:off x="4507" y="3026"/>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09" name="Rectangle 1549"/>
                <p:cNvSpPr>
                  <a:spLocks noChangeArrowheads="1"/>
                </p:cNvSpPr>
                <p:nvPr/>
              </p:nvSpPr>
              <p:spPr bwMode="auto">
                <a:xfrm>
                  <a:off x="4507" y="3026"/>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85" name="Group 1553"/>
              <p:cNvGrpSpPr>
                <a:grpSpLocks/>
              </p:cNvGrpSpPr>
              <p:nvPr/>
            </p:nvGrpSpPr>
            <p:grpSpPr bwMode="auto">
              <a:xfrm>
                <a:off x="4592" y="2957"/>
                <a:ext cx="47" cy="83"/>
                <a:chOff x="4592" y="2957"/>
                <a:chExt cx="47" cy="83"/>
              </a:xfrm>
            </p:grpSpPr>
            <p:sp>
              <p:nvSpPr>
                <p:cNvPr id="144911" name="Freeform 1551"/>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12" name="Freeform 1552"/>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589" name="Group 1564"/>
            <p:cNvGrpSpPr>
              <a:grpSpLocks/>
            </p:cNvGrpSpPr>
            <p:nvPr/>
          </p:nvGrpSpPr>
          <p:grpSpPr bwMode="auto">
            <a:xfrm>
              <a:off x="6975024" y="3821398"/>
              <a:ext cx="178486" cy="110877"/>
              <a:chOff x="4810" y="2508"/>
              <a:chExt cx="132" cy="82"/>
            </a:xfrm>
          </p:grpSpPr>
          <p:grpSp>
            <p:nvGrpSpPr>
              <p:cNvPr id="76593" name="Group 1557"/>
              <p:cNvGrpSpPr>
                <a:grpSpLocks/>
              </p:cNvGrpSpPr>
              <p:nvPr/>
            </p:nvGrpSpPr>
            <p:grpSpPr bwMode="auto">
              <a:xfrm>
                <a:off x="4810" y="2508"/>
                <a:ext cx="132" cy="69"/>
                <a:chOff x="4810" y="2508"/>
                <a:chExt cx="132" cy="69"/>
              </a:xfrm>
            </p:grpSpPr>
            <p:sp>
              <p:nvSpPr>
                <p:cNvPr id="144915" name="Freeform 1555"/>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16" name="Freeform 1556"/>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94" name="Group 1560"/>
              <p:cNvGrpSpPr>
                <a:grpSpLocks/>
              </p:cNvGrpSpPr>
              <p:nvPr/>
            </p:nvGrpSpPr>
            <p:grpSpPr bwMode="auto">
              <a:xfrm>
                <a:off x="4810" y="2576"/>
                <a:ext cx="86" cy="14"/>
                <a:chOff x="4810" y="2576"/>
                <a:chExt cx="86" cy="14"/>
              </a:xfrm>
            </p:grpSpPr>
            <p:sp>
              <p:nvSpPr>
                <p:cNvPr id="144918" name="Rectangle 1558"/>
                <p:cNvSpPr>
                  <a:spLocks noChangeArrowheads="1"/>
                </p:cNvSpPr>
                <p:nvPr/>
              </p:nvSpPr>
              <p:spPr bwMode="auto">
                <a:xfrm>
                  <a:off x="4810"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19" name="Rectangle 1559"/>
                <p:cNvSpPr>
                  <a:spLocks noChangeArrowheads="1"/>
                </p:cNvSpPr>
                <p:nvPr/>
              </p:nvSpPr>
              <p:spPr bwMode="auto">
                <a:xfrm>
                  <a:off x="4810"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595" name="Group 1563"/>
              <p:cNvGrpSpPr>
                <a:grpSpLocks/>
              </p:cNvGrpSpPr>
              <p:nvPr/>
            </p:nvGrpSpPr>
            <p:grpSpPr bwMode="auto">
              <a:xfrm>
                <a:off x="4895" y="2508"/>
                <a:ext cx="47" cy="82"/>
                <a:chOff x="4895" y="2508"/>
                <a:chExt cx="47" cy="82"/>
              </a:xfrm>
            </p:grpSpPr>
            <p:sp>
              <p:nvSpPr>
                <p:cNvPr id="144921" name="Freeform 1561"/>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22" name="Freeform 1562"/>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00" name="Group 1574"/>
            <p:cNvGrpSpPr>
              <a:grpSpLocks/>
            </p:cNvGrpSpPr>
            <p:nvPr/>
          </p:nvGrpSpPr>
          <p:grpSpPr bwMode="auto">
            <a:xfrm>
              <a:off x="7126466" y="3972840"/>
              <a:ext cx="177134" cy="110877"/>
              <a:chOff x="4922" y="2620"/>
              <a:chExt cx="131" cy="82"/>
            </a:xfrm>
          </p:grpSpPr>
          <p:grpSp>
            <p:nvGrpSpPr>
              <p:cNvPr id="76604" name="Group 1567"/>
              <p:cNvGrpSpPr>
                <a:grpSpLocks/>
              </p:cNvGrpSpPr>
              <p:nvPr/>
            </p:nvGrpSpPr>
            <p:grpSpPr bwMode="auto">
              <a:xfrm>
                <a:off x="4922" y="2621"/>
                <a:ext cx="131" cy="68"/>
                <a:chOff x="4922" y="2621"/>
                <a:chExt cx="131" cy="68"/>
              </a:xfrm>
            </p:grpSpPr>
            <p:sp>
              <p:nvSpPr>
                <p:cNvPr id="144925" name="Freeform 1565"/>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26" name="Freeform 1566"/>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Lst>
                  <a:rect l="0" t="0" r="r" b="b"/>
                  <a:pathLst>
                    <a:path w="131" h="68">
                      <a:moveTo>
                        <a:pt x="4" y="62"/>
                      </a:moveTo>
                      <a:lnTo>
                        <a:pt x="46" y="0"/>
                      </a:lnTo>
                      <a:lnTo>
                        <a:pt x="131"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74" name="Group 1570"/>
              <p:cNvGrpSpPr>
                <a:grpSpLocks/>
              </p:cNvGrpSpPr>
              <p:nvPr/>
            </p:nvGrpSpPr>
            <p:grpSpPr bwMode="auto">
              <a:xfrm>
                <a:off x="4922" y="2689"/>
                <a:ext cx="86" cy="13"/>
                <a:chOff x="4922" y="2689"/>
                <a:chExt cx="86" cy="13"/>
              </a:xfrm>
            </p:grpSpPr>
            <p:sp>
              <p:nvSpPr>
                <p:cNvPr id="144928" name="Rectangle 1568"/>
                <p:cNvSpPr>
                  <a:spLocks noChangeArrowheads="1"/>
                </p:cNvSpPr>
                <p:nvPr/>
              </p:nvSpPr>
              <p:spPr bwMode="auto">
                <a:xfrm>
                  <a:off x="4922"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29" name="Rectangle 1569"/>
                <p:cNvSpPr>
                  <a:spLocks noChangeArrowheads="1"/>
                </p:cNvSpPr>
                <p:nvPr/>
              </p:nvSpPr>
              <p:spPr bwMode="auto">
                <a:xfrm>
                  <a:off x="4922"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87" name="Group 1573"/>
              <p:cNvGrpSpPr>
                <a:grpSpLocks/>
              </p:cNvGrpSpPr>
              <p:nvPr/>
            </p:nvGrpSpPr>
            <p:grpSpPr bwMode="auto">
              <a:xfrm>
                <a:off x="5006" y="2620"/>
                <a:ext cx="47" cy="82"/>
                <a:chOff x="5006" y="2620"/>
                <a:chExt cx="47" cy="82"/>
              </a:xfrm>
            </p:grpSpPr>
            <p:sp>
              <p:nvSpPr>
                <p:cNvPr id="144931" name="Freeform 1571"/>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32" name="Freeform 1572"/>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890" name="Group 1584"/>
            <p:cNvGrpSpPr>
              <a:grpSpLocks/>
            </p:cNvGrpSpPr>
            <p:nvPr/>
          </p:nvGrpSpPr>
          <p:grpSpPr bwMode="auto">
            <a:xfrm>
              <a:off x="6920937" y="4277077"/>
              <a:ext cx="178486" cy="110877"/>
              <a:chOff x="4770" y="2845"/>
              <a:chExt cx="132" cy="82"/>
            </a:xfrm>
          </p:grpSpPr>
          <p:grpSp>
            <p:nvGrpSpPr>
              <p:cNvPr id="144893" name="Group 1577"/>
              <p:cNvGrpSpPr>
                <a:grpSpLocks/>
              </p:cNvGrpSpPr>
              <p:nvPr/>
            </p:nvGrpSpPr>
            <p:grpSpPr bwMode="auto">
              <a:xfrm>
                <a:off x="4770" y="2845"/>
                <a:ext cx="132" cy="69"/>
                <a:chOff x="4770" y="2845"/>
                <a:chExt cx="132" cy="69"/>
              </a:xfrm>
            </p:grpSpPr>
            <p:sp>
              <p:nvSpPr>
                <p:cNvPr id="144935" name="Freeform 1575"/>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36" name="Freeform 1576"/>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94" name="Group 1580"/>
              <p:cNvGrpSpPr>
                <a:grpSpLocks/>
              </p:cNvGrpSpPr>
              <p:nvPr/>
            </p:nvGrpSpPr>
            <p:grpSpPr bwMode="auto">
              <a:xfrm>
                <a:off x="4770" y="2914"/>
                <a:ext cx="86" cy="13"/>
                <a:chOff x="4770" y="2914"/>
                <a:chExt cx="86" cy="13"/>
              </a:xfrm>
            </p:grpSpPr>
            <p:sp>
              <p:nvSpPr>
                <p:cNvPr id="144938" name="Rectangle 1578"/>
                <p:cNvSpPr>
                  <a:spLocks noChangeArrowheads="1"/>
                </p:cNvSpPr>
                <p:nvPr/>
              </p:nvSpPr>
              <p:spPr bwMode="auto">
                <a:xfrm>
                  <a:off x="4770" y="2914"/>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39" name="Rectangle 1579"/>
                <p:cNvSpPr>
                  <a:spLocks noChangeArrowheads="1"/>
                </p:cNvSpPr>
                <p:nvPr/>
              </p:nvSpPr>
              <p:spPr bwMode="auto">
                <a:xfrm>
                  <a:off x="4770" y="291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08" name="Group 1583"/>
              <p:cNvGrpSpPr>
                <a:grpSpLocks/>
              </p:cNvGrpSpPr>
              <p:nvPr/>
            </p:nvGrpSpPr>
            <p:grpSpPr bwMode="auto">
              <a:xfrm>
                <a:off x="4855" y="2845"/>
                <a:ext cx="47" cy="82"/>
                <a:chOff x="4855" y="2845"/>
                <a:chExt cx="47" cy="82"/>
              </a:xfrm>
            </p:grpSpPr>
            <p:sp>
              <p:nvSpPr>
                <p:cNvPr id="144941" name="Freeform 1581"/>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42" name="Freeform 1582"/>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12" name="Group 1594"/>
            <p:cNvGrpSpPr>
              <a:grpSpLocks/>
            </p:cNvGrpSpPr>
            <p:nvPr/>
          </p:nvGrpSpPr>
          <p:grpSpPr bwMode="auto">
            <a:xfrm>
              <a:off x="6715408" y="4581314"/>
              <a:ext cx="178486" cy="112230"/>
              <a:chOff x="4618" y="3070"/>
              <a:chExt cx="132" cy="83"/>
            </a:xfrm>
          </p:grpSpPr>
          <p:grpSp>
            <p:nvGrpSpPr>
              <p:cNvPr id="76616" name="Group 1587"/>
              <p:cNvGrpSpPr>
                <a:grpSpLocks/>
              </p:cNvGrpSpPr>
              <p:nvPr/>
            </p:nvGrpSpPr>
            <p:grpSpPr bwMode="auto">
              <a:xfrm>
                <a:off x="4618" y="3071"/>
                <a:ext cx="132" cy="69"/>
                <a:chOff x="4618" y="3071"/>
                <a:chExt cx="132" cy="69"/>
              </a:xfrm>
            </p:grpSpPr>
            <p:sp>
              <p:nvSpPr>
                <p:cNvPr id="144945" name="Freeform 1585"/>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46" name="Freeform 1586"/>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20" name="Group 1590"/>
              <p:cNvGrpSpPr>
                <a:grpSpLocks/>
              </p:cNvGrpSpPr>
              <p:nvPr/>
            </p:nvGrpSpPr>
            <p:grpSpPr bwMode="auto">
              <a:xfrm>
                <a:off x="4618" y="3139"/>
                <a:ext cx="86" cy="13"/>
                <a:chOff x="4618" y="3139"/>
                <a:chExt cx="86" cy="13"/>
              </a:xfrm>
            </p:grpSpPr>
            <p:sp>
              <p:nvSpPr>
                <p:cNvPr id="144948" name="Rectangle 1588"/>
                <p:cNvSpPr>
                  <a:spLocks noChangeArrowheads="1"/>
                </p:cNvSpPr>
                <p:nvPr/>
              </p:nvSpPr>
              <p:spPr bwMode="auto">
                <a:xfrm>
                  <a:off x="4618"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49" name="Rectangle 1589"/>
                <p:cNvSpPr>
                  <a:spLocks noChangeArrowheads="1"/>
                </p:cNvSpPr>
                <p:nvPr/>
              </p:nvSpPr>
              <p:spPr bwMode="auto">
                <a:xfrm>
                  <a:off x="4618"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24" name="Group 1593"/>
              <p:cNvGrpSpPr>
                <a:grpSpLocks/>
              </p:cNvGrpSpPr>
              <p:nvPr/>
            </p:nvGrpSpPr>
            <p:grpSpPr bwMode="auto">
              <a:xfrm>
                <a:off x="4703" y="3070"/>
                <a:ext cx="47" cy="83"/>
                <a:chOff x="4703" y="3070"/>
                <a:chExt cx="47" cy="83"/>
              </a:xfrm>
            </p:grpSpPr>
            <p:sp>
              <p:nvSpPr>
                <p:cNvPr id="144951" name="Freeform 1591"/>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52" name="Freeform 1592"/>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28" name="Group 1604"/>
            <p:cNvGrpSpPr>
              <a:grpSpLocks/>
            </p:cNvGrpSpPr>
            <p:nvPr/>
          </p:nvGrpSpPr>
          <p:grpSpPr bwMode="auto">
            <a:xfrm>
              <a:off x="7227879" y="3821398"/>
              <a:ext cx="178486" cy="110877"/>
              <a:chOff x="4997" y="2508"/>
              <a:chExt cx="132" cy="82"/>
            </a:xfrm>
          </p:grpSpPr>
          <p:grpSp>
            <p:nvGrpSpPr>
              <p:cNvPr id="76632" name="Group 1597"/>
              <p:cNvGrpSpPr>
                <a:grpSpLocks/>
              </p:cNvGrpSpPr>
              <p:nvPr/>
            </p:nvGrpSpPr>
            <p:grpSpPr bwMode="auto">
              <a:xfrm>
                <a:off x="4997" y="2508"/>
                <a:ext cx="132" cy="69"/>
                <a:chOff x="4997" y="2508"/>
                <a:chExt cx="132" cy="69"/>
              </a:xfrm>
            </p:grpSpPr>
            <p:sp>
              <p:nvSpPr>
                <p:cNvPr id="144955" name="Freeform 1595"/>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56" name="Freeform 1596"/>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36" name="Group 1600"/>
              <p:cNvGrpSpPr>
                <a:grpSpLocks/>
              </p:cNvGrpSpPr>
              <p:nvPr/>
            </p:nvGrpSpPr>
            <p:grpSpPr bwMode="auto">
              <a:xfrm>
                <a:off x="4997" y="2576"/>
                <a:ext cx="86" cy="14"/>
                <a:chOff x="4997" y="2576"/>
                <a:chExt cx="86" cy="14"/>
              </a:xfrm>
            </p:grpSpPr>
            <p:sp>
              <p:nvSpPr>
                <p:cNvPr id="144958" name="Rectangle 1598"/>
                <p:cNvSpPr>
                  <a:spLocks noChangeArrowheads="1"/>
                </p:cNvSpPr>
                <p:nvPr/>
              </p:nvSpPr>
              <p:spPr bwMode="auto">
                <a:xfrm>
                  <a:off x="4997"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59" name="Rectangle 1599"/>
                <p:cNvSpPr>
                  <a:spLocks noChangeArrowheads="1"/>
                </p:cNvSpPr>
                <p:nvPr/>
              </p:nvSpPr>
              <p:spPr bwMode="auto">
                <a:xfrm>
                  <a:off x="4997"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897" name="Group 1603"/>
              <p:cNvGrpSpPr>
                <a:grpSpLocks/>
              </p:cNvGrpSpPr>
              <p:nvPr/>
            </p:nvGrpSpPr>
            <p:grpSpPr bwMode="auto">
              <a:xfrm>
                <a:off x="5082" y="2508"/>
                <a:ext cx="47" cy="82"/>
                <a:chOff x="5082" y="2508"/>
                <a:chExt cx="47" cy="82"/>
              </a:xfrm>
            </p:grpSpPr>
            <p:sp>
              <p:nvSpPr>
                <p:cNvPr id="144961" name="Freeform 1601"/>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62" name="Freeform 1602"/>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00" name="Group 1614"/>
            <p:cNvGrpSpPr>
              <a:grpSpLocks/>
            </p:cNvGrpSpPr>
            <p:nvPr/>
          </p:nvGrpSpPr>
          <p:grpSpPr bwMode="auto">
            <a:xfrm>
              <a:off x="7379321" y="3972840"/>
              <a:ext cx="178486" cy="110877"/>
              <a:chOff x="5109" y="2620"/>
              <a:chExt cx="132" cy="82"/>
            </a:xfrm>
          </p:grpSpPr>
          <p:grpSp>
            <p:nvGrpSpPr>
              <p:cNvPr id="144903" name="Group 1607"/>
              <p:cNvGrpSpPr>
                <a:grpSpLocks/>
              </p:cNvGrpSpPr>
              <p:nvPr/>
            </p:nvGrpSpPr>
            <p:grpSpPr bwMode="auto">
              <a:xfrm>
                <a:off x="5109" y="2621"/>
                <a:ext cx="132" cy="68"/>
                <a:chOff x="5109" y="2621"/>
                <a:chExt cx="132" cy="68"/>
              </a:xfrm>
            </p:grpSpPr>
            <p:sp>
              <p:nvSpPr>
                <p:cNvPr id="144965" name="Freeform 1605"/>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66" name="Freeform 1606"/>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04" name="Group 1610"/>
              <p:cNvGrpSpPr>
                <a:grpSpLocks/>
              </p:cNvGrpSpPr>
              <p:nvPr/>
            </p:nvGrpSpPr>
            <p:grpSpPr bwMode="auto">
              <a:xfrm>
                <a:off x="5109" y="2689"/>
                <a:ext cx="86" cy="13"/>
                <a:chOff x="5109" y="2689"/>
                <a:chExt cx="86" cy="13"/>
              </a:xfrm>
            </p:grpSpPr>
            <p:sp>
              <p:nvSpPr>
                <p:cNvPr id="144968" name="Rectangle 1608"/>
                <p:cNvSpPr>
                  <a:spLocks noChangeArrowheads="1"/>
                </p:cNvSpPr>
                <p:nvPr/>
              </p:nvSpPr>
              <p:spPr bwMode="auto">
                <a:xfrm>
                  <a:off x="5109"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69" name="Rectangle 1609"/>
                <p:cNvSpPr>
                  <a:spLocks noChangeArrowheads="1"/>
                </p:cNvSpPr>
                <p:nvPr/>
              </p:nvSpPr>
              <p:spPr bwMode="auto">
                <a:xfrm>
                  <a:off x="5109"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07" name="Group 1613"/>
              <p:cNvGrpSpPr>
                <a:grpSpLocks/>
              </p:cNvGrpSpPr>
              <p:nvPr/>
            </p:nvGrpSpPr>
            <p:grpSpPr bwMode="auto">
              <a:xfrm>
                <a:off x="5194" y="2620"/>
                <a:ext cx="47" cy="82"/>
                <a:chOff x="5194" y="2620"/>
                <a:chExt cx="47" cy="82"/>
              </a:xfrm>
            </p:grpSpPr>
            <p:sp>
              <p:nvSpPr>
                <p:cNvPr id="144971" name="Freeform 1611"/>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72" name="Freeform 1612"/>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10" name="Group 1624"/>
            <p:cNvGrpSpPr>
              <a:grpSpLocks/>
            </p:cNvGrpSpPr>
            <p:nvPr/>
          </p:nvGrpSpPr>
          <p:grpSpPr bwMode="auto">
            <a:xfrm>
              <a:off x="7276556" y="4125635"/>
              <a:ext cx="178486" cy="110877"/>
              <a:chOff x="5033" y="2733"/>
              <a:chExt cx="132" cy="82"/>
            </a:xfrm>
          </p:grpSpPr>
          <p:grpSp>
            <p:nvGrpSpPr>
              <p:cNvPr id="144913" name="Group 1617"/>
              <p:cNvGrpSpPr>
                <a:grpSpLocks/>
              </p:cNvGrpSpPr>
              <p:nvPr/>
            </p:nvGrpSpPr>
            <p:grpSpPr bwMode="auto">
              <a:xfrm>
                <a:off x="5033" y="2733"/>
                <a:ext cx="132" cy="69"/>
                <a:chOff x="5033" y="2733"/>
                <a:chExt cx="132" cy="69"/>
              </a:xfrm>
            </p:grpSpPr>
            <p:sp>
              <p:nvSpPr>
                <p:cNvPr id="144975" name="Freeform 1615"/>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76" name="Freeform 1616"/>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14" name="Group 1620"/>
              <p:cNvGrpSpPr>
                <a:grpSpLocks/>
              </p:cNvGrpSpPr>
              <p:nvPr/>
            </p:nvGrpSpPr>
            <p:grpSpPr bwMode="auto">
              <a:xfrm>
                <a:off x="5033" y="2801"/>
                <a:ext cx="86" cy="13"/>
                <a:chOff x="5033" y="2801"/>
                <a:chExt cx="86" cy="13"/>
              </a:xfrm>
            </p:grpSpPr>
            <p:sp>
              <p:nvSpPr>
                <p:cNvPr id="144978" name="Rectangle 1618"/>
                <p:cNvSpPr>
                  <a:spLocks noChangeArrowheads="1"/>
                </p:cNvSpPr>
                <p:nvPr/>
              </p:nvSpPr>
              <p:spPr bwMode="auto">
                <a:xfrm>
                  <a:off x="5033" y="2801"/>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79" name="Rectangle 1619"/>
                <p:cNvSpPr>
                  <a:spLocks noChangeArrowheads="1"/>
                </p:cNvSpPr>
                <p:nvPr/>
              </p:nvSpPr>
              <p:spPr bwMode="auto">
                <a:xfrm>
                  <a:off x="5033" y="2801"/>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17" name="Group 1623"/>
              <p:cNvGrpSpPr>
                <a:grpSpLocks/>
              </p:cNvGrpSpPr>
              <p:nvPr/>
            </p:nvGrpSpPr>
            <p:grpSpPr bwMode="auto">
              <a:xfrm>
                <a:off x="5118" y="2733"/>
                <a:ext cx="47" cy="82"/>
                <a:chOff x="5118" y="2733"/>
                <a:chExt cx="47" cy="82"/>
              </a:xfrm>
            </p:grpSpPr>
            <p:sp>
              <p:nvSpPr>
                <p:cNvPr id="144981" name="Freeform 1621"/>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82" name="Freeform 1622"/>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20" name="Group 1634"/>
            <p:cNvGrpSpPr>
              <a:grpSpLocks/>
            </p:cNvGrpSpPr>
            <p:nvPr/>
          </p:nvGrpSpPr>
          <p:grpSpPr bwMode="auto">
            <a:xfrm>
              <a:off x="7071027" y="4428519"/>
              <a:ext cx="178486" cy="112230"/>
              <a:chOff x="4881" y="2957"/>
              <a:chExt cx="132" cy="83"/>
            </a:xfrm>
          </p:grpSpPr>
          <p:grpSp>
            <p:nvGrpSpPr>
              <p:cNvPr id="144923" name="Group 1627"/>
              <p:cNvGrpSpPr>
                <a:grpSpLocks/>
              </p:cNvGrpSpPr>
              <p:nvPr/>
            </p:nvGrpSpPr>
            <p:grpSpPr bwMode="auto">
              <a:xfrm>
                <a:off x="4881" y="2958"/>
                <a:ext cx="132" cy="69"/>
                <a:chOff x="4881" y="2958"/>
                <a:chExt cx="132" cy="69"/>
              </a:xfrm>
            </p:grpSpPr>
            <p:sp>
              <p:nvSpPr>
                <p:cNvPr id="144985" name="Freeform 1625"/>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86" name="Freeform 1626"/>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24" name="Group 1630"/>
              <p:cNvGrpSpPr>
                <a:grpSpLocks/>
              </p:cNvGrpSpPr>
              <p:nvPr/>
            </p:nvGrpSpPr>
            <p:grpSpPr bwMode="auto">
              <a:xfrm>
                <a:off x="4881" y="3026"/>
                <a:ext cx="87" cy="13"/>
                <a:chOff x="4881" y="3026"/>
                <a:chExt cx="87" cy="13"/>
              </a:xfrm>
            </p:grpSpPr>
            <p:sp>
              <p:nvSpPr>
                <p:cNvPr id="144988" name="Rectangle 1628"/>
                <p:cNvSpPr>
                  <a:spLocks noChangeArrowheads="1"/>
                </p:cNvSpPr>
                <p:nvPr/>
              </p:nvSpPr>
              <p:spPr bwMode="auto">
                <a:xfrm>
                  <a:off x="4881"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89" name="Rectangle 1629"/>
                <p:cNvSpPr>
                  <a:spLocks noChangeArrowheads="1"/>
                </p:cNvSpPr>
                <p:nvPr/>
              </p:nvSpPr>
              <p:spPr bwMode="auto">
                <a:xfrm>
                  <a:off x="4881"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27" name="Group 1633"/>
              <p:cNvGrpSpPr>
                <a:grpSpLocks/>
              </p:cNvGrpSpPr>
              <p:nvPr/>
            </p:nvGrpSpPr>
            <p:grpSpPr bwMode="auto">
              <a:xfrm>
                <a:off x="4966" y="2957"/>
                <a:ext cx="47" cy="83"/>
                <a:chOff x="4966" y="2957"/>
                <a:chExt cx="47" cy="83"/>
              </a:xfrm>
            </p:grpSpPr>
            <p:sp>
              <p:nvSpPr>
                <p:cNvPr id="144991" name="Freeform 1631"/>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92" name="Freeform 1632"/>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40" name="Group 1644"/>
            <p:cNvGrpSpPr>
              <a:grpSpLocks/>
            </p:cNvGrpSpPr>
            <p:nvPr/>
          </p:nvGrpSpPr>
          <p:grpSpPr bwMode="auto">
            <a:xfrm>
              <a:off x="6969615" y="4581314"/>
              <a:ext cx="177134" cy="112230"/>
              <a:chOff x="4806" y="3070"/>
              <a:chExt cx="131" cy="83"/>
            </a:xfrm>
          </p:grpSpPr>
          <p:grpSp>
            <p:nvGrpSpPr>
              <p:cNvPr id="76644" name="Group 1637"/>
              <p:cNvGrpSpPr>
                <a:grpSpLocks/>
              </p:cNvGrpSpPr>
              <p:nvPr/>
            </p:nvGrpSpPr>
            <p:grpSpPr bwMode="auto">
              <a:xfrm>
                <a:off x="4806" y="3071"/>
                <a:ext cx="131" cy="69"/>
                <a:chOff x="4806" y="3071"/>
                <a:chExt cx="131" cy="69"/>
              </a:xfrm>
            </p:grpSpPr>
            <p:sp>
              <p:nvSpPr>
                <p:cNvPr id="144995" name="Freeform 1635"/>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96" name="Freeform 1636"/>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48" name="Group 1640"/>
              <p:cNvGrpSpPr>
                <a:grpSpLocks/>
              </p:cNvGrpSpPr>
              <p:nvPr/>
            </p:nvGrpSpPr>
            <p:grpSpPr bwMode="auto">
              <a:xfrm>
                <a:off x="4806" y="3139"/>
                <a:ext cx="86" cy="13"/>
                <a:chOff x="4806" y="3139"/>
                <a:chExt cx="86" cy="13"/>
              </a:xfrm>
            </p:grpSpPr>
            <p:sp>
              <p:nvSpPr>
                <p:cNvPr id="144998" name="Rectangle 1638"/>
                <p:cNvSpPr>
                  <a:spLocks noChangeArrowheads="1"/>
                </p:cNvSpPr>
                <p:nvPr/>
              </p:nvSpPr>
              <p:spPr bwMode="auto">
                <a:xfrm>
                  <a:off x="4806"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999" name="Rectangle 1639"/>
                <p:cNvSpPr>
                  <a:spLocks noChangeArrowheads="1"/>
                </p:cNvSpPr>
                <p:nvPr/>
              </p:nvSpPr>
              <p:spPr bwMode="auto">
                <a:xfrm>
                  <a:off x="4806"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52" name="Group 1643"/>
              <p:cNvGrpSpPr>
                <a:grpSpLocks/>
              </p:cNvGrpSpPr>
              <p:nvPr/>
            </p:nvGrpSpPr>
            <p:grpSpPr bwMode="auto">
              <a:xfrm>
                <a:off x="4890" y="3070"/>
                <a:ext cx="47" cy="83"/>
                <a:chOff x="4890" y="3070"/>
                <a:chExt cx="47" cy="83"/>
              </a:xfrm>
            </p:grpSpPr>
            <p:sp>
              <p:nvSpPr>
                <p:cNvPr id="145001" name="Freeform 1641"/>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02" name="Freeform 1642"/>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56" name="Group 1654"/>
            <p:cNvGrpSpPr>
              <a:grpSpLocks/>
            </p:cNvGrpSpPr>
            <p:nvPr/>
          </p:nvGrpSpPr>
          <p:grpSpPr bwMode="auto">
            <a:xfrm>
              <a:off x="7480733" y="3821398"/>
              <a:ext cx="178486" cy="110877"/>
              <a:chOff x="5184" y="2508"/>
              <a:chExt cx="132" cy="82"/>
            </a:xfrm>
          </p:grpSpPr>
          <p:grpSp>
            <p:nvGrpSpPr>
              <p:cNvPr id="76660" name="Group 1647"/>
              <p:cNvGrpSpPr>
                <a:grpSpLocks/>
              </p:cNvGrpSpPr>
              <p:nvPr/>
            </p:nvGrpSpPr>
            <p:grpSpPr bwMode="auto">
              <a:xfrm>
                <a:off x="5185" y="2508"/>
                <a:ext cx="131" cy="69"/>
                <a:chOff x="5185" y="2508"/>
                <a:chExt cx="131" cy="69"/>
              </a:xfrm>
            </p:grpSpPr>
            <p:sp>
              <p:nvSpPr>
                <p:cNvPr id="145005" name="Freeform 1645"/>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06" name="Freeform 1646"/>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Lst>
                  <a:rect l="0" t="0" r="r" b="b"/>
                  <a:pathLst>
                    <a:path w="131" h="69">
                      <a:moveTo>
                        <a:pt x="4" y="63"/>
                      </a:moveTo>
                      <a:lnTo>
                        <a:pt x="45"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64" name="Group 1650"/>
              <p:cNvGrpSpPr>
                <a:grpSpLocks/>
              </p:cNvGrpSpPr>
              <p:nvPr/>
            </p:nvGrpSpPr>
            <p:grpSpPr bwMode="auto">
              <a:xfrm>
                <a:off x="5184" y="2576"/>
                <a:ext cx="87" cy="14"/>
                <a:chOff x="5184" y="2576"/>
                <a:chExt cx="87" cy="14"/>
              </a:xfrm>
            </p:grpSpPr>
            <p:sp>
              <p:nvSpPr>
                <p:cNvPr id="145008" name="Rectangle 1648"/>
                <p:cNvSpPr>
                  <a:spLocks noChangeArrowheads="1"/>
                </p:cNvSpPr>
                <p:nvPr/>
              </p:nvSpPr>
              <p:spPr bwMode="auto">
                <a:xfrm>
                  <a:off x="5184"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09" name="Rectangle 1649"/>
                <p:cNvSpPr>
                  <a:spLocks noChangeArrowheads="1"/>
                </p:cNvSpPr>
                <p:nvPr/>
              </p:nvSpPr>
              <p:spPr bwMode="auto">
                <a:xfrm>
                  <a:off x="5185"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68" name="Group 1653"/>
              <p:cNvGrpSpPr>
                <a:grpSpLocks/>
              </p:cNvGrpSpPr>
              <p:nvPr/>
            </p:nvGrpSpPr>
            <p:grpSpPr bwMode="auto">
              <a:xfrm>
                <a:off x="5269" y="2508"/>
                <a:ext cx="47" cy="82"/>
                <a:chOff x="5269" y="2508"/>
                <a:chExt cx="47" cy="82"/>
              </a:xfrm>
            </p:grpSpPr>
            <p:sp>
              <p:nvSpPr>
                <p:cNvPr id="145011" name="Freeform 1651"/>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12" name="Freeform 1652"/>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30" name="Group 1664"/>
            <p:cNvGrpSpPr>
              <a:grpSpLocks/>
            </p:cNvGrpSpPr>
            <p:nvPr/>
          </p:nvGrpSpPr>
          <p:grpSpPr bwMode="auto">
            <a:xfrm>
              <a:off x="7632176" y="3972840"/>
              <a:ext cx="178486" cy="110877"/>
              <a:chOff x="5296" y="2620"/>
              <a:chExt cx="132" cy="82"/>
            </a:xfrm>
          </p:grpSpPr>
          <p:grpSp>
            <p:nvGrpSpPr>
              <p:cNvPr id="144933" name="Group 1657"/>
              <p:cNvGrpSpPr>
                <a:grpSpLocks/>
              </p:cNvGrpSpPr>
              <p:nvPr/>
            </p:nvGrpSpPr>
            <p:grpSpPr bwMode="auto">
              <a:xfrm>
                <a:off x="5296" y="2621"/>
                <a:ext cx="132" cy="68"/>
                <a:chOff x="5296" y="2621"/>
                <a:chExt cx="132" cy="68"/>
              </a:xfrm>
            </p:grpSpPr>
            <p:sp>
              <p:nvSpPr>
                <p:cNvPr id="145015" name="Freeform 1655"/>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16" name="Freeform 1656"/>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34" name="Group 1660"/>
              <p:cNvGrpSpPr>
                <a:grpSpLocks/>
              </p:cNvGrpSpPr>
              <p:nvPr/>
            </p:nvGrpSpPr>
            <p:grpSpPr bwMode="auto">
              <a:xfrm>
                <a:off x="5296" y="2689"/>
                <a:ext cx="86" cy="13"/>
                <a:chOff x="5296" y="2689"/>
                <a:chExt cx="86" cy="13"/>
              </a:xfrm>
            </p:grpSpPr>
            <p:sp>
              <p:nvSpPr>
                <p:cNvPr id="145018" name="Rectangle 1658"/>
                <p:cNvSpPr>
                  <a:spLocks noChangeArrowheads="1"/>
                </p:cNvSpPr>
                <p:nvPr/>
              </p:nvSpPr>
              <p:spPr bwMode="auto">
                <a:xfrm>
                  <a:off x="5296"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19" name="Rectangle 1659"/>
                <p:cNvSpPr>
                  <a:spLocks noChangeArrowheads="1"/>
                </p:cNvSpPr>
                <p:nvPr/>
              </p:nvSpPr>
              <p:spPr bwMode="auto">
                <a:xfrm>
                  <a:off x="5296"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37" name="Group 1663"/>
              <p:cNvGrpSpPr>
                <a:grpSpLocks/>
              </p:cNvGrpSpPr>
              <p:nvPr/>
            </p:nvGrpSpPr>
            <p:grpSpPr bwMode="auto">
              <a:xfrm>
                <a:off x="5381" y="2620"/>
                <a:ext cx="47" cy="82"/>
                <a:chOff x="5381" y="2620"/>
                <a:chExt cx="47" cy="82"/>
              </a:xfrm>
            </p:grpSpPr>
            <p:sp>
              <p:nvSpPr>
                <p:cNvPr id="145021" name="Freeform 1661"/>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22" name="Freeform 1662"/>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40" name="Group 1674"/>
            <p:cNvGrpSpPr>
              <a:grpSpLocks/>
            </p:cNvGrpSpPr>
            <p:nvPr/>
          </p:nvGrpSpPr>
          <p:grpSpPr bwMode="auto">
            <a:xfrm>
              <a:off x="7529411" y="4125635"/>
              <a:ext cx="178486" cy="110877"/>
              <a:chOff x="5220" y="2733"/>
              <a:chExt cx="132" cy="82"/>
            </a:xfrm>
          </p:grpSpPr>
          <p:grpSp>
            <p:nvGrpSpPr>
              <p:cNvPr id="144943" name="Group 1667"/>
              <p:cNvGrpSpPr>
                <a:grpSpLocks/>
              </p:cNvGrpSpPr>
              <p:nvPr/>
            </p:nvGrpSpPr>
            <p:grpSpPr bwMode="auto">
              <a:xfrm>
                <a:off x="5220" y="2733"/>
                <a:ext cx="132" cy="69"/>
                <a:chOff x="5220" y="2733"/>
                <a:chExt cx="132" cy="69"/>
              </a:xfrm>
            </p:grpSpPr>
            <p:sp>
              <p:nvSpPr>
                <p:cNvPr id="145025" name="Freeform 1665"/>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26" name="Freeform 1666"/>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44" name="Group 1670"/>
              <p:cNvGrpSpPr>
                <a:grpSpLocks/>
              </p:cNvGrpSpPr>
              <p:nvPr/>
            </p:nvGrpSpPr>
            <p:grpSpPr bwMode="auto">
              <a:xfrm>
                <a:off x="5220" y="2801"/>
                <a:ext cx="86" cy="14"/>
                <a:chOff x="5220" y="2801"/>
                <a:chExt cx="86" cy="14"/>
              </a:xfrm>
            </p:grpSpPr>
            <p:sp>
              <p:nvSpPr>
                <p:cNvPr id="145028" name="Rectangle 1668"/>
                <p:cNvSpPr>
                  <a:spLocks noChangeArrowheads="1"/>
                </p:cNvSpPr>
                <p:nvPr/>
              </p:nvSpPr>
              <p:spPr bwMode="auto">
                <a:xfrm>
                  <a:off x="5220" y="2801"/>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29" name="Rectangle 1669"/>
                <p:cNvSpPr>
                  <a:spLocks noChangeArrowheads="1"/>
                </p:cNvSpPr>
                <p:nvPr/>
              </p:nvSpPr>
              <p:spPr bwMode="auto">
                <a:xfrm>
                  <a:off x="5220" y="2801"/>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47" name="Group 1673"/>
              <p:cNvGrpSpPr>
                <a:grpSpLocks/>
              </p:cNvGrpSpPr>
              <p:nvPr/>
            </p:nvGrpSpPr>
            <p:grpSpPr bwMode="auto">
              <a:xfrm>
                <a:off x="5305" y="2733"/>
                <a:ext cx="47" cy="82"/>
                <a:chOff x="5305" y="2733"/>
                <a:chExt cx="47" cy="82"/>
              </a:xfrm>
            </p:grpSpPr>
            <p:sp>
              <p:nvSpPr>
                <p:cNvPr id="145031" name="Freeform 1671"/>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32" name="Freeform 1672"/>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50" name="Group 1684"/>
            <p:cNvGrpSpPr>
              <a:grpSpLocks/>
            </p:cNvGrpSpPr>
            <p:nvPr/>
          </p:nvGrpSpPr>
          <p:grpSpPr bwMode="auto">
            <a:xfrm>
              <a:off x="7323882" y="4428519"/>
              <a:ext cx="178486" cy="112230"/>
              <a:chOff x="5068" y="2957"/>
              <a:chExt cx="132" cy="83"/>
            </a:xfrm>
          </p:grpSpPr>
          <p:grpSp>
            <p:nvGrpSpPr>
              <p:cNvPr id="144953" name="Group 1677"/>
              <p:cNvGrpSpPr>
                <a:grpSpLocks/>
              </p:cNvGrpSpPr>
              <p:nvPr/>
            </p:nvGrpSpPr>
            <p:grpSpPr bwMode="auto">
              <a:xfrm>
                <a:off x="5068" y="2958"/>
                <a:ext cx="132" cy="69"/>
                <a:chOff x="5068" y="2958"/>
                <a:chExt cx="132" cy="69"/>
              </a:xfrm>
            </p:grpSpPr>
            <p:sp>
              <p:nvSpPr>
                <p:cNvPr id="145035" name="Freeform 1675"/>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36" name="Freeform 1676"/>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54" name="Group 1680"/>
              <p:cNvGrpSpPr>
                <a:grpSpLocks/>
              </p:cNvGrpSpPr>
              <p:nvPr/>
            </p:nvGrpSpPr>
            <p:grpSpPr bwMode="auto">
              <a:xfrm>
                <a:off x="5068" y="3026"/>
                <a:ext cx="87" cy="13"/>
                <a:chOff x="5068" y="3026"/>
                <a:chExt cx="87" cy="13"/>
              </a:xfrm>
            </p:grpSpPr>
            <p:sp>
              <p:nvSpPr>
                <p:cNvPr id="145038" name="Rectangle 1678"/>
                <p:cNvSpPr>
                  <a:spLocks noChangeArrowheads="1"/>
                </p:cNvSpPr>
                <p:nvPr/>
              </p:nvSpPr>
              <p:spPr bwMode="auto">
                <a:xfrm>
                  <a:off x="5068"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39" name="Rectangle 1679"/>
                <p:cNvSpPr>
                  <a:spLocks noChangeArrowheads="1"/>
                </p:cNvSpPr>
                <p:nvPr/>
              </p:nvSpPr>
              <p:spPr bwMode="auto">
                <a:xfrm>
                  <a:off x="5068"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57" name="Group 1683"/>
              <p:cNvGrpSpPr>
                <a:grpSpLocks/>
              </p:cNvGrpSpPr>
              <p:nvPr/>
            </p:nvGrpSpPr>
            <p:grpSpPr bwMode="auto">
              <a:xfrm>
                <a:off x="5153" y="2957"/>
                <a:ext cx="47" cy="83"/>
                <a:chOff x="5153" y="2957"/>
                <a:chExt cx="47" cy="83"/>
              </a:xfrm>
            </p:grpSpPr>
            <p:sp>
              <p:nvSpPr>
                <p:cNvPr id="145041" name="Freeform 1681"/>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42" name="Freeform 1682"/>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72" name="Group 1694"/>
            <p:cNvGrpSpPr>
              <a:grpSpLocks/>
            </p:cNvGrpSpPr>
            <p:nvPr/>
          </p:nvGrpSpPr>
          <p:grpSpPr bwMode="auto">
            <a:xfrm>
              <a:off x="7222470" y="4581314"/>
              <a:ext cx="177134" cy="112230"/>
              <a:chOff x="4993" y="3070"/>
              <a:chExt cx="131" cy="83"/>
            </a:xfrm>
          </p:grpSpPr>
          <p:grpSp>
            <p:nvGrpSpPr>
              <p:cNvPr id="76673" name="Group 1687"/>
              <p:cNvGrpSpPr>
                <a:grpSpLocks/>
              </p:cNvGrpSpPr>
              <p:nvPr/>
            </p:nvGrpSpPr>
            <p:grpSpPr bwMode="auto">
              <a:xfrm>
                <a:off x="4993" y="3071"/>
                <a:ext cx="131" cy="69"/>
                <a:chOff x="4993" y="3071"/>
                <a:chExt cx="131" cy="69"/>
              </a:xfrm>
            </p:grpSpPr>
            <p:sp>
              <p:nvSpPr>
                <p:cNvPr id="145045" name="Freeform 1685"/>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46" name="Freeform 1686"/>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77" name="Group 1690"/>
              <p:cNvGrpSpPr>
                <a:grpSpLocks/>
              </p:cNvGrpSpPr>
              <p:nvPr/>
            </p:nvGrpSpPr>
            <p:grpSpPr bwMode="auto">
              <a:xfrm>
                <a:off x="4993" y="3139"/>
                <a:ext cx="86" cy="13"/>
                <a:chOff x="4993" y="3139"/>
                <a:chExt cx="86" cy="13"/>
              </a:xfrm>
            </p:grpSpPr>
            <p:sp>
              <p:nvSpPr>
                <p:cNvPr id="145048" name="Rectangle 1688"/>
                <p:cNvSpPr>
                  <a:spLocks noChangeArrowheads="1"/>
                </p:cNvSpPr>
                <p:nvPr/>
              </p:nvSpPr>
              <p:spPr bwMode="auto">
                <a:xfrm>
                  <a:off x="4993"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49" name="Rectangle 1689"/>
                <p:cNvSpPr>
                  <a:spLocks noChangeArrowheads="1"/>
                </p:cNvSpPr>
                <p:nvPr/>
              </p:nvSpPr>
              <p:spPr bwMode="auto">
                <a:xfrm>
                  <a:off x="4993"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81" name="Group 1693"/>
              <p:cNvGrpSpPr>
                <a:grpSpLocks/>
              </p:cNvGrpSpPr>
              <p:nvPr/>
            </p:nvGrpSpPr>
            <p:grpSpPr bwMode="auto">
              <a:xfrm>
                <a:off x="5077" y="3070"/>
                <a:ext cx="47" cy="83"/>
                <a:chOff x="5077" y="3070"/>
                <a:chExt cx="47" cy="83"/>
              </a:xfrm>
            </p:grpSpPr>
            <p:sp>
              <p:nvSpPr>
                <p:cNvPr id="145051" name="Freeform 1691"/>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52" name="Freeform 1692"/>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6685" name="Group 1704"/>
            <p:cNvGrpSpPr>
              <a:grpSpLocks/>
            </p:cNvGrpSpPr>
            <p:nvPr/>
          </p:nvGrpSpPr>
          <p:grpSpPr bwMode="auto">
            <a:xfrm>
              <a:off x="7734940" y="3821398"/>
              <a:ext cx="177134" cy="110877"/>
              <a:chOff x="5372" y="2508"/>
              <a:chExt cx="131" cy="82"/>
            </a:xfrm>
          </p:grpSpPr>
          <p:grpSp>
            <p:nvGrpSpPr>
              <p:cNvPr id="76689" name="Group 1697"/>
              <p:cNvGrpSpPr>
                <a:grpSpLocks/>
              </p:cNvGrpSpPr>
              <p:nvPr/>
            </p:nvGrpSpPr>
            <p:grpSpPr bwMode="auto">
              <a:xfrm>
                <a:off x="5372" y="2508"/>
                <a:ext cx="131" cy="69"/>
                <a:chOff x="5372" y="2508"/>
                <a:chExt cx="131" cy="69"/>
              </a:xfrm>
            </p:grpSpPr>
            <p:sp>
              <p:nvSpPr>
                <p:cNvPr id="145055" name="Freeform 1695"/>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56" name="Freeform 1696"/>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93" name="Group 1700"/>
              <p:cNvGrpSpPr>
                <a:grpSpLocks/>
              </p:cNvGrpSpPr>
              <p:nvPr/>
            </p:nvGrpSpPr>
            <p:grpSpPr bwMode="auto">
              <a:xfrm>
                <a:off x="5372" y="2576"/>
                <a:ext cx="86" cy="14"/>
                <a:chOff x="5372" y="2576"/>
                <a:chExt cx="86" cy="14"/>
              </a:xfrm>
            </p:grpSpPr>
            <p:sp>
              <p:nvSpPr>
                <p:cNvPr id="145058" name="Rectangle 1698"/>
                <p:cNvSpPr>
                  <a:spLocks noChangeArrowheads="1"/>
                </p:cNvSpPr>
                <p:nvPr/>
              </p:nvSpPr>
              <p:spPr bwMode="auto">
                <a:xfrm>
                  <a:off x="5372"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59" name="Rectangle 1699"/>
                <p:cNvSpPr>
                  <a:spLocks noChangeArrowheads="1"/>
                </p:cNvSpPr>
                <p:nvPr/>
              </p:nvSpPr>
              <p:spPr bwMode="auto">
                <a:xfrm>
                  <a:off x="5372"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697" name="Group 1703"/>
              <p:cNvGrpSpPr>
                <a:grpSpLocks/>
              </p:cNvGrpSpPr>
              <p:nvPr/>
            </p:nvGrpSpPr>
            <p:grpSpPr bwMode="auto">
              <a:xfrm>
                <a:off x="5456" y="2508"/>
                <a:ext cx="47" cy="82"/>
                <a:chOff x="5456" y="2508"/>
                <a:chExt cx="47" cy="82"/>
              </a:xfrm>
            </p:grpSpPr>
            <p:sp>
              <p:nvSpPr>
                <p:cNvPr id="145061" name="Freeform 1701"/>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62" name="Freeform 1702"/>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4960" name="Group 1707"/>
            <p:cNvGrpSpPr>
              <a:grpSpLocks/>
            </p:cNvGrpSpPr>
            <p:nvPr/>
          </p:nvGrpSpPr>
          <p:grpSpPr bwMode="auto">
            <a:xfrm>
              <a:off x="6720817" y="3821398"/>
              <a:ext cx="178486" cy="93299"/>
              <a:chOff x="4622" y="2508"/>
              <a:chExt cx="132" cy="69"/>
            </a:xfrm>
          </p:grpSpPr>
          <p:sp>
            <p:nvSpPr>
              <p:cNvPr id="145065" name="Freeform 1705"/>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66" name="Freeform 1706"/>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63" name="Group 1710"/>
            <p:cNvGrpSpPr>
              <a:grpSpLocks/>
            </p:cNvGrpSpPr>
            <p:nvPr/>
          </p:nvGrpSpPr>
          <p:grpSpPr bwMode="auto">
            <a:xfrm>
              <a:off x="6720817" y="3913345"/>
              <a:ext cx="117638" cy="18930"/>
              <a:chOff x="4622" y="2576"/>
              <a:chExt cx="87" cy="14"/>
            </a:xfrm>
          </p:grpSpPr>
          <p:sp>
            <p:nvSpPr>
              <p:cNvPr id="145068" name="Rectangle 1708"/>
              <p:cNvSpPr>
                <a:spLocks noChangeArrowheads="1"/>
              </p:cNvSpPr>
              <p:nvPr/>
            </p:nvSpPr>
            <p:spPr bwMode="auto">
              <a:xfrm>
                <a:off x="4622"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69" name="Rectangle 1709"/>
              <p:cNvSpPr>
                <a:spLocks noChangeArrowheads="1"/>
              </p:cNvSpPr>
              <p:nvPr/>
            </p:nvSpPr>
            <p:spPr bwMode="auto">
              <a:xfrm>
                <a:off x="4622" y="2576"/>
                <a:ext cx="87"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64" name="Group 1713"/>
            <p:cNvGrpSpPr>
              <a:grpSpLocks/>
            </p:cNvGrpSpPr>
            <p:nvPr/>
          </p:nvGrpSpPr>
          <p:grpSpPr bwMode="auto">
            <a:xfrm>
              <a:off x="6835751" y="3821398"/>
              <a:ext cx="63552" cy="110877"/>
              <a:chOff x="4707" y="2508"/>
              <a:chExt cx="47" cy="82"/>
            </a:xfrm>
          </p:grpSpPr>
          <p:sp>
            <p:nvSpPr>
              <p:cNvPr id="145071" name="Freeform 1711"/>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72" name="Freeform 1712"/>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67" name="Group 1716"/>
            <p:cNvGrpSpPr>
              <a:grpSpLocks/>
            </p:cNvGrpSpPr>
            <p:nvPr/>
          </p:nvGrpSpPr>
          <p:grpSpPr bwMode="auto">
            <a:xfrm>
              <a:off x="6720817" y="3821398"/>
              <a:ext cx="178486" cy="93299"/>
              <a:chOff x="4622" y="2508"/>
              <a:chExt cx="132" cy="69"/>
            </a:xfrm>
          </p:grpSpPr>
          <p:sp>
            <p:nvSpPr>
              <p:cNvPr id="145074" name="Freeform 1714"/>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75" name="Freeform 1715"/>
              <p:cNvSpPr>
                <a:spLocks/>
              </p:cNvSpPr>
              <p:nvPr/>
            </p:nvSpPr>
            <p:spPr bwMode="auto">
              <a:xfrm>
                <a:off x="4622" y="250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70" name="Group 1719"/>
            <p:cNvGrpSpPr>
              <a:grpSpLocks/>
            </p:cNvGrpSpPr>
            <p:nvPr/>
          </p:nvGrpSpPr>
          <p:grpSpPr bwMode="auto">
            <a:xfrm>
              <a:off x="6720817" y="3913345"/>
              <a:ext cx="117638" cy="18930"/>
              <a:chOff x="4622" y="2576"/>
              <a:chExt cx="87" cy="14"/>
            </a:xfrm>
          </p:grpSpPr>
          <p:sp>
            <p:nvSpPr>
              <p:cNvPr id="145077" name="Rectangle 1717"/>
              <p:cNvSpPr>
                <a:spLocks noChangeArrowheads="1"/>
              </p:cNvSpPr>
              <p:nvPr/>
            </p:nvSpPr>
            <p:spPr bwMode="auto">
              <a:xfrm>
                <a:off x="4622"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78" name="Rectangle 1718"/>
              <p:cNvSpPr>
                <a:spLocks noChangeArrowheads="1"/>
              </p:cNvSpPr>
              <p:nvPr/>
            </p:nvSpPr>
            <p:spPr bwMode="auto">
              <a:xfrm>
                <a:off x="4622" y="2576"/>
                <a:ext cx="87"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73" name="Group 1722"/>
            <p:cNvGrpSpPr>
              <a:grpSpLocks/>
            </p:cNvGrpSpPr>
            <p:nvPr/>
          </p:nvGrpSpPr>
          <p:grpSpPr bwMode="auto">
            <a:xfrm>
              <a:off x="6835751" y="3821398"/>
              <a:ext cx="63552" cy="110877"/>
              <a:chOff x="4707" y="2508"/>
              <a:chExt cx="47" cy="82"/>
            </a:xfrm>
          </p:grpSpPr>
          <p:sp>
            <p:nvSpPr>
              <p:cNvPr id="145080" name="Freeform 1720"/>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81" name="Freeform 1721"/>
              <p:cNvSpPr>
                <a:spLocks/>
              </p:cNvSpPr>
              <p:nvPr/>
            </p:nvSpPr>
            <p:spPr bwMode="auto">
              <a:xfrm>
                <a:off x="4707"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74" name="Group 1725"/>
            <p:cNvGrpSpPr>
              <a:grpSpLocks/>
            </p:cNvGrpSpPr>
            <p:nvPr/>
          </p:nvGrpSpPr>
          <p:grpSpPr bwMode="auto">
            <a:xfrm>
              <a:off x="6769495" y="4125635"/>
              <a:ext cx="178486" cy="93299"/>
              <a:chOff x="4658" y="2733"/>
              <a:chExt cx="132" cy="69"/>
            </a:xfrm>
          </p:grpSpPr>
          <p:sp>
            <p:nvSpPr>
              <p:cNvPr id="145083" name="Freeform 1723"/>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84" name="Freeform 1724"/>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77" name="Group 1728"/>
            <p:cNvGrpSpPr>
              <a:grpSpLocks/>
            </p:cNvGrpSpPr>
            <p:nvPr/>
          </p:nvGrpSpPr>
          <p:grpSpPr bwMode="auto">
            <a:xfrm>
              <a:off x="6769495" y="4217582"/>
              <a:ext cx="117638" cy="17578"/>
              <a:chOff x="4658" y="2801"/>
              <a:chExt cx="87" cy="13"/>
            </a:xfrm>
          </p:grpSpPr>
          <p:sp>
            <p:nvSpPr>
              <p:cNvPr id="145086" name="Rectangle 1726"/>
              <p:cNvSpPr>
                <a:spLocks noChangeArrowheads="1"/>
              </p:cNvSpPr>
              <p:nvPr/>
            </p:nvSpPr>
            <p:spPr bwMode="auto">
              <a:xfrm>
                <a:off x="4658" y="2801"/>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87" name="Rectangle 1727"/>
              <p:cNvSpPr>
                <a:spLocks noChangeArrowheads="1"/>
              </p:cNvSpPr>
              <p:nvPr/>
            </p:nvSpPr>
            <p:spPr bwMode="auto">
              <a:xfrm>
                <a:off x="4658" y="2801"/>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80" name="Group 1731"/>
            <p:cNvGrpSpPr>
              <a:grpSpLocks/>
            </p:cNvGrpSpPr>
            <p:nvPr/>
          </p:nvGrpSpPr>
          <p:grpSpPr bwMode="auto">
            <a:xfrm>
              <a:off x="6884429" y="4125635"/>
              <a:ext cx="63552" cy="110877"/>
              <a:chOff x="4743" y="2733"/>
              <a:chExt cx="47" cy="82"/>
            </a:xfrm>
          </p:grpSpPr>
          <p:sp>
            <p:nvSpPr>
              <p:cNvPr id="145089" name="Freeform 1729"/>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90" name="Freeform 1730"/>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83" name="Group 1734"/>
            <p:cNvGrpSpPr>
              <a:grpSpLocks/>
            </p:cNvGrpSpPr>
            <p:nvPr/>
          </p:nvGrpSpPr>
          <p:grpSpPr bwMode="auto">
            <a:xfrm>
              <a:off x="6769495" y="4125635"/>
              <a:ext cx="178486" cy="93299"/>
              <a:chOff x="4658" y="2733"/>
              <a:chExt cx="132" cy="69"/>
            </a:xfrm>
          </p:grpSpPr>
          <p:sp>
            <p:nvSpPr>
              <p:cNvPr id="145092" name="Freeform 1732"/>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93" name="Freeform 1733"/>
              <p:cNvSpPr>
                <a:spLocks/>
              </p:cNvSpPr>
              <p:nvPr/>
            </p:nvSpPr>
            <p:spPr bwMode="auto">
              <a:xfrm>
                <a:off x="4658" y="2733"/>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84" name="Group 1737"/>
            <p:cNvGrpSpPr>
              <a:grpSpLocks/>
            </p:cNvGrpSpPr>
            <p:nvPr/>
          </p:nvGrpSpPr>
          <p:grpSpPr bwMode="auto">
            <a:xfrm>
              <a:off x="6769495" y="4217582"/>
              <a:ext cx="117638" cy="17578"/>
              <a:chOff x="4658" y="2801"/>
              <a:chExt cx="87" cy="13"/>
            </a:xfrm>
          </p:grpSpPr>
          <p:sp>
            <p:nvSpPr>
              <p:cNvPr id="145095" name="Rectangle 1735"/>
              <p:cNvSpPr>
                <a:spLocks noChangeArrowheads="1"/>
              </p:cNvSpPr>
              <p:nvPr/>
            </p:nvSpPr>
            <p:spPr bwMode="auto">
              <a:xfrm>
                <a:off x="4658" y="2801"/>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96" name="Rectangle 1736"/>
              <p:cNvSpPr>
                <a:spLocks noChangeArrowheads="1"/>
              </p:cNvSpPr>
              <p:nvPr/>
            </p:nvSpPr>
            <p:spPr bwMode="auto">
              <a:xfrm>
                <a:off x="4658" y="2801"/>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87" name="Group 1740"/>
            <p:cNvGrpSpPr>
              <a:grpSpLocks/>
            </p:cNvGrpSpPr>
            <p:nvPr/>
          </p:nvGrpSpPr>
          <p:grpSpPr bwMode="auto">
            <a:xfrm>
              <a:off x="6884429" y="4125635"/>
              <a:ext cx="63552" cy="110877"/>
              <a:chOff x="4743" y="2733"/>
              <a:chExt cx="47" cy="82"/>
            </a:xfrm>
          </p:grpSpPr>
          <p:sp>
            <p:nvSpPr>
              <p:cNvPr id="145098" name="Freeform 1738"/>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099" name="Freeform 1739"/>
              <p:cNvSpPr>
                <a:spLocks/>
              </p:cNvSpPr>
              <p:nvPr/>
            </p:nvSpPr>
            <p:spPr bwMode="auto">
              <a:xfrm>
                <a:off x="4743" y="2733"/>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90" name="Group 1743"/>
            <p:cNvGrpSpPr>
              <a:grpSpLocks/>
            </p:cNvGrpSpPr>
            <p:nvPr/>
          </p:nvGrpSpPr>
          <p:grpSpPr bwMode="auto">
            <a:xfrm>
              <a:off x="6565318" y="4429872"/>
              <a:ext cx="178486" cy="93299"/>
              <a:chOff x="4507" y="2958"/>
              <a:chExt cx="132" cy="69"/>
            </a:xfrm>
          </p:grpSpPr>
          <p:sp>
            <p:nvSpPr>
              <p:cNvPr id="145101" name="Freeform 1741"/>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02" name="Freeform 1742"/>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93" name="Group 1746"/>
            <p:cNvGrpSpPr>
              <a:grpSpLocks/>
            </p:cNvGrpSpPr>
            <p:nvPr/>
          </p:nvGrpSpPr>
          <p:grpSpPr bwMode="auto">
            <a:xfrm>
              <a:off x="6565318" y="4521819"/>
              <a:ext cx="116286" cy="17578"/>
              <a:chOff x="4507" y="3026"/>
              <a:chExt cx="86" cy="13"/>
            </a:xfrm>
          </p:grpSpPr>
          <p:sp>
            <p:nvSpPr>
              <p:cNvPr id="145104" name="Rectangle 1744"/>
              <p:cNvSpPr>
                <a:spLocks noChangeArrowheads="1"/>
              </p:cNvSpPr>
              <p:nvPr/>
            </p:nvSpPr>
            <p:spPr bwMode="auto">
              <a:xfrm>
                <a:off x="4507" y="3026"/>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05" name="Rectangle 1745"/>
              <p:cNvSpPr>
                <a:spLocks noChangeArrowheads="1"/>
              </p:cNvSpPr>
              <p:nvPr/>
            </p:nvSpPr>
            <p:spPr bwMode="auto">
              <a:xfrm>
                <a:off x="4507" y="3026"/>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94" name="Group 1749"/>
            <p:cNvGrpSpPr>
              <a:grpSpLocks/>
            </p:cNvGrpSpPr>
            <p:nvPr/>
          </p:nvGrpSpPr>
          <p:grpSpPr bwMode="auto">
            <a:xfrm>
              <a:off x="6680252" y="4428519"/>
              <a:ext cx="63552" cy="112230"/>
              <a:chOff x="4592" y="2957"/>
              <a:chExt cx="47" cy="83"/>
            </a:xfrm>
          </p:grpSpPr>
          <p:sp>
            <p:nvSpPr>
              <p:cNvPr id="145107" name="Freeform 1747"/>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08" name="Freeform 1748"/>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4997" name="Group 1752"/>
            <p:cNvGrpSpPr>
              <a:grpSpLocks/>
            </p:cNvGrpSpPr>
            <p:nvPr/>
          </p:nvGrpSpPr>
          <p:grpSpPr bwMode="auto">
            <a:xfrm>
              <a:off x="6565318" y="4429872"/>
              <a:ext cx="178486" cy="93299"/>
              <a:chOff x="4507" y="2958"/>
              <a:chExt cx="132" cy="69"/>
            </a:xfrm>
          </p:grpSpPr>
          <p:sp>
            <p:nvSpPr>
              <p:cNvPr id="145110" name="Freeform 1750"/>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11" name="Freeform 1751"/>
              <p:cNvSpPr>
                <a:spLocks/>
              </p:cNvSpPr>
              <p:nvPr/>
            </p:nvSpPr>
            <p:spPr bwMode="auto">
              <a:xfrm>
                <a:off x="4507" y="295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00" name="Group 1755"/>
            <p:cNvGrpSpPr>
              <a:grpSpLocks/>
            </p:cNvGrpSpPr>
            <p:nvPr/>
          </p:nvGrpSpPr>
          <p:grpSpPr bwMode="auto">
            <a:xfrm>
              <a:off x="6565318" y="4521819"/>
              <a:ext cx="116286" cy="17578"/>
              <a:chOff x="4507" y="3026"/>
              <a:chExt cx="86" cy="13"/>
            </a:xfrm>
          </p:grpSpPr>
          <p:sp>
            <p:nvSpPr>
              <p:cNvPr id="145113" name="Rectangle 1753"/>
              <p:cNvSpPr>
                <a:spLocks noChangeArrowheads="1"/>
              </p:cNvSpPr>
              <p:nvPr/>
            </p:nvSpPr>
            <p:spPr bwMode="auto">
              <a:xfrm>
                <a:off x="4507" y="3026"/>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14" name="Rectangle 1754"/>
              <p:cNvSpPr>
                <a:spLocks noChangeArrowheads="1"/>
              </p:cNvSpPr>
              <p:nvPr/>
            </p:nvSpPr>
            <p:spPr bwMode="auto">
              <a:xfrm>
                <a:off x="4507" y="3026"/>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03" name="Group 1758"/>
            <p:cNvGrpSpPr>
              <a:grpSpLocks/>
            </p:cNvGrpSpPr>
            <p:nvPr/>
          </p:nvGrpSpPr>
          <p:grpSpPr bwMode="auto">
            <a:xfrm>
              <a:off x="6680252" y="4428519"/>
              <a:ext cx="63552" cy="112230"/>
              <a:chOff x="4592" y="2957"/>
              <a:chExt cx="47" cy="83"/>
            </a:xfrm>
          </p:grpSpPr>
          <p:sp>
            <p:nvSpPr>
              <p:cNvPr id="145116" name="Freeform 1756"/>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17" name="Freeform 1757"/>
              <p:cNvSpPr>
                <a:spLocks/>
              </p:cNvSpPr>
              <p:nvPr/>
            </p:nvSpPr>
            <p:spPr bwMode="auto">
              <a:xfrm>
                <a:off x="4592" y="2957"/>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04" name="Group 1761"/>
            <p:cNvGrpSpPr>
              <a:grpSpLocks/>
            </p:cNvGrpSpPr>
            <p:nvPr/>
          </p:nvGrpSpPr>
          <p:grpSpPr bwMode="auto">
            <a:xfrm>
              <a:off x="6975024" y="3821398"/>
              <a:ext cx="178486" cy="93299"/>
              <a:chOff x="4810" y="2508"/>
              <a:chExt cx="132" cy="69"/>
            </a:xfrm>
          </p:grpSpPr>
          <p:sp>
            <p:nvSpPr>
              <p:cNvPr id="145119" name="Freeform 1759"/>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20" name="Freeform 1760"/>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07" name="Group 1764"/>
            <p:cNvGrpSpPr>
              <a:grpSpLocks/>
            </p:cNvGrpSpPr>
            <p:nvPr/>
          </p:nvGrpSpPr>
          <p:grpSpPr bwMode="auto">
            <a:xfrm>
              <a:off x="6975024" y="3913345"/>
              <a:ext cx="116286" cy="18930"/>
              <a:chOff x="4810" y="2576"/>
              <a:chExt cx="86" cy="14"/>
            </a:xfrm>
          </p:grpSpPr>
          <p:sp>
            <p:nvSpPr>
              <p:cNvPr id="145122" name="Rectangle 1762"/>
              <p:cNvSpPr>
                <a:spLocks noChangeArrowheads="1"/>
              </p:cNvSpPr>
              <p:nvPr/>
            </p:nvSpPr>
            <p:spPr bwMode="auto">
              <a:xfrm>
                <a:off x="4810"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23" name="Rectangle 1763"/>
              <p:cNvSpPr>
                <a:spLocks noChangeArrowheads="1"/>
              </p:cNvSpPr>
              <p:nvPr/>
            </p:nvSpPr>
            <p:spPr bwMode="auto">
              <a:xfrm>
                <a:off x="4810"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10" name="Group 1767"/>
            <p:cNvGrpSpPr>
              <a:grpSpLocks/>
            </p:cNvGrpSpPr>
            <p:nvPr/>
          </p:nvGrpSpPr>
          <p:grpSpPr bwMode="auto">
            <a:xfrm>
              <a:off x="7089958" y="3821398"/>
              <a:ext cx="63552" cy="110877"/>
              <a:chOff x="4895" y="2508"/>
              <a:chExt cx="47" cy="82"/>
            </a:xfrm>
          </p:grpSpPr>
          <p:sp>
            <p:nvSpPr>
              <p:cNvPr id="145125" name="Freeform 1765"/>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26" name="Freeform 1766"/>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13" name="Group 1770"/>
            <p:cNvGrpSpPr>
              <a:grpSpLocks/>
            </p:cNvGrpSpPr>
            <p:nvPr/>
          </p:nvGrpSpPr>
          <p:grpSpPr bwMode="auto">
            <a:xfrm>
              <a:off x="6975024" y="3821398"/>
              <a:ext cx="178486" cy="93299"/>
              <a:chOff x="4810" y="2508"/>
              <a:chExt cx="132" cy="69"/>
            </a:xfrm>
          </p:grpSpPr>
          <p:sp>
            <p:nvSpPr>
              <p:cNvPr id="145128" name="Freeform 1768"/>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29" name="Freeform 1769"/>
              <p:cNvSpPr>
                <a:spLocks/>
              </p:cNvSpPr>
              <p:nvPr/>
            </p:nvSpPr>
            <p:spPr bwMode="auto">
              <a:xfrm>
                <a:off x="4810"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14" name="Group 1773"/>
            <p:cNvGrpSpPr>
              <a:grpSpLocks/>
            </p:cNvGrpSpPr>
            <p:nvPr/>
          </p:nvGrpSpPr>
          <p:grpSpPr bwMode="auto">
            <a:xfrm>
              <a:off x="6975024" y="3913345"/>
              <a:ext cx="116286" cy="18930"/>
              <a:chOff x="4810" y="2576"/>
              <a:chExt cx="86" cy="14"/>
            </a:xfrm>
          </p:grpSpPr>
          <p:sp>
            <p:nvSpPr>
              <p:cNvPr id="145131" name="Rectangle 1771"/>
              <p:cNvSpPr>
                <a:spLocks noChangeArrowheads="1"/>
              </p:cNvSpPr>
              <p:nvPr/>
            </p:nvSpPr>
            <p:spPr bwMode="auto">
              <a:xfrm>
                <a:off x="4810"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32" name="Rectangle 1772"/>
              <p:cNvSpPr>
                <a:spLocks noChangeArrowheads="1"/>
              </p:cNvSpPr>
              <p:nvPr/>
            </p:nvSpPr>
            <p:spPr bwMode="auto">
              <a:xfrm>
                <a:off x="4810"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17" name="Group 1776"/>
            <p:cNvGrpSpPr>
              <a:grpSpLocks/>
            </p:cNvGrpSpPr>
            <p:nvPr/>
          </p:nvGrpSpPr>
          <p:grpSpPr bwMode="auto">
            <a:xfrm>
              <a:off x="7089958" y="3821398"/>
              <a:ext cx="63552" cy="110877"/>
              <a:chOff x="4895" y="2508"/>
              <a:chExt cx="47" cy="82"/>
            </a:xfrm>
          </p:grpSpPr>
          <p:sp>
            <p:nvSpPr>
              <p:cNvPr id="145134" name="Freeform 1774"/>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35" name="Freeform 1775"/>
              <p:cNvSpPr>
                <a:spLocks/>
              </p:cNvSpPr>
              <p:nvPr/>
            </p:nvSpPr>
            <p:spPr bwMode="auto">
              <a:xfrm>
                <a:off x="4895"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20" name="Group 1779"/>
            <p:cNvGrpSpPr>
              <a:grpSpLocks/>
            </p:cNvGrpSpPr>
            <p:nvPr/>
          </p:nvGrpSpPr>
          <p:grpSpPr bwMode="auto">
            <a:xfrm>
              <a:off x="7126466" y="3974192"/>
              <a:ext cx="177134" cy="91947"/>
              <a:chOff x="4922" y="2621"/>
              <a:chExt cx="131" cy="68"/>
            </a:xfrm>
          </p:grpSpPr>
          <p:sp>
            <p:nvSpPr>
              <p:cNvPr id="145137" name="Freeform 1777"/>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38" name="Freeform 1778"/>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Lst>
                <a:rect l="0" t="0" r="r" b="b"/>
                <a:pathLst>
                  <a:path w="131" h="68">
                    <a:moveTo>
                      <a:pt x="4" y="62"/>
                    </a:moveTo>
                    <a:lnTo>
                      <a:pt x="46" y="0"/>
                    </a:lnTo>
                    <a:lnTo>
                      <a:pt x="131"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23" name="Group 1782"/>
            <p:cNvGrpSpPr>
              <a:grpSpLocks/>
            </p:cNvGrpSpPr>
            <p:nvPr/>
          </p:nvGrpSpPr>
          <p:grpSpPr bwMode="auto">
            <a:xfrm>
              <a:off x="7126466" y="4066139"/>
              <a:ext cx="116286" cy="17578"/>
              <a:chOff x="4922" y="2689"/>
              <a:chExt cx="86" cy="13"/>
            </a:xfrm>
          </p:grpSpPr>
          <p:sp>
            <p:nvSpPr>
              <p:cNvPr id="145140" name="Rectangle 1780"/>
              <p:cNvSpPr>
                <a:spLocks noChangeArrowheads="1"/>
              </p:cNvSpPr>
              <p:nvPr/>
            </p:nvSpPr>
            <p:spPr bwMode="auto">
              <a:xfrm>
                <a:off x="4922"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41" name="Rectangle 1781"/>
              <p:cNvSpPr>
                <a:spLocks noChangeArrowheads="1"/>
              </p:cNvSpPr>
              <p:nvPr/>
            </p:nvSpPr>
            <p:spPr bwMode="auto">
              <a:xfrm>
                <a:off x="4922"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42" name="Group 1785"/>
            <p:cNvGrpSpPr>
              <a:grpSpLocks/>
            </p:cNvGrpSpPr>
            <p:nvPr/>
          </p:nvGrpSpPr>
          <p:grpSpPr bwMode="auto">
            <a:xfrm>
              <a:off x="7240048" y="3972840"/>
              <a:ext cx="63552" cy="110877"/>
              <a:chOff x="5006" y="2620"/>
              <a:chExt cx="47" cy="82"/>
            </a:xfrm>
          </p:grpSpPr>
          <p:sp>
            <p:nvSpPr>
              <p:cNvPr id="145143" name="Freeform 1783"/>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44" name="Freeform 1784"/>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45" name="Group 1788"/>
            <p:cNvGrpSpPr>
              <a:grpSpLocks/>
            </p:cNvGrpSpPr>
            <p:nvPr/>
          </p:nvGrpSpPr>
          <p:grpSpPr bwMode="auto">
            <a:xfrm>
              <a:off x="7126466" y="3974192"/>
              <a:ext cx="177134" cy="91947"/>
              <a:chOff x="4922" y="2621"/>
              <a:chExt cx="131" cy="68"/>
            </a:xfrm>
          </p:grpSpPr>
          <p:sp>
            <p:nvSpPr>
              <p:cNvPr id="145146" name="Freeform 1786"/>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 ang="0">
                    <a:pos x="4" y="62"/>
                  </a:cxn>
                </a:cxnLst>
                <a:rect l="0" t="0" r="r" b="b"/>
                <a:pathLst>
                  <a:path w="131" h="68">
                    <a:moveTo>
                      <a:pt x="4" y="62"/>
                    </a:moveTo>
                    <a:lnTo>
                      <a:pt x="46" y="0"/>
                    </a:lnTo>
                    <a:lnTo>
                      <a:pt x="131"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47" name="Freeform 1787"/>
              <p:cNvSpPr>
                <a:spLocks/>
              </p:cNvSpPr>
              <p:nvPr/>
            </p:nvSpPr>
            <p:spPr bwMode="auto">
              <a:xfrm>
                <a:off x="4922" y="2621"/>
                <a:ext cx="131" cy="68"/>
              </a:xfrm>
              <a:custGeom>
                <a:avLst/>
                <a:gdLst/>
                <a:ahLst/>
                <a:cxnLst>
                  <a:cxn ang="0">
                    <a:pos x="4" y="62"/>
                  </a:cxn>
                  <a:cxn ang="0">
                    <a:pos x="46" y="0"/>
                  </a:cxn>
                  <a:cxn ang="0">
                    <a:pos x="131" y="0"/>
                  </a:cxn>
                  <a:cxn ang="0">
                    <a:pos x="86" y="68"/>
                  </a:cxn>
                  <a:cxn ang="0">
                    <a:pos x="0" y="68"/>
                  </a:cxn>
                </a:cxnLst>
                <a:rect l="0" t="0" r="r" b="b"/>
                <a:pathLst>
                  <a:path w="131" h="68">
                    <a:moveTo>
                      <a:pt x="4" y="62"/>
                    </a:moveTo>
                    <a:lnTo>
                      <a:pt x="46" y="0"/>
                    </a:lnTo>
                    <a:lnTo>
                      <a:pt x="131"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46" name="Group 1791"/>
            <p:cNvGrpSpPr>
              <a:grpSpLocks/>
            </p:cNvGrpSpPr>
            <p:nvPr/>
          </p:nvGrpSpPr>
          <p:grpSpPr bwMode="auto">
            <a:xfrm>
              <a:off x="7126466" y="4066139"/>
              <a:ext cx="116286" cy="17578"/>
              <a:chOff x="4922" y="2689"/>
              <a:chExt cx="86" cy="13"/>
            </a:xfrm>
          </p:grpSpPr>
          <p:sp>
            <p:nvSpPr>
              <p:cNvPr id="145149" name="Rectangle 1789"/>
              <p:cNvSpPr>
                <a:spLocks noChangeArrowheads="1"/>
              </p:cNvSpPr>
              <p:nvPr/>
            </p:nvSpPr>
            <p:spPr bwMode="auto">
              <a:xfrm>
                <a:off x="4922"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50" name="Rectangle 1790"/>
              <p:cNvSpPr>
                <a:spLocks noChangeArrowheads="1"/>
              </p:cNvSpPr>
              <p:nvPr/>
            </p:nvSpPr>
            <p:spPr bwMode="auto">
              <a:xfrm>
                <a:off x="4922"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58" name="Group 1794"/>
            <p:cNvGrpSpPr>
              <a:grpSpLocks/>
            </p:cNvGrpSpPr>
            <p:nvPr/>
          </p:nvGrpSpPr>
          <p:grpSpPr bwMode="auto">
            <a:xfrm>
              <a:off x="7240048" y="3972840"/>
              <a:ext cx="63552" cy="110877"/>
              <a:chOff x="5006" y="2620"/>
              <a:chExt cx="47" cy="82"/>
            </a:xfrm>
          </p:grpSpPr>
          <p:sp>
            <p:nvSpPr>
              <p:cNvPr id="145152" name="Freeform 1792"/>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53" name="Freeform 1793"/>
              <p:cNvSpPr>
                <a:spLocks/>
              </p:cNvSpPr>
              <p:nvPr/>
            </p:nvSpPr>
            <p:spPr bwMode="auto">
              <a:xfrm>
                <a:off x="5006" y="2620"/>
                <a:ext cx="47" cy="82"/>
              </a:xfrm>
              <a:custGeom>
                <a:avLst/>
                <a:gdLst/>
                <a:ahLst/>
                <a:cxnLst>
                  <a:cxn ang="0">
                    <a:pos x="2" y="69"/>
                  </a:cxn>
                  <a:cxn ang="0">
                    <a:pos x="47" y="0"/>
                  </a:cxn>
                  <a:cxn ang="0">
                    <a:pos x="47" y="12"/>
                  </a:cxn>
                  <a:cxn ang="0">
                    <a:pos x="0" y="82"/>
                  </a:cxn>
                  <a:cxn ang="0">
                    <a:pos x="2" y="69"/>
                  </a:cxn>
                </a:cxnLst>
                <a:rect l="0" t="0" r="r" b="b"/>
                <a:pathLst>
                  <a:path w="47" h="82">
                    <a:moveTo>
                      <a:pt x="2" y="69"/>
                    </a:moveTo>
                    <a:lnTo>
                      <a:pt x="47" y="0"/>
                    </a:lnTo>
                    <a:lnTo>
                      <a:pt x="47" y="12"/>
                    </a:lnTo>
                    <a:lnTo>
                      <a:pt x="0" y="82"/>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62" name="Group 1797"/>
            <p:cNvGrpSpPr>
              <a:grpSpLocks/>
            </p:cNvGrpSpPr>
            <p:nvPr/>
          </p:nvGrpSpPr>
          <p:grpSpPr bwMode="auto">
            <a:xfrm>
              <a:off x="6920937" y="4277077"/>
              <a:ext cx="178486" cy="93299"/>
              <a:chOff x="4770" y="2845"/>
              <a:chExt cx="132" cy="69"/>
            </a:xfrm>
          </p:grpSpPr>
          <p:sp>
            <p:nvSpPr>
              <p:cNvPr id="145155" name="Freeform 1795"/>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56" name="Freeform 1796"/>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66" name="Group 1800"/>
            <p:cNvGrpSpPr>
              <a:grpSpLocks/>
            </p:cNvGrpSpPr>
            <p:nvPr/>
          </p:nvGrpSpPr>
          <p:grpSpPr bwMode="auto">
            <a:xfrm>
              <a:off x="6920937" y="4370376"/>
              <a:ext cx="116286" cy="17578"/>
              <a:chOff x="4770" y="2914"/>
              <a:chExt cx="86" cy="13"/>
            </a:xfrm>
          </p:grpSpPr>
          <p:sp>
            <p:nvSpPr>
              <p:cNvPr id="145158" name="Rectangle 1798"/>
              <p:cNvSpPr>
                <a:spLocks noChangeArrowheads="1"/>
              </p:cNvSpPr>
              <p:nvPr/>
            </p:nvSpPr>
            <p:spPr bwMode="auto">
              <a:xfrm>
                <a:off x="4770" y="2914"/>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59" name="Rectangle 1799"/>
              <p:cNvSpPr>
                <a:spLocks noChangeArrowheads="1"/>
              </p:cNvSpPr>
              <p:nvPr/>
            </p:nvSpPr>
            <p:spPr bwMode="auto">
              <a:xfrm>
                <a:off x="4770" y="291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24" name="Group 1803"/>
            <p:cNvGrpSpPr>
              <a:grpSpLocks/>
            </p:cNvGrpSpPr>
            <p:nvPr/>
          </p:nvGrpSpPr>
          <p:grpSpPr bwMode="auto">
            <a:xfrm>
              <a:off x="7035871" y="4277077"/>
              <a:ext cx="63552" cy="110877"/>
              <a:chOff x="4855" y="2845"/>
              <a:chExt cx="47" cy="82"/>
            </a:xfrm>
          </p:grpSpPr>
          <p:sp>
            <p:nvSpPr>
              <p:cNvPr id="145161" name="Freeform 1801"/>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62" name="Freeform 1802"/>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27" name="Group 1806"/>
            <p:cNvGrpSpPr>
              <a:grpSpLocks/>
            </p:cNvGrpSpPr>
            <p:nvPr/>
          </p:nvGrpSpPr>
          <p:grpSpPr bwMode="auto">
            <a:xfrm>
              <a:off x="6920937" y="4277077"/>
              <a:ext cx="178486" cy="93299"/>
              <a:chOff x="4770" y="2845"/>
              <a:chExt cx="132" cy="69"/>
            </a:xfrm>
          </p:grpSpPr>
          <p:sp>
            <p:nvSpPr>
              <p:cNvPr id="145164" name="Freeform 1804"/>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65" name="Freeform 1805"/>
              <p:cNvSpPr>
                <a:spLocks/>
              </p:cNvSpPr>
              <p:nvPr/>
            </p:nvSpPr>
            <p:spPr bwMode="auto">
              <a:xfrm>
                <a:off x="4770" y="2845"/>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30" name="Group 1809"/>
            <p:cNvGrpSpPr>
              <a:grpSpLocks/>
            </p:cNvGrpSpPr>
            <p:nvPr/>
          </p:nvGrpSpPr>
          <p:grpSpPr bwMode="auto">
            <a:xfrm>
              <a:off x="6920937" y="4370376"/>
              <a:ext cx="116286" cy="17578"/>
              <a:chOff x="4770" y="2914"/>
              <a:chExt cx="86" cy="13"/>
            </a:xfrm>
          </p:grpSpPr>
          <p:sp>
            <p:nvSpPr>
              <p:cNvPr id="145167" name="Rectangle 1807"/>
              <p:cNvSpPr>
                <a:spLocks noChangeArrowheads="1"/>
              </p:cNvSpPr>
              <p:nvPr/>
            </p:nvSpPr>
            <p:spPr bwMode="auto">
              <a:xfrm>
                <a:off x="4770" y="2914"/>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68" name="Rectangle 1808"/>
              <p:cNvSpPr>
                <a:spLocks noChangeArrowheads="1"/>
              </p:cNvSpPr>
              <p:nvPr/>
            </p:nvSpPr>
            <p:spPr bwMode="auto">
              <a:xfrm>
                <a:off x="4770" y="2914"/>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33" name="Group 1812"/>
            <p:cNvGrpSpPr>
              <a:grpSpLocks/>
            </p:cNvGrpSpPr>
            <p:nvPr/>
          </p:nvGrpSpPr>
          <p:grpSpPr bwMode="auto">
            <a:xfrm>
              <a:off x="7035871" y="4277077"/>
              <a:ext cx="63552" cy="110877"/>
              <a:chOff x="4855" y="2845"/>
              <a:chExt cx="47" cy="82"/>
            </a:xfrm>
          </p:grpSpPr>
          <p:sp>
            <p:nvSpPr>
              <p:cNvPr id="145170" name="Freeform 1810"/>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71" name="Freeform 1811"/>
              <p:cNvSpPr>
                <a:spLocks/>
              </p:cNvSpPr>
              <p:nvPr/>
            </p:nvSpPr>
            <p:spPr bwMode="auto">
              <a:xfrm>
                <a:off x="4855" y="2845"/>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34" name="Group 1815"/>
            <p:cNvGrpSpPr>
              <a:grpSpLocks/>
            </p:cNvGrpSpPr>
            <p:nvPr/>
          </p:nvGrpSpPr>
          <p:grpSpPr bwMode="auto">
            <a:xfrm>
              <a:off x="6715408" y="4582666"/>
              <a:ext cx="178486" cy="93299"/>
              <a:chOff x="4618" y="3071"/>
              <a:chExt cx="132" cy="69"/>
            </a:xfrm>
          </p:grpSpPr>
          <p:sp>
            <p:nvSpPr>
              <p:cNvPr id="145173" name="Freeform 1813"/>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74" name="Freeform 1814"/>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37" name="Group 1818"/>
            <p:cNvGrpSpPr>
              <a:grpSpLocks/>
            </p:cNvGrpSpPr>
            <p:nvPr/>
          </p:nvGrpSpPr>
          <p:grpSpPr bwMode="auto">
            <a:xfrm>
              <a:off x="6715408" y="4674613"/>
              <a:ext cx="116286" cy="17578"/>
              <a:chOff x="4618" y="3139"/>
              <a:chExt cx="86" cy="13"/>
            </a:xfrm>
          </p:grpSpPr>
          <p:sp>
            <p:nvSpPr>
              <p:cNvPr id="145176" name="Rectangle 1816"/>
              <p:cNvSpPr>
                <a:spLocks noChangeArrowheads="1"/>
              </p:cNvSpPr>
              <p:nvPr/>
            </p:nvSpPr>
            <p:spPr bwMode="auto">
              <a:xfrm>
                <a:off x="4618"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77" name="Rectangle 1817"/>
              <p:cNvSpPr>
                <a:spLocks noChangeArrowheads="1"/>
              </p:cNvSpPr>
              <p:nvPr/>
            </p:nvSpPr>
            <p:spPr bwMode="auto">
              <a:xfrm>
                <a:off x="4618"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40" name="Group 1821"/>
            <p:cNvGrpSpPr>
              <a:grpSpLocks/>
            </p:cNvGrpSpPr>
            <p:nvPr/>
          </p:nvGrpSpPr>
          <p:grpSpPr bwMode="auto">
            <a:xfrm>
              <a:off x="6830342" y="4581314"/>
              <a:ext cx="63552" cy="112230"/>
              <a:chOff x="4703" y="3070"/>
              <a:chExt cx="47" cy="83"/>
            </a:xfrm>
          </p:grpSpPr>
          <p:sp>
            <p:nvSpPr>
              <p:cNvPr id="145179" name="Freeform 1819"/>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80" name="Freeform 1820"/>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43" name="Group 1824"/>
            <p:cNvGrpSpPr>
              <a:grpSpLocks/>
            </p:cNvGrpSpPr>
            <p:nvPr/>
          </p:nvGrpSpPr>
          <p:grpSpPr bwMode="auto">
            <a:xfrm>
              <a:off x="6715408" y="4582666"/>
              <a:ext cx="178486" cy="93299"/>
              <a:chOff x="4618" y="3071"/>
              <a:chExt cx="132" cy="69"/>
            </a:xfrm>
          </p:grpSpPr>
          <p:sp>
            <p:nvSpPr>
              <p:cNvPr id="145182" name="Freeform 1822"/>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83" name="Freeform 1823"/>
              <p:cNvSpPr>
                <a:spLocks/>
              </p:cNvSpPr>
              <p:nvPr/>
            </p:nvSpPr>
            <p:spPr bwMode="auto">
              <a:xfrm>
                <a:off x="4618" y="3071"/>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44" name="Group 1827"/>
            <p:cNvGrpSpPr>
              <a:grpSpLocks/>
            </p:cNvGrpSpPr>
            <p:nvPr/>
          </p:nvGrpSpPr>
          <p:grpSpPr bwMode="auto">
            <a:xfrm>
              <a:off x="6715408" y="4674613"/>
              <a:ext cx="116286" cy="17578"/>
              <a:chOff x="4618" y="3139"/>
              <a:chExt cx="86" cy="13"/>
            </a:xfrm>
          </p:grpSpPr>
          <p:sp>
            <p:nvSpPr>
              <p:cNvPr id="145185" name="Rectangle 1825"/>
              <p:cNvSpPr>
                <a:spLocks noChangeArrowheads="1"/>
              </p:cNvSpPr>
              <p:nvPr/>
            </p:nvSpPr>
            <p:spPr bwMode="auto">
              <a:xfrm>
                <a:off x="4618"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86" name="Rectangle 1826"/>
              <p:cNvSpPr>
                <a:spLocks noChangeArrowheads="1"/>
              </p:cNvSpPr>
              <p:nvPr/>
            </p:nvSpPr>
            <p:spPr bwMode="auto">
              <a:xfrm>
                <a:off x="4618"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47" name="Group 1830"/>
            <p:cNvGrpSpPr>
              <a:grpSpLocks/>
            </p:cNvGrpSpPr>
            <p:nvPr/>
          </p:nvGrpSpPr>
          <p:grpSpPr bwMode="auto">
            <a:xfrm>
              <a:off x="6830342" y="4581314"/>
              <a:ext cx="63552" cy="112230"/>
              <a:chOff x="4703" y="3070"/>
              <a:chExt cx="47" cy="83"/>
            </a:xfrm>
          </p:grpSpPr>
          <p:sp>
            <p:nvSpPr>
              <p:cNvPr id="145188" name="Freeform 1828"/>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89" name="Freeform 1829"/>
              <p:cNvSpPr>
                <a:spLocks/>
              </p:cNvSpPr>
              <p:nvPr/>
            </p:nvSpPr>
            <p:spPr bwMode="auto">
              <a:xfrm>
                <a:off x="4703" y="3070"/>
                <a:ext cx="47" cy="83"/>
              </a:xfrm>
              <a:custGeom>
                <a:avLst/>
                <a:gdLst/>
                <a:ahLst/>
                <a:cxnLst>
                  <a:cxn ang="0">
                    <a:pos x="1" y="69"/>
                  </a:cxn>
                  <a:cxn ang="0">
                    <a:pos x="47" y="0"/>
                  </a:cxn>
                  <a:cxn ang="0">
                    <a:pos x="47" y="12"/>
                  </a:cxn>
                  <a:cxn ang="0">
                    <a:pos x="0" y="83"/>
                  </a:cxn>
                  <a:cxn ang="0">
                    <a:pos x="1" y="69"/>
                  </a:cxn>
                </a:cxnLst>
                <a:rect l="0" t="0" r="r" b="b"/>
                <a:pathLst>
                  <a:path w="47" h="83">
                    <a:moveTo>
                      <a:pt x="1" y="69"/>
                    </a:moveTo>
                    <a:lnTo>
                      <a:pt x="47" y="0"/>
                    </a:lnTo>
                    <a:lnTo>
                      <a:pt x="47" y="12"/>
                    </a:lnTo>
                    <a:lnTo>
                      <a:pt x="0" y="83"/>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50" name="Group 1833"/>
            <p:cNvGrpSpPr>
              <a:grpSpLocks/>
            </p:cNvGrpSpPr>
            <p:nvPr/>
          </p:nvGrpSpPr>
          <p:grpSpPr bwMode="auto">
            <a:xfrm>
              <a:off x="7227879" y="3821398"/>
              <a:ext cx="178486" cy="93299"/>
              <a:chOff x="4997" y="2508"/>
              <a:chExt cx="132" cy="69"/>
            </a:xfrm>
          </p:grpSpPr>
          <p:sp>
            <p:nvSpPr>
              <p:cNvPr id="145191" name="Freeform 1831"/>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92" name="Freeform 1832"/>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53" name="Group 1836"/>
            <p:cNvGrpSpPr>
              <a:grpSpLocks/>
            </p:cNvGrpSpPr>
            <p:nvPr/>
          </p:nvGrpSpPr>
          <p:grpSpPr bwMode="auto">
            <a:xfrm>
              <a:off x="7227879" y="3913345"/>
              <a:ext cx="116286" cy="18930"/>
              <a:chOff x="4997" y="2576"/>
              <a:chExt cx="86" cy="14"/>
            </a:xfrm>
          </p:grpSpPr>
          <p:sp>
            <p:nvSpPr>
              <p:cNvPr id="145194" name="Rectangle 1834"/>
              <p:cNvSpPr>
                <a:spLocks noChangeArrowheads="1"/>
              </p:cNvSpPr>
              <p:nvPr/>
            </p:nvSpPr>
            <p:spPr bwMode="auto">
              <a:xfrm>
                <a:off x="4997"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95" name="Rectangle 1835"/>
              <p:cNvSpPr>
                <a:spLocks noChangeArrowheads="1"/>
              </p:cNvSpPr>
              <p:nvPr/>
            </p:nvSpPr>
            <p:spPr bwMode="auto">
              <a:xfrm>
                <a:off x="4997"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54" name="Group 1839"/>
            <p:cNvGrpSpPr>
              <a:grpSpLocks/>
            </p:cNvGrpSpPr>
            <p:nvPr/>
          </p:nvGrpSpPr>
          <p:grpSpPr bwMode="auto">
            <a:xfrm>
              <a:off x="7342813" y="3821398"/>
              <a:ext cx="63552" cy="110877"/>
              <a:chOff x="5082" y="2508"/>
              <a:chExt cx="47" cy="82"/>
            </a:xfrm>
          </p:grpSpPr>
          <p:sp>
            <p:nvSpPr>
              <p:cNvPr id="145197" name="Freeform 1837"/>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198" name="Freeform 1838"/>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70" name="Group 1842"/>
            <p:cNvGrpSpPr>
              <a:grpSpLocks/>
            </p:cNvGrpSpPr>
            <p:nvPr/>
          </p:nvGrpSpPr>
          <p:grpSpPr bwMode="auto">
            <a:xfrm>
              <a:off x="7227879" y="3821398"/>
              <a:ext cx="178486" cy="93299"/>
              <a:chOff x="4997" y="2508"/>
              <a:chExt cx="132" cy="69"/>
            </a:xfrm>
          </p:grpSpPr>
          <p:sp>
            <p:nvSpPr>
              <p:cNvPr id="145200" name="Freeform 1840"/>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01" name="Freeform 1841"/>
              <p:cNvSpPr>
                <a:spLocks/>
              </p:cNvSpPr>
              <p:nvPr/>
            </p:nvSpPr>
            <p:spPr bwMode="auto">
              <a:xfrm>
                <a:off x="4997" y="2508"/>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74" name="Group 1845"/>
            <p:cNvGrpSpPr>
              <a:grpSpLocks/>
            </p:cNvGrpSpPr>
            <p:nvPr/>
          </p:nvGrpSpPr>
          <p:grpSpPr bwMode="auto">
            <a:xfrm>
              <a:off x="7227879" y="3913345"/>
              <a:ext cx="116286" cy="18930"/>
              <a:chOff x="4997" y="2576"/>
              <a:chExt cx="86" cy="14"/>
            </a:xfrm>
          </p:grpSpPr>
          <p:sp>
            <p:nvSpPr>
              <p:cNvPr id="145203" name="Rectangle 1843"/>
              <p:cNvSpPr>
                <a:spLocks noChangeArrowheads="1"/>
              </p:cNvSpPr>
              <p:nvPr/>
            </p:nvSpPr>
            <p:spPr bwMode="auto">
              <a:xfrm>
                <a:off x="4997"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04" name="Rectangle 1844"/>
              <p:cNvSpPr>
                <a:spLocks noChangeArrowheads="1"/>
              </p:cNvSpPr>
              <p:nvPr/>
            </p:nvSpPr>
            <p:spPr bwMode="auto">
              <a:xfrm>
                <a:off x="4997"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78" name="Group 1848"/>
            <p:cNvGrpSpPr>
              <a:grpSpLocks/>
            </p:cNvGrpSpPr>
            <p:nvPr/>
          </p:nvGrpSpPr>
          <p:grpSpPr bwMode="auto">
            <a:xfrm>
              <a:off x="7342813" y="3821398"/>
              <a:ext cx="63552" cy="110877"/>
              <a:chOff x="5082" y="2508"/>
              <a:chExt cx="47" cy="82"/>
            </a:xfrm>
          </p:grpSpPr>
          <p:sp>
            <p:nvSpPr>
              <p:cNvPr id="145206" name="Freeform 1846"/>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07" name="Freeform 1847"/>
              <p:cNvSpPr>
                <a:spLocks/>
              </p:cNvSpPr>
              <p:nvPr/>
            </p:nvSpPr>
            <p:spPr bwMode="auto">
              <a:xfrm>
                <a:off x="5082" y="2508"/>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79" name="Group 1851"/>
            <p:cNvGrpSpPr>
              <a:grpSpLocks/>
            </p:cNvGrpSpPr>
            <p:nvPr/>
          </p:nvGrpSpPr>
          <p:grpSpPr bwMode="auto">
            <a:xfrm>
              <a:off x="7379321" y="3974192"/>
              <a:ext cx="178486" cy="91947"/>
              <a:chOff x="5109" y="2621"/>
              <a:chExt cx="132" cy="68"/>
            </a:xfrm>
          </p:grpSpPr>
          <p:sp>
            <p:nvSpPr>
              <p:cNvPr id="145209" name="Freeform 1849"/>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10" name="Freeform 1850"/>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80" name="Group 1854"/>
            <p:cNvGrpSpPr>
              <a:grpSpLocks/>
            </p:cNvGrpSpPr>
            <p:nvPr/>
          </p:nvGrpSpPr>
          <p:grpSpPr bwMode="auto">
            <a:xfrm>
              <a:off x="7379321" y="4066139"/>
              <a:ext cx="116286" cy="17578"/>
              <a:chOff x="5109" y="2689"/>
              <a:chExt cx="86" cy="13"/>
            </a:xfrm>
          </p:grpSpPr>
          <p:sp>
            <p:nvSpPr>
              <p:cNvPr id="145212" name="Rectangle 1852"/>
              <p:cNvSpPr>
                <a:spLocks noChangeArrowheads="1"/>
              </p:cNvSpPr>
              <p:nvPr/>
            </p:nvSpPr>
            <p:spPr bwMode="auto">
              <a:xfrm>
                <a:off x="5109"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13" name="Rectangle 1853"/>
              <p:cNvSpPr>
                <a:spLocks noChangeArrowheads="1"/>
              </p:cNvSpPr>
              <p:nvPr/>
            </p:nvSpPr>
            <p:spPr bwMode="auto">
              <a:xfrm>
                <a:off x="5109"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85" name="Group 1857"/>
            <p:cNvGrpSpPr>
              <a:grpSpLocks/>
            </p:cNvGrpSpPr>
            <p:nvPr/>
          </p:nvGrpSpPr>
          <p:grpSpPr bwMode="auto">
            <a:xfrm>
              <a:off x="7494255" y="3972840"/>
              <a:ext cx="63552" cy="110877"/>
              <a:chOff x="5194" y="2620"/>
              <a:chExt cx="47" cy="82"/>
            </a:xfrm>
          </p:grpSpPr>
          <p:sp>
            <p:nvSpPr>
              <p:cNvPr id="145215" name="Freeform 1855"/>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16" name="Freeform 1856"/>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89" name="Group 1860"/>
            <p:cNvGrpSpPr>
              <a:grpSpLocks/>
            </p:cNvGrpSpPr>
            <p:nvPr/>
          </p:nvGrpSpPr>
          <p:grpSpPr bwMode="auto">
            <a:xfrm>
              <a:off x="7379321" y="3974192"/>
              <a:ext cx="178486" cy="91947"/>
              <a:chOff x="5109" y="2621"/>
              <a:chExt cx="132" cy="68"/>
            </a:xfrm>
          </p:grpSpPr>
          <p:sp>
            <p:nvSpPr>
              <p:cNvPr id="145218" name="Freeform 1858"/>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19" name="Freeform 1859"/>
              <p:cNvSpPr>
                <a:spLocks/>
              </p:cNvSpPr>
              <p:nvPr/>
            </p:nvSpPr>
            <p:spPr bwMode="auto">
              <a:xfrm>
                <a:off x="5109"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93" name="Group 1863"/>
            <p:cNvGrpSpPr>
              <a:grpSpLocks/>
            </p:cNvGrpSpPr>
            <p:nvPr/>
          </p:nvGrpSpPr>
          <p:grpSpPr bwMode="auto">
            <a:xfrm>
              <a:off x="7379321" y="4066139"/>
              <a:ext cx="116286" cy="17578"/>
              <a:chOff x="5109" y="2689"/>
              <a:chExt cx="86" cy="13"/>
            </a:xfrm>
          </p:grpSpPr>
          <p:sp>
            <p:nvSpPr>
              <p:cNvPr id="145221" name="Rectangle 1861"/>
              <p:cNvSpPr>
                <a:spLocks noChangeArrowheads="1"/>
              </p:cNvSpPr>
              <p:nvPr/>
            </p:nvSpPr>
            <p:spPr bwMode="auto">
              <a:xfrm>
                <a:off x="5109"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22" name="Rectangle 1862"/>
              <p:cNvSpPr>
                <a:spLocks noChangeArrowheads="1"/>
              </p:cNvSpPr>
              <p:nvPr/>
            </p:nvSpPr>
            <p:spPr bwMode="auto">
              <a:xfrm>
                <a:off x="5109"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6797" name="Group 1866"/>
            <p:cNvGrpSpPr>
              <a:grpSpLocks/>
            </p:cNvGrpSpPr>
            <p:nvPr/>
          </p:nvGrpSpPr>
          <p:grpSpPr bwMode="auto">
            <a:xfrm>
              <a:off x="7494255" y="3972840"/>
              <a:ext cx="63552" cy="110877"/>
              <a:chOff x="5194" y="2620"/>
              <a:chExt cx="47" cy="82"/>
            </a:xfrm>
          </p:grpSpPr>
          <p:sp>
            <p:nvSpPr>
              <p:cNvPr id="145224" name="Freeform 1864"/>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25" name="Freeform 1865"/>
              <p:cNvSpPr>
                <a:spLocks/>
              </p:cNvSpPr>
              <p:nvPr/>
            </p:nvSpPr>
            <p:spPr bwMode="auto">
              <a:xfrm>
                <a:off x="5194"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57" name="Group 1869"/>
            <p:cNvGrpSpPr>
              <a:grpSpLocks/>
            </p:cNvGrpSpPr>
            <p:nvPr/>
          </p:nvGrpSpPr>
          <p:grpSpPr bwMode="auto">
            <a:xfrm>
              <a:off x="7276556" y="4125635"/>
              <a:ext cx="178486" cy="93299"/>
              <a:chOff x="5033" y="2733"/>
              <a:chExt cx="132" cy="69"/>
            </a:xfrm>
          </p:grpSpPr>
          <p:sp>
            <p:nvSpPr>
              <p:cNvPr id="145227" name="Freeform 1867"/>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28" name="Freeform 1868"/>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60" name="Group 1872"/>
            <p:cNvGrpSpPr>
              <a:grpSpLocks/>
            </p:cNvGrpSpPr>
            <p:nvPr/>
          </p:nvGrpSpPr>
          <p:grpSpPr bwMode="auto">
            <a:xfrm>
              <a:off x="7276556" y="4217582"/>
              <a:ext cx="116286" cy="17578"/>
              <a:chOff x="5033" y="2801"/>
              <a:chExt cx="86" cy="13"/>
            </a:xfrm>
          </p:grpSpPr>
          <p:sp>
            <p:nvSpPr>
              <p:cNvPr id="145230" name="Rectangle 1870"/>
              <p:cNvSpPr>
                <a:spLocks noChangeArrowheads="1"/>
              </p:cNvSpPr>
              <p:nvPr/>
            </p:nvSpPr>
            <p:spPr bwMode="auto">
              <a:xfrm>
                <a:off x="5033" y="2801"/>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31" name="Rectangle 1871"/>
              <p:cNvSpPr>
                <a:spLocks noChangeArrowheads="1"/>
              </p:cNvSpPr>
              <p:nvPr/>
            </p:nvSpPr>
            <p:spPr bwMode="auto">
              <a:xfrm>
                <a:off x="5033" y="2801"/>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63" name="Group 1875"/>
            <p:cNvGrpSpPr>
              <a:grpSpLocks/>
            </p:cNvGrpSpPr>
            <p:nvPr/>
          </p:nvGrpSpPr>
          <p:grpSpPr bwMode="auto">
            <a:xfrm>
              <a:off x="7391490" y="4125635"/>
              <a:ext cx="63552" cy="110877"/>
              <a:chOff x="5118" y="2733"/>
              <a:chExt cx="47" cy="82"/>
            </a:xfrm>
          </p:grpSpPr>
          <p:sp>
            <p:nvSpPr>
              <p:cNvPr id="145233" name="Freeform 1873"/>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34" name="Freeform 1874"/>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64" name="Group 1878"/>
            <p:cNvGrpSpPr>
              <a:grpSpLocks/>
            </p:cNvGrpSpPr>
            <p:nvPr/>
          </p:nvGrpSpPr>
          <p:grpSpPr bwMode="auto">
            <a:xfrm>
              <a:off x="7276556" y="4125635"/>
              <a:ext cx="178486" cy="93299"/>
              <a:chOff x="5033" y="2733"/>
              <a:chExt cx="132" cy="69"/>
            </a:xfrm>
          </p:grpSpPr>
          <p:sp>
            <p:nvSpPr>
              <p:cNvPr id="145236" name="Freeform 1876"/>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37" name="Freeform 1877"/>
              <p:cNvSpPr>
                <a:spLocks/>
              </p:cNvSpPr>
              <p:nvPr/>
            </p:nvSpPr>
            <p:spPr bwMode="auto">
              <a:xfrm>
                <a:off x="5033"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67" name="Group 1881"/>
            <p:cNvGrpSpPr>
              <a:grpSpLocks/>
            </p:cNvGrpSpPr>
            <p:nvPr/>
          </p:nvGrpSpPr>
          <p:grpSpPr bwMode="auto">
            <a:xfrm>
              <a:off x="7276556" y="4217582"/>
              <a:ext cx="116286" cy="17578"/>
              <a:chOff x="5033" y="2801"/>
              <a:chExt cx="86" cy="13"/>
            </a:xfrm>
          </p:grpSpPr>
          <p:sp>
            <p:nvSpPr>
              <p:cNvPr id="145239" name="Rectangle 1879"/>
              <p:cNvSpPr>
                <a:spLocks noChangeArrowheads="1"/>
              </p:cNvSpPr>
              <p:nvPr/>
            </p:nvSpPr>
            <p:spPr bwMode="auto">
              <a:xfrm>
                <a:off x="5033" y="2801"/>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40" name="Rectangle 1880"/>
              <p:cNvSpPr>
                <a:spLocks noChangeArrowheads="1"/>
              </p:cNvSpPr>
              <p:nvPr/>
            </p:nvSpPr>
            <p:spPr bwMode="auto">
              <a:xfrm>
                <a:off x="5033" y="2801"/>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70" name="Group 1884"/>
            <p:cNvGrpSpPr>
              <a:grpSpLocks/>
            </p:cNvGrpSpPr>
            <p:nvPr/>
          </p:nvGrpSpPr>
          <p:grpSpPr bwMode="auto">
            <a:xfrm>
              <a:off x="7391490" y="4125635"/>
              <a:ext cx="63552" cy="110877"/>
              <a:chOff x="5118" y="2733"/>
              <a:chExt cx="47" cy="82"/>
            </a:xfrm>
          </p:grpSpPr>
          <p:sp>
            <p:nvSpPr>
              <p:cNvPr id="145242" name="Freeform 1882"/>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43" name="Freeform 1883"/>
              <p:cNvSpPr>
                <a:spLocks/>
              </p:cNvSpPr>
              <p:nvPr/>
            </p:nvSpPr>
            <p:spPr bwMode="auto">
              <a:xfrm>
                <a:off x="5118"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73" name="Group 1887"/>
            <p:cNvGrpSpPr>
              <a:grpSpLocks/>
            </p:cNvGrpSpPr>
            <p:nvPr/>
          </p:nvGrpSpPr>
          <p:grpSpPr bwMode="auto">
            <a:xfrm>
              <a:off x="7071027" y="4429872"/>
              <a:ext cx="178486" cy="93299"/>
              <a:chOff x="4881" y="2958"/>
              <a:chExt cx="132" cy="69"/>
            </a:xfrm>
          </p:grpSpPr>
          <p:sp>
            <p:nvSpPr>
              <p:cNvPr id="145245" name="Freeform 1885"/>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46" name="Freeform 1886"/>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76" name="Group 1890"/>
            <p:cNvGrpSpPr>
              <a:grpSpLocks/>
            </p:cNvGrpSpPr>
            <p:nvPr/>
          </p:nvGrpSpPr>
          <p:grpSpPr bwMode="auto">
            <a:xfrm>
              <a:off x="7071027" y="4521819"/>
              <a:ext cx="117638" cy="17578"/>
              <a:chOff x="4881" y="3026"/>
              <a:chExt cx="87" cy="13"/>
            </a:xfrm>
          </p:grpSpPr>
          <p:sp>
            <p:nvSpPr>
              <p:cNvPr id="145248" name="Rectangle 1888"/>
              <p:cNvSpPr>
                <a:spLocks noChangeArrowheads="1"/>
              </p:cNvSpPr>
              <p:nvPr/>
            </p:nvSpPr>
            <p:spPr bwMode="auto">
              <a:xfrm>
                <a:off x="4881"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49" name="Rectangle 1889"/>
              <p:cNvSpPr>
                <a:spLocks noChangeArrowheads="1"/>
              </p:cNvSpPr>
              <p:nvPr/>
            </p:nvSpPr>
            <p:spPr bwMode="auto">
              <a:xfrm>
                <a:off x="4881"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79" name="Group 1893"/>
            <p:cNvGrpSpPr>
              <a:grpSpLocks/>
            </p:cNvGrpSpPr>
            <p:nvPr/>
          </p:nvGrpSpPr>
          <p:grpSpPr bwMode="auto">
            <a:xfrm>
              <a:off x="7185961" y="4428519"/>
              <a:ext cx="63552" cy="112230"/>
              <a:chOff x="4966" y="2957"/>
              <a:chExt cx="47" cy="83"/>
            </a:xfrm>
          </p:grpSpPr>
          <p:sp>
            <p:nvSpPr>
              <p:cNvPr id="145251" name="Freeform 1891"/>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52" name="Freeform 1892"/>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82" name="Group 1896"/>
            <p:cNvGrpSpPr>
              <a:grpSpLocks/>
            </p:cNvGrpSpPr>
            <p:nvPr/>
          </p:nvGrpSpPr>
          <p:grpSpPr bwMode="auto">
            <a:xfrm>
              <a:off x="7071027" y="4429872"/>
              <a:ext cx="178486" cy="93299"/>
              <a:chOff x="4881" y="2958"/>
              <a:chExt cx="132" cy="69"/>
            </a:xfrm>
          </p:grpSpPr>
          <p:sp>
            <p:nvSpPr>
              <p:cNvPr id="145254" name="Freeform 1894"/>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55" name="Freeform 1895"/>
              <p:cNvSpPr>
                <a:spLocks/>
              </p:cNvSpPr>
              <p:nvPr/>
            </p:nvSpPr>
            <p:spPr bwMode="auto">
              <a:xfrm>
                <a:off x="4881"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85" name="Group 1899"/>
            <p:cNvGrpSpPr>
              <a:grpSpLocks/>
            </p:cNvGrpSpPr>
            <p:nvPr/>
          </p:nvGrpSpPr>
          <p:grpSpPr bwMode="auto">
            <a:xfrm>
              <a:off x="7071027" y="4521819"/>
              <a:ext cx="117638" cy="17578"/>
              <a:chOff x="4881" y="3026"/>
              <a:chExt cx="87" cy="13"/>
            </a:xfrm>
          </p:grpSpPr>
          <p:sp>
            <p:nvSpPr>
              <p:cNvPr id="145257" name="Rectangle 1897"/>
              <p:cNvSpPr>
                <a:spLocks noChangeArrowheads="1"/>
              </p:cNvSpPr>
              <p:nvPr/>
            </p:nvSpPr>
            <p:spPr bwMode="auto">
              <a:xfrm>
                <a:off x="4881"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58" name="Rectangle 1898"/>
              <p:cNvSpPr>
                <a:spLocks noChangeArrowheads="1"/>
              </p:cNvSpPr>
              <p:nvPr/>
            </p:nvSpPr>
            <p:spPr bwMode="auto">
              <a:xfrm>
                <a:off x="4881"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88" name="Group 1902"/>
            <p:cNvGrpSpPr>
              <a:grpSpLocks/>
            </p:cNvGrpSpPr>
            <p:nvPr/>
          </p:nvGrpSpPr>
          <p:grpSpPr bwMode="auto">
            <a:xfrm>
              <a:off x="7185961" y="4428519"/>
              <a:ext cx="63552" cy="112230"/>
              <a:chOff x="4966" y="2957"/>
              <a:chExt cx="47" cy="83"/>
            </a:xfrm>
          </p:grpSpPr>
          <p:sp>
            <p:nvSpPr>
              <p:cNvPr id="145260" name="Freeform 1900"/>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61" name="Freeform 1901"/>
              <p:cNvSpPr>
                <a:spLocks/>
              </p:cNvSpPr>
              <p:nvPr/>
            </p:nvSpPr>
            <p:spPr bwMode="auto">
              <a:xfrm>
                <a:off x="4966"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91" name="Group 1905"/>
            <p:cNvGrpSpPr>
              <a:grpSpLocks/>
            </p:cNvGrpSpPr>
            <p:nvPr/>
          </p:nvGrpSpPr>
          <p:grpSpPr bwMode="auto">
            <a:xfrm>
              <a:off x="6969615" y="4582666"/>
              <a:ext cx="177134" cy="93299"/>
              <a:chOff x="4806" y="3071"/>
              <a:chExt cx="131" cy="69"/>
            </a:xfrm>
          </p:grpSpPr>
          <p:sp>
            <p:nvSpPr>
              <p:cNvPr id="145263" name="Freeform 1903"/>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64" name="Freeform 1904"/>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94" name="Group 1908"/>
            <p:cNvGrpSpPr>
              <a:grpSpLocks/>
            </p:cNvGrpSpPr>
            <p:nvPr/>
          </p:nvGrpSpPr>
          <p:grpSpPr bwMode="auto">
            <a:xfrm>
              <a:off x="6969615" y="4674613"/>
              <a:ext cx="116286" cy="17578"/>
              <a:chOff x="4806" y="3139"/>
              <a:chExt cx="86" cy="13"/>
            </a:xfrm>
          </p:grpSpPr>
          <p:sp>
            <p:nvSpPr>
              <p:cNvPr id="145266" name="Rectangle 1906"/>
              <p:cNvSpPr>
                <a:spLocks noChangeArrowheads="1"/>
              </p:cNvSpPr>
              <p:nvPr/>
            </p:nvSpPr>
            <p:spPr bwMode="auto">
              <a:xfrm>
                <a:off x="4806"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67" name="Rectangle 1907"/>
              <p:cNvSpPr>
                <a:spLocks noChangeArrowheads="1"/>
              </p:cNvSpPr>
              <p:nvPr/>
            </p:nvSpPr>
            <p:spPr bwMode="auto">
              <a:xfrm>
                <a:off x="4806"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097" name="Group 1911"/>
            <p:cNvGrpSpPr>
              <a:grpSpLocks/>
            </p:cNvGrpSpPr>
            <p:nvPr/>
          </p:nvGrpSpPr>
          <p:grpSpPr bwMode="auto">
            <a:xfrm>
              <a:off x="7083197" y="4581314"/>
              <a:ext cx="63552" cy="112230"/>
              <a:chOff x="4890" y="3070"/>
              <a:chExt cx="47" cy="83"/>
            </a:xfrm>
          </p:grpSpPr>
          <p:sp>
            <p:nvSpPr>
              <p:cNvPr id="145269" name="Freeform 1909"/>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70" name="Freeform 1910"/>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00" name="Group 1914"/>
            <p:cNvGrpSpPr>
              <a:grpSpLocks/>
            </p:cNvGrpSpPr>
            <p:nvPr/>
          </p:nvGrpSpPr>
          <p:grpSpPr bwMode="auto">
            <a:xfrm>
              <a:off x="6969615" y="4582666"/>
              <a:ext cx="177134" cy="93299"/>
              <a:chOff x="4806" y="3071"/>
              <a:chExt cx="131" cy="69"/>
            </a:xfrm>
          </p:grpSpPr>
          <p:sp>
            <p:nvSpPr>
              <p:cNvPr id="145272" name="Freeform 1912"/>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73" name="Freeform 1913"/>
              <p:cNvSpPr>
                <a:spLocks/>
              </p:cNvSpPr>
              <p:nvPr/>
            </p:nvSpPr>
            <p:spPr bwMode="auto">
              <a:xfrm>
                <a:off x="4806"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03" name="Group 1917"/>
            <p:cNvGrpSpPr>
              <a:grpSpLocks/>
            </p:cNvGrpSpPr>
            <p:nvPr/>
          </p:nvGrpSpPr>
          <p:grpSpPr bwMode="auto">
            <a:xfrm>
              <a:off x="6969615" y="4674613"/>
              <a:ext cx="116286" cy="17578"/>
              <a:chOff x="4806" y="3139"/>
              <a:chExt cx="86" cy="13"/>
            </a:xfrm>
          </p:grpSpPr>
          <p:sp>
            <p:nvSpPr>
              <p:cNvPr id="145275" name="Rectangle 1915"/>
              <p:cNvSpPr>
                <a:spLocks noChangeArrowheads="1"/>
              </p:cNvSpPr>
              <p:nvPr/>
            </p:nvSpPr>
            <p:spPr bwMode="auto">
              <a:xfrm>
                <a:off x="4806"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76" name="Rectangle 1916"/>
              <p:cNvSpPr>
                <a:spLocks noChangeArrowheads="1"/>
              </p:cNvSpPr>
              <p:nvPr/>
            </p:nvSpPr>
            <p:spPr bwMode="auto">
              <a:xfrm>
                <a:off x="4806"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06" name="Group 1920"/>
            <p:cNvGrpSpPr>
              <a:grpSpLocks/>
            </p:cNvGrpSpPr>
            <p:nvPr/>
          </p:nvGrpSpPr>
          <p:grpSpPr bwMode="auto">
            <a:xfrm>
              <a:off x="7083197" y="4581314"/>
              <a:ext cx="63552" cy="112230"/>
              <a:chOff x="4890" y="3070"/>
              <a:chExt cx="47" cy="83"/>
            </a:xfrm>
          </p:grpSpPr>
          <p:sp>
            <p:nvSpPr>
              <p:cNvPr id="145278" name="Freeform 1918"/>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79" name="Freeform 1919"/>
              <p:cNvSpPr>
                <a:spLocks/>
              </p:cNvSpPr>
              <p:nvPr/>
            </p:nvSpPr>
            <p:spPr bwMode="auto">
              <a:xfrm>
                <a:off x="4890"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09" name="Group 1923"/>
            <p:cNvGrpSpPr>
              <a:grpSpLocks/>
            </p:cNvGrpSpPr>
            <p:nvPr/>
          </p:nvGrpSpPr>
          <p:grpSpPr bwMode="auto">
            <a:xfrm>
              <a:off x="7482086" y="3821398"/>
              <a:ext cx="177134" cy="93299"/>
              <a:chOff x="5185" y="2508"/>
              <a:chExt cx="131" cy="69"/>
            </a:xfrm>
          </p:grpSpPr>
          <p:sp>
            <p:nvSpPr>
              <p:cNvPr id="145281" name="Freeform 1921"/>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82" name="Freeform 1922"/>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Lst>
                <a:rect l="0" t="0" r="r" b="b"/>
                <a:pathLst>
                  <a:path w="131" h="69">
                    <a:moveTo>
                      <a:pt x="4" y="63"/>
                    </a:moveTo>
                    <a:lnTo>
                      <a:pt x="45"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12" name="Group 1926"/>
            <p:cNvGrpSpPr>
              <a:grpSpLocks/>
            </p:cNvGrpSpPr>
            <p:nvPr/>
          </p:nvGrpSpPr>
          <p:grpSpPr bwMode="auto">
            <a:xfrm>
              <a:off x="7480733" y="3913345"/>
              <a:ext cx="117638" cy="18930"/>
              <a:chOff x="5184" y="2576"/>
              <a:chExt cx="87" cy="14"/>
            </a:xfrm>
          </p:grpSpPr>
          <p:sp>
            <p:nvSpPr>
              <p:cNvPr id="145284" name="Rectangle 1924"/>
              <p:cNvSpPr>
                <a:spLocks noChangeArrowheads="1"/>
              </p:cNvSpPr>
              <p:nvPr/>
            </p:nvSpPr>
            <p:spPr bwMode="auto">
              <a:xfrm>
                <a:off x="5184"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85" name="Rectangle 1925"/>
              <p:cNvSpPr>
                <a:spLocks noChangeArrowheads="1"/>
              </p:cNvSpPr>
              <p:nvPr/>
            </p:nvSpPr>
            <p:spPr bwMode="auto">
              <a:xfrm>
                <a:off x="5185"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15" name="Group 1929"/>
            <p:cNvGrpSpPr>
              <a:grpSpLocks/>
            </p:cNvGrpSpPr>
            <p:nvPr/>
          </p:nvGrpSpPr>
          <p:grpSpPr bwMode="auto">
            <a:xfrm>
              <a:off x="7595667" y="3821398"/>
              <a:ext cx="63552" cy="110877"/>
              <a:chOff x="5269" y="2508"/>
              <a:chExt cx="47" cy="82"/>
            </a:xfrm>
          </p:grpSpPr>
          <p:sp>
            <p:nvSpPr>
              <p:cNvPr id="145287" name="Freeform 1927"/>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88" name="Freeform 1928"/>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18" name="Group 1932"/>
            <p:cNvGrpSpPr>
              <a:grpSpLocks/>
            </p:cNvGrpSpPr>
            <p:nvPr/>
          </p:nvGrpSpPr>
          <p:grpSpPr bwMode="auto">
            <a:xfrm>
              <a:off x="7482086" y="3821398"/>
              <a:ext cx="177134" cy="93299"/>
              <a:chOff x="5185" y="2508"/>
              <a:chExt cx="131" cy="69"/>
            </a:xfrm>
          </p:grpSpPr>
          <p:sp>
            <p:nvSpPr>
              <p:cNvPr id="145290" name="Freeform 1930"/>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 ang="0">
                    <a:pos x="4" y="63"/>
                  </a:cxn>
                </a:cxnLst>
                <a:rect l="0" t="0" r="r" b="b"/>
                <a:pathLst>
                  <a:path w="131" h="69">
                    <a:moveTo>
                      <a:pt x="4" y="63"/>
                    </a:moveTo>
                    <a:lnTo>
                      <a:pt x="45"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91" name="Freeform 1931"/>
              <p:cNvSpPr>
                <a:spLocks/>
              </p:cNvSpPr>
              <p:nvPr/>
            </p:nvSpPr>
            <p:spPr bwMode="auto">
              <a:xfrm>
                <a:off x="5185" y="2508"/>
                <a:ext cx="131" cy="69"/>
              </a:xfrm>
              <a:custGeom>
                <a:avLst/>
                <a:gdLst/>
                <a:ahLst/>
                <a:cxnLst>
                  <a:cxn ang="0">
                    <a:pos x="4" y="63"/>
                  </a:cxn>
                  <a:cxn ang="0">
                    <a:pos x="45" y="0"/>
                  </a:cxn>
                  <a:cxn ang="0">
                    <a:pos x="131" y="0"/>
                  </a:cxn>
                  <a:cxn ang="0">
                    <a:pos x="86" y="69"/>
                  </a:cxn>
                  <a:cxn ang="0">
                    <a:pos x="0" y="69"/>
                  </a:cxn>
                </a:cxnLst>
                <a:rect l="0" t="0" r="r" b="b"/>
                <a:pathLst>
                  <a:path w="131" h="69">
                    <a:moveTo>
                      <a:pt x="4" y="63"/>
                    </a:moveTo>
                    <a:lnTo>
                      <a:pt x="45"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21" name="Group 1935"/>
            <p:cNvGrpSpPr>
              <a:grpSpLocks/>
            </p:cNvGrpSpPr>
            <p:nvPr/>
          </p:nvGrpSpPr>
          <p:grpSpPr bwMode="auto">
            <a:xfrm>
              <a:off x="7480733" y="3913345"/>
              <a:ext cx="117638" cy="18930"/>
              <a:chOff x="5184" y="2576"/>
              <a:chExt cx="87" cy="14"/>
            </a:xfrm>
          </p:grpSpPr>
          <p:sp>
            <p:nvSpPr>
              <p:cNvPr id="145293" name="Rectangle 1933"/>
              <p:cNvSpPr>
                <a:spLocks noChangeArrowheads="1"/>
              </p:cNvSpPr>
              <p:nvPr/>
            </p:nvSpPr>
            <p:spPr bwMode="auto">
              <a:xfrm>
                <a:off x="5184" y="2576"/>
                <a:ext cx="87"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94" name="Rectangle 1934"/>
              <p:cNvSpPr>
                <a:spLocks noChangeArrowheads="1"/>
              </p:cNvSpPr>
              <p:nvPr/>
            </p:nvSpPr>
            <p:spPr bwMode="auto">
              <a:xfrm>
                <a:off x="5185"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24" name="Group 1938"/>
            <p:cNvGrpSpPr>
              <a:grpSpLocks/>
            </p:cNvGrpSpPr>
            <p:nvPr/>
          </p:nvGrpSpPr>
          <p:grpSpPr bwMode="auto">
            <a:xfrm>
              <a:off x="7595667" y="3821398"/>
              <a:ext cx="63552" cy="110877"/>
              <a:chOff x="5269" y="2508"/>
              <a:chExt cx="47" cy="82"/>
            </a:xfrm>
          </p:grpSpPr>
          <p:sp>
            <p:nvSpPr>
              <p:cNvPr id="145296" name="Freeform 1936"/>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297" name="Freeform 1937"/>
              <p:cNvSpPr>
                <a:spLocks/>
              </p:cNvSpPr>
              <p:nvPr/>
            </p:nvSpPr>
            <p:spPr bwMode="auto">
              <a:xfrm>
                <a:off x="5269"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27" name="Group 1941"/>
            <p:cNvGrpSpPr>
              <a:grpSpLocks/>
            </p:cNvGrpSpPr>
            <p:nvPr/>
          </p:nvGrpSpPr>
          <p:grpSpPr bwMode="auto">
            <a:xfrm>
              <a:off x="7632176" y="3974192"/>
              <a:ext cx="178486" cy="91947"/>
              <a:chOff x="5296" y="2621"/>
              <a:chExt cx="132" cy="68"/>
            </a:xfrm>
          </p:grpSpPr>
          <p:sp>
            <p:nvSpPr>
              <p:cNvPr id="145299" name="Freeform 1939"/>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00" name="Freeform 1940"/>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30" name="Group 1944"/>
            <p:cNvGrpSpPr>
              <a:grpSpLocks/>
            </p:cNvGrpSpPr>
            <p:nvPr/>
          </p:nvGrpSpPr>
          <p:grpSpPr bwMode="auto">
            <a:xfrm>
              <a:off x="7632176" y="4066139"/>
              <a:ext cx="116286" cy="17578"/>
              <a:chOff x="5296" y="2689"/>
              <a:chExt cx="86" cy="13"/>
            </a:xfrm>
          </p:grpSpPr>
          <p:sp>
            <p:nvSpPr>
              <p:cNvPr id="145302" name="Rectangle 1942"/>
              <p:cNvSpPr>
                <a:spLocks noChangeArrowheads="1"/>
              </p:cNvSpPr>
              <p:nvPr/>
            </p:nvSpPr>
            <p:spPr bwMode="auto">
              <a:xfrm>
                <a:off x="5296"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03" name="Rectangle 1943"/>
              <p:cNvSpPr>
                <a:spLocks noChangeArrowheads="1"/>
              </p:cNvSpPr>
              <p:nvPr/>
            </p:nvSpPr>
            <p:spPr bwMode="auto">
              <a:xfrm>
                <a:off x="5296"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33" name="Group 1947"/>
            <p:cNvGrpSpPr>
              <a:grpSpLocks/>
            </p:cNvGrpSpPr>
            <p:nvPr/>
          </p:nvGrpSpPr>
          <p:grpSpPr bwMode="auto">
            <a:xfrm>
              <a:off x="7747110" y="3972840"/>
              <a:ext cx="63552" cy="110877"/>
              <a:chOff x="5381" y="2620"/>
              <a:chExt cx="47" cy="82"/>
            </a:xfrm>
          </p:grpSpPr>
          <p:sp>
            <p:nvSpPr>
              <p:cNvPr id="145305" name="Freeform 1945"/>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06" name="Freeform 1946"/>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36" name="Group 1950"/>
            <p:cNvGrpSpPr>
              <a:grpSpLocks/>
            </p:cNvGrpSpPr>
            <p:nvPr/>
          </p:nvGrpSpPr>
          <p:grpSpPr bwMode="auto">
            <a:xfrm>
              <a:off x="7632176" y="3974192"/>
              <a:ext cx="178486" cy="91947"/>
              <a:chOff x="5296" y="2621"/>
              <a:chExt cx="132" cy="68"/>
            </a:xfrm>
          </p:grpSpPr>
          <p:sp>
            <p:nvSpPr>
              <p:cNvPr id="145308" name="Freeform 1948"/>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 ang="0">
                    <a:pos x="4" y="62"/>
                  </a:cxn>
                </a:cxnLst>
                <a:rect l="0" t="0" r="r" b="b"/>
                <a:pathLst>
                  <a:path w="132" h="68">
                    <a:moveTo>
                      <a:pt x="4" y="62"/>
                    </a:moveTo>
                    <a:lnTo>
                      <a:pt x="46" y="0"/>
                    </a:lnTo>
                    <a:lnTo>
                      <a:pt x="132" y="0"/>
                    </a:lnTo>
                    <a:lnTo>
                      <a:pt x="86" y="68"/>
                    </a:lnTo>
                    <a:lnTo>
                      <a:pt x="0" y="68"/>
                    </a:lnTo>
                    <a:lnTo>
                      <a:pt x="4" y="62"/>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09" name="Freeform 1949"/>
              <p:cNvSpPr>
                <a:spLocks/>
              </p:cNvSpPr>
              <p:nvPr/>
            </p:nvSpPr>
            <p:spPr bwMode="auto">
              <a:xfrm>
                <a:off x="5296" y="2621"/>
                <a:ext cx="132" cy="68"/>
              </a:xfrm>
              <a:custGeom>
                <a:avLst/>
                <a:gdLst/>
                <a:ahLst/>
                <a:cxnLst>
                  <a:cxn ang="0">
                    <a:pos x="4" y="62"/>
                  </a:cxn>
                  <a:cxn ang="0">
                    <a:pos x="46" y="0"/>
                  </a:cxn>
                  <a:cxn ang="0">
                    <a:pos x="132" y="0"/>
                  </a:cxn>
                  <a:cxn ang="0">
                    <a:pos x="86" y="68"/>
                  </a:cxn>
                  <a:cxn ang="0">
                    <a:pos x="0" y="68"/>
                  </a:cxn>
                </a:cxnLst>
                <a:rect l="0" t="0" r="r" b="b"/>
                <a:pathLst>
                  <a:path w="132" h="68">
                    <a:moveTo>
                      <a:pt x="4" y="62"/>
                    </a:moveTo>
                    <a:lnTo>
                      <a:pt x="46" y="0"/>
                    </a:lnTo>
                    <a:lnTo>
                      <a:pt x="132" y="0"/>
                    </a:lnTo>
                    <a:lnTo>
                      <a:pt x="86" y="68"/>
                    </a:lnTo>
                    <a:lnTo>
                      <a:pt x="0" y="68"/>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39" name="Group 1953"/>
            <p:cNvGrpSpPr>
              <a:grpSpLocks/>
            </p:cNvGrpSpPr>
            <p:nvPr/>
          </p:nvGrpSpPr>
          <p:grpSpPr bwMode="auto">
            <a:xfrm>
              <a:off x="7632176" y="4066139"/>
              <a:ext cx="116286" cy="17578"/>
              <a:chOff x="5296" y="2689"/>
              <a:chExt cx="86" cy="13"/>
            </a:xfrm>
          </p:grpSpPr>
          <p:sp>
            <p:nvSpPr>
              <p:cNvPr id="145311" name="Rectangle 1951"/>
              <p:cNvSpPr>
                <a:spLocks noChangeArrowheads="1"/>
              </p:cNvSpPr>
              <p:nvPr/>
            </p:nvSpPr>
            <p:spPr bwMode="auto">
              <a:xfrm>
                <a:off x="5296" y="268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12" name="Rectangle 1952"/>
              <p:cNvSpPr>
                <a:spLocks noChangeArrowheads="1"/>
              </p:cNvSpPr>
              <p:nvPr/>
            </p:nvSpPr>
            <p:spPr bwMode="auto">
              <a:xfrm>
                <a:off x="5296" y="268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42" name="Group 1956"/>
            <p:cNvGrpSpPr>
              <a:grpSpLocks/>
            </p:cNvGrpSpPr>
            <p:nvPr/>
          </p:nvGrpSpPr>
          <p:grpSpPr bwMode="auto">
            <a:xfrm>
              <a:off x="7747110" y="3972840"/>
              <a:ext cx="63552" cy="110877"/>
              <a:chOff x="5381" y="2620"/>
              <a:chExt cx="47" cy="82"/>
            </a:xfrm>
          </p:grpSpPr>
          <p:sp>
            <p:nvSpPr>
              <p:cNvPr id="145314" name="Freeform 1954"/>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15" name="Freeform 1955"/>
              <p:cNvSpPr>
                <a:spLocks/>
              </p:cNvSpPr>
              <p:nvPr/>
            </p:nvSpPr>
            <p:spPr bwMode="auto">
              <a:xfrm>
                <a:off x="5381" y="2620"/>
                <a:ext cx="47" cy="82"/>
              </a:xfrm>
              <a:custGeom>
                <a:avLst/>
                <a:gdLst/>
                <a:ahLst/>
                <a:cxnLst>
                  <a:cxn ang="0">
                    <a:pos x="1" y="69"/>
                  </a:cxn>
                  <a:cxn ang="0">
                    <a:pos x="47" y="0"/>
                  </a:cxn>
                  <a:cxn ang="0">
                    <a:pos x="47" y="12"/>
                  </a:cxn>
                  <a:cxn ang="0">
                    <a:pos x="0" y="82"/>
                  </a:cxn>
                  <a:cxn ang="0">
                    <a:pos x="1" y="69"/>
                  </a:cxn>
                </a:cxnLst>
                <a:rect l="0" t="0" r="r" b="b"/>
                <a:pathLst>
                  <a:path w="47" h="82">
                    <a:moveTo>
                      <a:pt x="1" y="69"/>
                    </a:moveTo>
                    <a:lnTo>
                      <a:pt x="47" y="0"/>
                    </a:lnTo>
                    <a:lnTo>
                      <a:pt x="47" y="12"/>
                    </a:lnTo>
                    <a:lnTo>
                      <a:pt x="0" y="82"/>
                    </a:lnTo>
                    <a:lnTo>
                      <a:pt x="1"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45" name="Group 1959"/>
            <p:cNvGrpSpPr>
              <a:grpSpLocks/>
            </p:cNvGrpSpPr>
            <p:nvPr/>
          </p:nvGrpSpPr>
          <p:grpSpPr bwMode="auto">
            <a:xfrm>
              <a:off x="7529411" y="4125635"/>
              <a:ext cx="178486" cy="93299"/>
              <a:chOff x="5220" y="2733"/>
              <a:chExt cx="132" cy="69"/>
            </a:xfrm>
          </p:grpSpPr>
          <p:sp>
            <p:nvSpPr>
              <p:cNvPr id="145317" name="Freeform 1957"/>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18" name="Freeform 1958"/>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48" name="Group 1962"/>
            <p:cNvGrpSpPr>
              <a:grpSpLocks/>
            </p:cNvGrpSpPr>
            <p:nvPr/>
          </p:nvGrpSpPr>
          <p:grpSpPr bwMode="auto">
            <a:xfrm>
              <a:off x="7529411" y="4217582"/>
              <a:ext cx="116286" cy="18930"/>
              <a:chOff x="5220" y="2801"/>
              <a:chExt cx="86" cy="14"/>
            </a:xfrm>
          </p:grpSpPr>
          <p:sp>
            <p:nvSpPr>
              <p:cNvPr id="145320" name="Rectangle 1960"/>
              <p:cNvSpPr>
                <a:spLocks noChangeArrowheads="1"/>
              </p:cNvSpPr>
              <p:nvPr/>
            </p:nvSpPr>
            <p:spPr bwMode="auto">
              <a:xfrm>
                <a:off x="5220" y="2801"/>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21" name="Rectangle 1961"/>
              <p:cNvSpPr>
                <a:spLocks noChangeArrowheads="1"/>
              </p:cNvSpPr>
              <p:nvPr/>
            </p:nvSpPr>
            <p:spPr bwMode="auto">
              <a:xfrm>
                <a:off x="5220" y="2801"/>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51" name="Group 1965"/>
            <p:cNvGrpSpPr>
              <a:grpSpLocks/>
            </p:cNvGrpSpPr>
            <p:nvPr/>
          </p:nvGrpSpPr>
          <p:grpSpPr bwMode="auto">
            <a:xfrm>
              <a:off x="7644345" y="4125635"/>
              <a:ext cx="63552" cy="110877"/>
              <a:chOff x="5305" y="2733"/>
              <a:chExt cx="47" cy="82"/>
            </a:xfrm>
          </p:grpSpPr>
          <p:sp>
            <p:nvSpPr>
              <p:cNvPr id="145323" name="Freeform 1963"/>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24" name="Freeform 1964"/>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54" name="Group 1968"/>
            <p:cNvGrpSpPr>
              <a:grpSpLocks/>
            </p:cNvGrpSpPr>
            <p:nvPr/>
          </p:nvGrpSpPr>
          <p:grpSpPr bwMode="auto">
            <a:xfrm>
              <a:off x="7529411" y="4125635"/>
              <a:ext cx="178486" cy="93299"/>
              <a:chOff x="5220" y="2733"/>
              <a:chExt cx="132" cy="69"/>
            </a:xfrm>
          </p:grpSpPr>
          <p:sp>
            <p:nvSpPr>
              <p:cNvPr id="145326" name="Freeform 1966"/>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 ang="0">
                    <a:pos x="4" y="63"/>
                  </a:cxn>
                </a:cxnLst>
                <a:rect l="0" t="0" r="r" b="b"/>
                <a:pathLst>
                  <a:path w="132" h="69">
                    <a:moveTo>
                      <a:pt x="4" y="63"/>
                    </a:moveTo>
                    <a:lnTo>
                      <a:pt x="46" y="0"/>
                    </a:lnTo>
                    <a:lnTo>
                      <a:pt x="132"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27" name="Freeform 1967"/>
              <p:cNvSpPr>
                <a:spLocks/>
              </p:cNvSpPr>
              <p:nvPr/>
            </p:nvSpPr>
            <p:spPr bwMode="auto">
              <a:xfrm>
                <a:off x="5220" y="2733"/>
                <a:ext cx="132" cy="69"/>
              </a:xfrm>
              <a:custGeom>
                <a:avLst/>
                <a:gdLst/>
                <a:ahLst/>
                <a:cxnLst>
                  <a:cxn ang="0">
                    <a:pos x="4" y="63"/>
                  </a:cxn>
                  <a:cxn ang="0">
                    <a:pos x="46" y="0"/>
                  </a:cxn>
                  <a:cxn ang="0">
                    <a:pos x="132" y="0"/>
                  </a:cxn>
                  <a:cxn ang="0">
                    <a:pos x="86" y="69"/>
                  </a:cxn>
                  <a:cxn ang="0">
                    <a:pos x="0" y="69"/>
                  </a:cxn>
                </a:cxnLst>
                <a:rect l="0" t="0" r="r" b="b"/>
                <a:pathLst>
                  <a:path w="132" h="69">
                    <a:moveTo>
                      <a:pt x="4"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57" name="Group 1971"/>
            <p:cNvGrpSpPr>
              <a:grpSpLocks/>
            </p:cNvGrpSpPr>
            <p:nvPr/>
          </p:nvGrpSpPr>
          <p:grpSpPr bwMode="auto">
            <a:xfrm>
              <a:off x="7529411" y="4217582"/>
              <a:ext cx="116286" cy="18930"/>
              <a:chOff x="5220" y="2801"/>
              <a:chExt cx="86" cy="14"/>
            </a:xfrm>
          </p:grpSpPr>
          <p:sp>
            <p:nvSpPr>
              <p:cNvPr id="145329" name="Rectangle 1969"/>
              <p:cNvSpPr>
                <a:spLocks noChangeArrowheads="1"/>
              </p:cNvSpPr>
              <p:nvPr/>
            </p:nvSpPr>
            <p:spPr bwMode="auto">
              <a:xfrm>
                <a:off x="5220" y="2801"/>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30" name="Rectangle 1970"/>
              <p:cNvSpPr>
                <a:spLocks noChangeArrowheads="1"/>
              </p:cNvSpPr>
              <p:nvPr/>
            </p:nvSpPr>
            <p:spPr bwMode="auto">
              <a:xfrm>
                <a:off x="5220" y="2801"/>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60" name="Group 1974"/>
            <p:cNvGrpSpPr>
              <a:grpSpLocks/>
            </p:cNvGrpSpPr>
            <p:nvPr/>
          </p:nvGrpSpPr>
          <p:grpSpPr bwMode="auto">
            <a:xfrm>
              <a:off x="7644345" y="4125635"/>
              <a:ext cx="63552" cy="110877"/>
              <a:chOff x="5305" y="2733"/>
              <a:chExt cx="47" cy="82"/>
            </a:xfrm>
          </p:grpSpPr>
          <p:sp>
            <p:nvSpPr>
              <p:cNvPr id="145332" name="Freeform 1972"/>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33" name="Freeform 1973"/>
              <p:cNvSpPr>
                <a:spLocks/>
              </p:cNvSpPr>
              <p:nvPr/>
            </p:nvSpPr>
            <p:spPr bwMode="auto">
              <a:xfrm>
                <a:off x="5305" y="2733"/>
                <a:ext cx="47" cy="82"/>
              </a:xfrm>
              <a:custGeom>
                <a:avLst/>
                <a:gdLst/>
                <a:ahLst/>
                <a:cxnLst>
                  <a:cxn ang="0">
                    <a:pos x="1" y="68"/>
                  </a:cxn>
                  <a:cxn ang="0">
                    <a:pos x="47" y="0"/>
                  </a:cxn>
                  <a:cxn ang="0">
                    <a:pos x="47" y="11"/>
                  </a:cxn>
                  <a:cxn ang="0">
                    <a:pos x="0" y="82"/>
                  </a:cxn>
                  <a:cxn ang="0">
                    <a:pos x="1" y="68"/>
                  </a:cxn>
                </a:cxnLst>
                <a:rect l="0" t="0" r="r" b="b"/>
                <a:pathLst>
                  <a:path w="47" h="82">
                    <a:moveTo>
                      <a:pt x="1" y="68"/>
                    </a:moveTo>
                    <a:lnTo>
                      <a:pt x="47" y="0"/>
                    </a:lnTo>
                    <a:lnTo>
                      <a:pt x="47" y="11"/>
                    </a:lnTo>
                    <a:lnTo>
                      <a:pt x="0" y="82"/>
                    </a:lnTo>
                    <a:lnTo>
                      <a:pt x="1"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63" name="Group 1977"/>
            <p:cNvGrpSpPr>
              <a:grpSpLocks/>
            </p:cNvGrpSpPr>
            <p:nvPr/>
          </p:nvGrpSpPr>
          <p:grpSpPr bwMode="auto">
            <a:xfrm>
              <a:off x="7323882" y="4429872"/>
              <a:ext cx="178486" cy="93299"/>
              <a:chOff x="5068" y="2958"/>
              <a:chExt cx="132" cy="69"/>
            </a:xfrm>
          </p:grpSpPr>
          <p:sp>
            <p:nvSpPr>
              <p:cNvPr id="145335" name="Freeform 1975"/>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36" name="Freeform 1976"/>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66" name="Group 1980"/>
            <p:cNvGrpSpPr>
              <a:grpSpLocks/>
            </p:cNvGrpSpPr>
            <p:nvPr/>
          </p:nvGrpSpPr>
          <p:grpSpPr bwMode="auto">
            <a:xfrm>
              <a:off x="7323882" y="4521819"/>
              <a:ext cx="117638" cy="17578"/>
              <a:chOff x="5068" y="3026"/>
              <a:chExt cx="87" cy="13"/>
            </a:xfrm>
          </p:grpSpPr>
          <p:sp>
            <p:nvSpPr>
              <p:cNvPr id="145338" name="Rectangle 1978"/>
              <p:cNvSpPr>
                <a:spLocks noChangeArrowheads="1"/>
              </p:cNvSpPr>
              <p:nvPr/>
            </p:nvSpPr>
            <p:spPr bwMode="auto">
              <a:xfrm>
                <a:off x="5068"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39" name="Rectangle 1979"/>
              <p:cNvSpPr>
                <a:spLocks noChangeArrowheads="1"/>
              </p:cNvSpPr>
              <p:nvPr/>
            </p:nvSpPr>
            <p:spPr bwMode="auto">
              <a:xfrm>
                <a:off x="5068"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69" name="Group 1983"/>
            <p:cNvGrpSpPr>
              <a:grpSpLocks/>
            </p:cNvGrpSpPr>
            <p:nvPr/>
          </p:nvGrpSpPr>
          <p:grpSpPr bwMode="auto">
            <a:xfrm>
              <a:off x="7438816" y="4428519"/>
              <a:ext cx="63552" cy="112230"/>
              <a:chOff x="5153" y="2957"/>
              <a:chExt cx="47" cy="83"/>
            </a:xfrm>
          </p:grpSpPr>
          <p:sp>
            <p:nvSpPr>
              <p:cNvPr id="145341" name="Freeform 1981"/>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42" name="Freeform 1982"/>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72" name="Group 1986"/>
            <p:cNvGrpSpPr>
              <a:grpSpLocks/>
            </p:cNvGrpSpPr>
            <p:nvPr/>
          </p:nvGrpSpPr>
          <p:grpSpPr bwMode="auto">
            <a:xfrm>
              <a:off x="7323882" y="4429872"/>
              <a:ext cx="178486" cy="93299"/>
              <a:chOff x="5068" y="2958"/>
              <a:chExt cx="132" cy="69"/>
            </a:xfrm>
          </p:grpSpPr>
          <p:sp>
            <p:nvSpPr>
              <p:cNvPr id="145344" name="Freeform 1984"/>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 ang="0">
                    <a:pos x="5" y="63"/>
                  </a:cxn>
                </a:cxnLst>
                <a:rect l="0" t="0" r="r" b="b"/>
                <a:pathLst>
                  <a:path w="132" h="69">
                    <a:moveTo>
                      <a:pt x="5" y="63"/>
                    </a:moveTo>
                    <a:lnTo>
                      <a:pt x="46" y="0"/>
                    </a:lnTo>
                    <a:lnTo>
                      <a:pt x="132" y="0"/>
                    </a:lnTo>
                    <a:lnTo>
                      <a:pt x="86" y="69"/>
                    </a:lnTo>
                    <a:lnTo>
                      <a:pt x="0" y="69"/>
                    </a:lnTo>
                    <a:lnTo>
                      <a:pt x="5"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45" name="Freeform 1985"/>
              <p:cNvSpPr>
                <a:spLocks/>
              </p:cNvSpPr>
              <p:nvPr/>
            </p:nvSpPr>
            <p:spPr bwMode="auto">
              <a:xfrm>
                <a:off x="5068" y="2958"/>
                <a:ext cx="132" cy="69"/>
              </a:xfrm>
              <a:custGeom>
                <a:avLst/>
                <a:gdLst/>
                <a:ahLst/>
                <a:cxnLst>
                  <a:cxn ang="0">
                    <a:pos x="5" y="63"/>
                  </a:cxn>
                  <a:cxn ang="0">
                    <a:pos x="46" y="0"/>
                  </a:cxn>
                  <a:cxn ang="0">
                    <a:pos x="132" y="0"/>
                  </a:cxn>
                  <a:cxn ang="0">
                    <a:pos x="86" y="69"/>
                  </a:cxn>
                  <a:cxn ang="0">
                    <a:pos x="0" y="69"/>
                  </a:cxn>
                </a:cxnLst>
                <a:rect l="0" t="0" r="r" b="b"/>
                <a:pathLst>
                  <a:path w="132" h="69">
                    <a:moveTo>
                      <a:pt x="5" y="63"/>
                    </a:moveTo>
                    <a:lnTo>
                      <a:pt x="46" y="0"/>
                    </a:lnTo>
                    <a:lnTo>
                      <a:pt x="132"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75" name="Group 1989"/>
            <p:cNvGrpSpPr>
              <a:grpSpLocks/>
            </p:cNvGrpSpPr>
            <p:nvPr/>
          </p:nvGrpSpPr>
          <p:grpSpPr bwMode="auto">
            <a:xfrm>
              <a:off x="7323882" y="4521819"/>
              <a:ext cx="117638" cy="17578"/>
              <a:chOff x="5068" y="3026"/>
              <a:chExt cx="87" cy="13"/>
            </a:xfrm>
          </p:grpSpPr>
          <p:sp>
            <p:nvSpPr>
              <p:cNvPr id="145347" name="Rectangle 1987"/>
              <p:cNvSpPr>
                <a:spLocks noChangeArrowheads="1"/>
              </p:cNvSpPr>
              <p:nvPr/>
            </p:nvSpPr>
            <p:spPr bwMode="auto">
              <a:xfrm>
                <a:off x="5068" y="3026"/>
                <a:ext cx="87"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48" name="Rectangle 1988"/>
              <p:cNvSpPr>
                <a:spLocks noChangeArrowheads="1"/>
              </p:cNvSpPr>
              <p:nvPr/>
            </p:nvSpPr>
            <p:spPr bwMode="auto">
              <a:xfrm>
                <a:off x="5068" y="3026"/>
                <a:ext cx="87"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78" name="Group 1992"/>
            <p:cNvGrpSpPr>
              <a:grpSpLocks/>
            </p:cNvGrpSpPr>
            <p:nvPr/>
          </p:nvGrpSpPr>
          <p:grpSpPr bwMode="auto">
            <a:xfrm>
              <a:off x="7438816" y="4428519"/>
              <a:ext cx="63552" cy="112230"/>
              <a:chOff x="5153" y="2957"/>
              <a:chExt cx="47" cy="83"/>
            </a:xfrm>
          </p:grpSpPr>
          <p:sp>
            <p:nvSpPr>
              <p:cNvPr id="145350" name="Freeform 1990"/>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51" name="Freeform 1991"/>
              <p:cNvSpPr>
                <a:spLocks/>
              </p:cNvSpPr>
              <p:nvPr/>
            </p:nvSpPr>
            <p:spPr bwMode="auto">
              <a:xfrm>
                <a:off x="5153" y="2957"/>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81" name="Group 1995"/>
            <p:cNvGrpSpPr>
              <a:grpSpLocks/>
            </p:cNvGrpSpPr>
            <p:nvPr/>
          </p:nvGrpSpPr>
          <p:grpSpPr bwMode="auto">
            <a:xfrm>
              <a:off x="7222470" y="4582666"/>
              <a:ext cx="177134" cy="93299"/>
              <a:chOff x="4993" y="3071"/>
              <a:chExt cx="131" cy="69"/>
            </a:xfrm>
          </p:grpSpPr>
          <p:sp>
            <p:nvSpPr>
              <p:cNvPr id="145353" name="Freeform 1993"/>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54" name="Freeform 1994"/>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84" name="Group 1998"/>
            <p:cNvGrpSpPr>
              <a:grpSpLocks/>
            </p:cNvGrpSpPr>
            <p:nvPr/>
          </p:nvGrpSpPr>
          <p:grpSpPr bwMode="auto">
            <a:xfrm>
              <a:off x="7222470" y="4674613"/>
              <a:ext cx="116286" cy="17578"/>
              <a:chOff x="4993" y="3139"/>
              <a:chExt cx="86" cy="13"/>
            </a:xfrm>
          </p:grpSpPr>
          <p:sp>
            <p:nvSpPr>
              <p:cNvPr id="145356" name="Rectangle 1996"/>
              <p:cNvSpPr>
                <a:spLocks noChangeArrowheads="1"/>
              </p:cNvSpPr>
              <p:nvPr/>
            </p:nvSpPr>
            <p:spPr bwMode="auto">
              <a:xfrm>
                <a:off x="4993"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57" name="Rectangle 1997"/>
              <p:cNvSpPr>
                <a:spLocks noChangeArrowheads="1"/>
              </p:cNvSpPr>
              <p:nvPr/>
            </p:nvSpPr>
            <p:spPr bwMode="auto">
              <a:xfrm>
                <a:off x="4993"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87" name="Group 2001"/>
            <p:cNvGrpSpPr>
              <a:grpSpLocks/>
            </p:cNvGrpSpPr>
            <p:nvPr/>
          </p:nvGrpSpPr>
          <p:grpSpPr bwMode="auto">
            <a:xfrm>
              <a:off x="7336052" y="4581314"/>
              <a:ext cx="63552" cy="112230"/>
              <a:chOff x="5077" y="3070"/>
              <a:chExt cx="47" cy="83"/>
            </a:xfrm>
          </p:grpSpPr>
          <p:sp>
            <p:nvSpPr>
              <p:cNvPr id="145359" name="Freeform 1999"/>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60" name="Freeform 2000"/>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90" name="Group 2004"/>
            <p:cNvGrpSpPr>
              <a:grpSpLocks/>
            </p:cNvGrpSpPr>
            <p:nvPr/>
          </p:nvGrpSpPr>
          <p:grpSpPr bwMode="auto">
            <a:xfrm>
              <a:off x="7222470" y="4582666"/>
              <a:ext cx="177134" cy="93299"/>
              <a:chOff x="4993" y="3071"/>
              <a:chExt cx="131" cy="69"/>
            </a:xfrm>
          </p:grpSpPr>
          <p:sp>
            <p:nvSpPr>
              <p:cNvPr id="145362" name="Freeform 2002"/>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63" name="Freeform 2003"/>
              <p:cNvSpPr>
                <a:spLocks/>
              </p:cNvSpPr>
              <p:nvPr/>
            </p:nvSpPr>
            <p:spPr bwMode="auto">
              <a:xfrm>
                <a:off x="4993" y="3071"/>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93" name="Group 2007"/>
            <p:cNvGrpSpPr>
              <a:grpSpLocks/>
            </p:cNvGrpSpPr>
            <p:nvPr/>
          </p:nvGrpSpPr>
          <p:grpSpPr bwMode="auto">
            <a:xfrm>
              <a:off x="7222470" y="4674613"/>
              <a:ext cx="116286" cy="17578"/>
              <a:chOff x="4993" y="3139"/>
              <a:chExt cx="86" cy="13"/>
            </a:xfrm>
          </p:grpSpPr>
          <p:sp>
            <p:nvSpPr>
              <p:cNvPr id="145365" name="Rectangle 2005"/>
              <p:cNvSpPr>
                <a:spLocks noChangeArrowheads="1"/>
              </p:cNvSpPr>
              <p:nvPr/>
            </p:nvSpPr>
            <p:spPr bwMode="auto">
              <a:xfrm>
                <a:off x="4993" y="3139"/>
                <a:ext cx="86" cy="13"/>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66" name="Rectangle 2006"/>
              <p:cNvSpPr>
                <a:spLocks noChangeArrowheads="1"/>
              </p:cNvSpPr>
              <p:nvPr/>
            </p:nvSpPr>
            <p:spPr bwMode="auto">
              <a:xfrm>
                <a:off x="4993" y="3139"/>
                <a:ext cx="86" cy="13"/>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96" name="Group 2010"/>
            <p:cNvGrpSpPr>
              <a:grpSpLocks/>
            </p:cNvGrpSpPr>
            <p:nvPr/>
          </p:nvGrpSpPr>
          <p:grpSpPr bwMode="auto">
            <a:xfrm>
              <a:off x="7336052" y="4581314"/>
              <a:ext cx="63552" cy="112230"/>
              <a:chOff x="5077" y="3070"/>
              <a:chExt cx="47" cy="83"/>
            </a:xfrm>
          </p:grpSpPr>
          <p:sp>
            <p:nvSpPr>
              <p:cNvPr id="145368" name="Freeform 2008"/>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69" name="Freeform 2009"/>
              <p:cNvSpPr>
                <a:spLocks/>
              </p:cNvSpPr>
              <p:nvPr/>
            </p:nvSpPr>
            <p:spPr bwMode="auto">
              <a:xfrm>
                <a:off x="5077" y="3070"/>
                <a:ext cx="47" cy="83"/>
              </a:xfrm>
              <a:custGeom>
                <a:avLst/>
                <a:gdLst/>
                <a:ahLst/>
                <a:cxnLst>
                  <a:cxn ang="0">
                    <a:pos x="2" y="69"/>
                  </a:cxn>
                  <a:cxn ang="0">
                    <a:pos x="47" y="0"/>
                  </a:cxn>
                  <a:cxn ang="0">
                    <a:pos x="47" y="12"/>
                  </a:cxn>
                  <a:cxn ang="0">
                    <a:pos x="0" y="83"/>
                  </a:cxn>
                  <a:cxn ang="0">
                    <a:pos x="2" y="69"/>
                  </a:cxn>
                </a:cxnLst>
                <a:rect l="0" t="0" r="r" b="b"/>
                <a:pathLst>
                  <a:path w="47" h="83">
                    <a:moveTo>
                      <a:pt x="2" y="69"/>
                    </a:moveTo>
                    <a:lnTo>
                      <a:pt x="47" y="0"/>
                    </a:lnTo>
                    <a:lnTo>
                      <a:pt x="47" y="12"/>
                    </a:lnTo>
                    <a:lnTo>
                      <a:pt x="0" y="83"/>
                    </a:lnTo>
                    <a:lnTo>
                      <a:pt x="2" y="69"/>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199" name="Group 2013"/>
            <p:cNvGrpSpPr>
              <a:grpSpLocks/>
            </p:cNvGrpSpPr>
            <p:nvPr/>
          </p:nvGrpSpPr>
          <p:grpSpPr bwMode="auto">
            <a:xfrm>
              <a:off x="7734940" y="3821398"/>
              <a:ext cx="177134" cy="93299"/>
              <a:chOff x="5372" y="2508"/>
              <a:chExt cx="131" cy="69"/>
            </a:xfrm>
          </p:grpSpPr>
          <p:sp>
            <p:nvSpPr>
              <p:cNvPr id="145371" name="Freeform 2011"/>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72" name="Freeform 2012"/>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202" name="Group 2016"/>
            <p:cNvGrpSpPr>
              <a:grpSpLocks/>
            </p:cNvGrpSpPr>
            <p:nvPr/>
          </p:nvGrpSpPr>
          <p:grpSpPr bwMode="auto">
            <a:xfrm>
              <a:off x="7734940" y="3913345"/>
              <a:ext cx="116286" cy="18930"/>
              <a:chOff x="5372" y="2576"/>
              <a:chExt cx="86" cy="14"/>
            </a:xfrm>
          </p:grpSpPr>
          <p:sp>
            <p:nvSpPr>
              <p:cNvPr id="145374" name="Rectangle 2014"/>
              <p:cNvSpPr>
                <a:spLocks noChangeArrowheads="1"/>
              </p:cNvSpPr>
              <p:nvPr/>
            </p:nvSpPr>
            <p:spPr bwMode="auto">
              <a:xfrm>
                <a:off x="5372"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75" name="Rectangle 2015"/>
              <p:cNvSpPr>
                <a:spLocks noChangeArrowheads="1"/>
              </p:cNvSpPr>
              <p:nvPr/>
            </p:nvSpPr>
            <p:spPr bwMode="auto">
              <a:xfrm>
                <a:off x="5372"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205" name="Group 2019"/>
            <p:cNvGrpSpPr>
              <a:grpSpLocks/>
            </p:cNvGrpSpPr>
            <p:nvPr/>
          </p:nvGrpSpPr>
          <p:grpSpPr bwMode="auto">
            <a:xfrm>
              <a:off x="7848522" y="3821398"/>
              <a:ext cx="63552" cy="110877"/>
              <a:chOff x="5456" y="2508"/>
              <a:chExt cx="47" cy="82"/>
            </a:xfrm>
          </p:grpSpPr>
          <p:sp>
            <p:nvSpPr>
              <p:cNvPr id="145377" name="Freeform 2017"/>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78" name="Freeform 2018"/>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208" name="Group 2022"/>
            <p:cNvGrpSpPr>
              <a:grpSpLocks/>
            </p:cNvGrpSpPr>
            <p:nvPr/>
          </p:nvGrpSpPr>
          <p:grpSpPr bwMode="auto">
            <a:xfrm>
              <a:off x="7734940" y="3821398"/>
              <a:ext cx="177134" cy="93299"/>
              <a:chOff x="5372" y="2508"/>
              <a:chExt cx="131" cy="69"/>
            </a:xfrm>
          </p:grpSpPr>
          <p:sp>
            <p:nvSpPr>
              <p:cNvPr id="145380" name="Freeform 2020"/>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 ang="0">
                    <a:pos x="4" y="63"/>
                  </a:cxn>
                </a:cxnLst>
                <a:rect l="0" t="0" r="r" b="b"/>
                <a:pathLst>
                  <a:path w="131" h="69">
                    <a:moveTo>
                      <a:pt x="4" y="63"/>
                    </a:moveTo>
                    <a:lnTo>
                      <a:pt x="46" y="0"/>
                    </a:lnTo>
                    <a:lnTo>
                      <a:pt x="131" y="0"/>
                    </a:lnTo>
                    <a:lnTo>
                      <a:pt x="86" y="69"/>
                    </a:lnTo>
                    <a:lnTo>
                      <a:pt x="0" y="69"/>
                    </a:lnTo>
                    <a:lnTo>
                      <a:pt x="4" y="63"/>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81" name="Freeform 2021"/>
              <p:cNvSpPr>
                <a:spLocks/>
              </p:cNvSpPr>
              <p:nvPr/>
            </p:nvSpPr>
            <p:spPr bwMode="auto">
              <a:xfrm>
                <a:off x="5372" y="2508"/>
                <a:ext cx="131" cy="69"/>
              </a:xfrm>
              <a:custGeom>
                <a:avLst/>
                <a:gdLst/>
                <a:ahLst/>
                <a:cxnLst>
                  <a:cxn ang="0">
                    <a:pos x="4" y="63"/>
                  </a:cxn>
                  <a:cxn ang="0">
                    <a:pos x="46" y="0"/>
                  </a:cxn>
                  <a:cxn ang="0">
                    <a:pos x="131" y="0"/>
                  </a:cxn>
                  <a:cxn ang="0">
                    <a:pos x="86" y="69"/>
                  </a:cxn>
                  <a:cxn ang="0">
                    <a:pos x="0" y="69"/>
                  </a:cxn>
                </a:cxnLst>
                <a:rect l="0" t="0" r="r" b="b"/>
                <a:pathLst>
                  <a:path w="131" h="69">
                    <a:moveTo>
                      <a:pt x="4" y="63"/>
                    </a:moveTo>
                    <a:lnTo>
                      <a:pt x="46" y="0"/>
                    </a:lnTo>
                    <a:lnTo>
                      <a:pt x="131" y="0"/>
                    </a:lnTo>
                    <a:lnTo>
                      <a:pt x="86" y="69"/>
                    </a:lnTo>
                    <a:lnTo>
                      <a:pt x="0" y="69"/>
                    </a:lnTo>
                  </a:path>
                </a:pathLst>
              </a:custGeom>
              <a:noFill/>
              <a:ln w="6" cap="flat">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211" name="Group 2025"/>
            <p:cNvGrpSpPr>
              <a:grpSpLocks/>
            </p:cNvGrpSpPr>
            <p:nvPr/>
          </p:nvGrpSpPr>
          <p:grpSpPr bwMode="auto">
            <a:xfrm>
              <a:off x="7734940" y="3913345"/>
              <a:ext cx="116286" cy="18930"/>
              <a:chOff x="5372" y="2576"/>
              <a:chExt cx="86" cy="14"/>
            </a:xfrm>
          </p:grpSpPr>
          <p:sp>
            <p:nvSpPr>
              <p:cNvPr id="145383" name="Rectangle 2023"/>
              <p:cNvSpPr>
                <a:spLocks noChangeArrowheads="1"/>
              </p:cNvSpPr>
              <p:nvPr/>
            </p:nvSpPr>
            <p:spPr bwMode="auto">
              <a:xfrm>
                <a:off x="5372" y="2576"/>
                <a:ext cx="86" cy="14"/>
              </a:xfrm>
              <a:prstGeom prst="rect">
                <a:avLst/>
              </a:prstGeom>
              <a:solidFill>
                <a:srgbClr val="33C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84" name="Rectangle 2024"/>
              <p:cNvSpPr>
                <a:spLocks noChangeArrowheads="1"/>
              </p:cNvSpPr>
              <p:nvPr/>
            </p:nvSpPr>
            <p:spPr bwMode="auto">
              <a:xfrm>
                <a:off x="5372" y="2576"/>
                <a:ext cx="86" cy="14"/>
              </a:xfrm>
              <a:prstGeom prst="rect">
                <a:avLst/>
              </a:prstGeom>
              <a:noFill/>
              <a:ln w="6" cap="rnd">
                <a:solidFill>
                  <a:srgbClr val="00AEE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5214" name="Group 2028"/>
            <p:cNvGrpSpPr>
              <a:grpSpLocks/>
            </p:cNvGrpSpPr>
            <p:nvPr/>
          </p:nvGrpSpPr>
          <p:grpSpPr bwMode="auto">
            <a:xfrm>
              <a:off x="7848522" y="3821398"/>
              <a:ext cx="63552" cy="110877"/>
              <a:chOff x="5456" y="2508"/>
              <a:chExt cx="47" cy="82"/>
            </a:xfrm>
          </p:grpSpPr>
          <p:sp>
            <p:nvSpPr>
              <p:cNvPr id="145386" name="Freeform 2026"/>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solidFill>
                <a:srgbClr val="33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387" name="Freeform 2027"/>
              <p:cNvSpPr>
                <a:spLocks/>
              </p:cNvSpPr>
              <p:nvPr/>
            </p:nvSpPr>
            <p:spPr bwMode="auto">
              <a:xfrm>
                <a:off x="5456" y="2508"/>
                <a:ext cx="47" cy="82"/>
              </a:xfrm>
              <a:custGeom>
                <a:avLst/>
                <a:gdLst/>
                <a:ahLst/>
                <a:cxnLst>
                  <a:cxn ang="0">
                    <a:pos x="2" y="68"/>
                  </a:cxn>
                  <a:cxn ang="0">
                    <a:pos x="47" y="0"/>
                  </a:cxn>
                  <a:cxn ang="0">
                    <a:pos x="47" y="11"/>
                  </a:cxn>
                  <a:cxn ang="0">
                    <a:pos x="0" y="82"/>
                  </a:cxn>
                  <a:cxn ang="0">
                    <a:pos x="2" y="68"/>
                  </a:cxn>
                </a:cxnLst>
                <a:rect l="0" t="0" r="r" b="b"/>
                <a:pathLst>
                  <a:path w="47" h="82">
                    <a:moveTo>
                      <a:pt x="2" y="68"/>
                    </a:moveTo>
                    <a:lnTo>
                      <a:pt x="47" y="0"/>
                    </a:lnTo>
                    <a:lnTo>
                      <a:pt x="47" y="11"/>
                    </a:lnTo>
                    <a:lnTo>
                      <a:pt x="0" y="82"/>
                    </a:lnTo>
                    <a:lnTo>
                      <a:pt x="2" y="68"/>
                    </a:lnTo>
                    <a:close/>
                  </a:path>
                </a:pathLst>
              </a:custGeom>
              <a:noFill/>
              <a:ln w="6" cap="rnd">
                <a:solidFill>
                  <a:srgbClr val="00AEE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type="title"/>
          </p:nvPr>
        </p:nvSpPr>
        <p:spPr>
          <a:xfrm>
            <a:off x="350838" y="241151"/>
            <a:ext cx="8331200" cy="914400"/>
          </a:xfrm>
        </p:spPr>
        <p:txBody>
          <a:bodyPr/>
          <a:lstStyle/>
          <a:p>
            <a:r>
              <a:rPr lang="en-US" dirty="0" smtClean="0"/>
              <a:t>Power Savings Using Programmable Power Technology</a:t>
            </a:r>
          </a:p>
        </p:txBody>
      </p:sp>
      <p:sp>
        <p:nvSpPr>
          <p:cNvPr id="4" name="Slide Number Placeholder 3"/>
          <p:cNvSpPr>
            <a:spLocks noGrp="1"/>
          </p:cNvSpPr>
          <p:nvPr>
            <p:ph type="sldNum" sz="quarter" idx="10"/>
          </p:nvPr>
        </p:nvSpPr>
        <p:spPr/>
        <p:txBody>
          <a:bodyPr/>
          <a:lstStyle/>
          <a:p>
            <a:pPr>
              <a:defRPr/>
            </a:pPr>
            <a:fld id="{E9D6979E-9265-49CF-8AD1-73A53B248FE3}" type="slidenum">
              <a:rPr lang="en-US" smtClean="0">
                <a:solidFill>
                  <a:srgbClr val="000000"/>
                </a:solidFill>
              </a:rPr>
              <a:pPr>
                <a:defRPr/>
              </a:pPr>
              <a:t>12</a:t>
            </a:fld>
            <a:endParaRPr lang="en-US" dirty="0">
              <a:solidFill>
                <a:srgbClr val="000000"/>
              </a:solidFill>
            </a:endParaRPr>
          </a:p>
        </p:txBody>
      </p:sp>
      <p:sp>
        <p:nvSpPr>
          <p:cNvPr id="12" name="Rectangle 4"/>
          <p:cNvSpPr>
            <a:spLocks noChangeArrowheads="1"/>
          </p:cNvSpPr>
          <p:nvPr/>
        </p:nvSpPr>
        <p:spPr bwMode="auto">
          <a:xfrm>
            <a:off x="0" y="5738450"/>
            <a:ext cx="9144000" cy="369332"/>
          </a:xfrm>
          <a:prstGeom prst="rect">
            <a:avLst/>
          </a:prstGeom>
          <a:noFill/>
          <a:ln w="9525">
            <a:noFill/>
            <a:miter lim="800000"/>
            <a:headEnd/>
            <a:tailEnd/>
          </a:ln>
        </p:spPr>
        <p:txBody>
          <a:bodyPr>
            <a:spAutoFit/>
          </a:bodyPr>
          <a:lstStyle/>
          <a:p>
            <a:pPr algn="ctr" eaLnBrk="1" hangingPunct="1"/>
            <a:r>
              <a:rPr lang="en-US" i="1" dirty="0" smtClean="0">
                <a:solidFill>
                  <a:srgbClr val="30C1BE"/>
                </a:solidFill>
                <a:latin typeface="Arial Black" pitchFamily="34" charset="0"/>
              </a:rPr>
              <a:t>25</a:t>
            </a:r>
            <a:r>
              <a:rPr lang="en-US" i="1" dirty="0">
                <a:solidFill>
                  <a:srgbClr val="30C1BE"/>
                </a:solidFill>
                <a:latin typeface="Arial Black" pitchFamily="34" charset="0"/>
              </a:rPr>
              <a:t>% Lower Static Power Without Impacting Performance</a:t>
            </a:r>
          </a:p>
        </p:txBody>
      </p:sp>
      <p:sp>
        <p:nvSpPr>
          <p:cNvPr id="10" name="Text Box 12"/>
          <p:cNvSpPr txBox="1">
            <a:spLocks noChangeArrowheads="1"/>
          </p:cNvSpPr>
          <p:nvPr/>
        </p:nvSpPr>
        <p:spPr bwMode="auto">
          <a:xfrm rot="-5400000">
            <a:off x="-251421" y="3105730"/>
            <a:ext cx="3185487" cy="369332"/>
          </a:xfrm>
          <a:prstGeom prst="rect">
            <a:avLst/>
          </a:prstGeom>
          <a:noFill/>
          <a:ln w="9525">
            <a:noFill/>
            <a:miter lim="800000"/>
            <a:headEnd/>
            <a:tailEnd/>
          </a:ln>
        </p:spPr>
        <p:txBody>
          <a:bodyPr wrap="none">
            <a:spAutoFit/>
          </a:bodyPr>
          <a:lstStyle/>
          <a:p>
            <a:pPr eaLnBrk="1" hangingPunct="1"/>
            <a:r>
              <a:rPr lang="en-US" b="1" dirty="0" smtClean="0">
                <a:solidFill>
                  <a:srgbClr val="000000"/>
                </a:solidFill>
              </a:rPr>
              <a:t>Static Power Reduction (%)</a:t>
            </a:r>
            <a:endParaRPr lang="en-US" b="1" dirty="0">
              <a:solidFill>
                <a:srgbClr val="000000"/>
              </a:solidFill>
            </a:endParaRPr>
          </a:p>
        </p:txBody>
      </p:sp>
      <p:pic>
        <p:nvPicPr>
          <p:cNvPr id="125953" name="Picture 1"/>
          <p:cNvPicPr>
            <a:picLocks noChangeAspect="1" noChangeArrowheads="1"/>
          </p:cNvPicPr>
          <p:nvPr/>
        </p:nvPicPr>
        <p:blipFill>
          <a:blip r:embed="rId3" cstate="print"/>
          <a:srcRect/>
          <a:stretch>
            <a:fillRect/>
          </a:stretch>
        </p:blipFill>
        <p:spPr bwMode="auto">
          <a:xfrm>
            <a:off x="1547992" y="1329811"/>
            <a:ext cx="6073775" cy="4359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793162" cy="914400"/>
          </a:xfrm>
        </p:spPr>
        <p:txBody>
          <a:bodyPr/>
          <a:lstStyle/>
          <a:p>
            <a:r>
              <a:rPr lang="en-US" sz="2800" dirty="0" smtClean="0"/>
              <a:t>Stratix V FPGA Low-Voltage (0.85 V) Architecture</a:t>
            </a:r>
            <a:endParaRPr lang="en-US" sz="2800" dirty="0"/>
          </a:p>
        </p:txBody>
      </p:sp>
      <p:sp>
        <p:nvSpPr>
          <p:cNvPr id="16" name="Content Placeholder 2"/>
          <p:cNvSpPr>
            <a:spLocks noGrp="1"/>
          </p:cNvSpPr>
          <p:nvPr>
            <p:ph idx="1"/>
          </p:nvPr>
        </p:nvSpPr>
        <p:spPr>
          <a:xfrm>
            <a:off x="350838" y="1187450"/>
            <a:ext cx="3696506" cy="2012950"/>
          </a:xfrm>
        </p:spPr>
        <p:txBody>
          <a:bodyPr/>
          <a:lstStyle/>
          <a:p>
            <a:pPr marL="231775" indent="-231775"/>
            <a:r>
              <a:rPr lang="en-US" sz="2400" dirty="0" smtClean="0"/>
              <a:t>Lower static power</a:t>
            </a:r>
          </a:p>
          <a:p>
            <a:pPr marL="569913" lvl="1" indent="-173038">
              <a:spcBef>
                <a:spcPts val="0"/>
              </a:spcBef>
              <a:spcAft>
                <a:spcPts val="600"/>
              </a:spcAft>
            </a:pPr>
            <a:r>
              <a:rPr lang="en-US" sz="1800" dirty="0" smtClean="0"/>
              <a:t>Proportional to Vcc</a:t>
            </a:r>
            <a:r>
              <a:rPr lang="en-US" sz="1800" b="1" baseline="30000" dirty="0" smtClean="0"/>
              <a:t>3</a:t>
            </a:r>
          </a:p>
          <a:p>
            <a:pPr marL="231775" indent="-231775"/>
            <a:r>
              <a:rPr lang="en-US" sz="2400" dirty="0" smtClean="0"/>
              <a:t>Lower dynamic power  </a:t>
            </a:r>
          </a:p>
          <a:p>
            <a:pPr marL="571500" lvl="1" indent="-174625"/>
            <a:r>
              <a:rPr lang="en-US" sz="1800" dirty="0" smtClean="0"/>
              <a:t>Proportional to Vcc</a:t>
            </a:r>
            <a:r>
              <a:rPr lang="en-US" sz="1800" b="1" baseline="30000" dirty="0" smtClean="0"/>
              <a:t>2</a:t>
            </a:r>
            <a:endParaRPr lang="en-US" sz="2400" dirty="0"/>
          </a:p>
        </p:txBody>
      </p:sp>
      <p:sp>
        <p:nvSpPr>
          <p:cNvPr id="4" name="Slide Number Placeholder 3"/>
          <p:cNvSpPr>
            <a:spLocks noGrp="1"/>
          </p:cNvSpPr>
          <p:nvPr>
            <p:ph type="sldNum" sz="quarter" idx="10"/>
          </p:nvPr>
        </p:nvSpPr>
        <p:spPr/>
        <p:txBody>
          <a:bodyPr/>
          <a:lstStyle/>
          <a:p>
            <a:pPr>
              <a:defRPr/>
            </a:pPr>
            <a:fld id="{78D26866-21BF-4494-956B-4195656E6028}" type="slidenum">
              <a:rPr lang="en-US" smtClean="0">
                <a:solidFill>
                  <a:srgbClr val="000000"/>
                </a:solidFill>
              </a:rPr>
              <a:pPr>
                <a:defRPr/>
              </a:pPr>
              <a:t>13</a:t>
            </a:fld>
            <a:endParaRPr lang="en-US" dirty="0">
              <a:solidFill>
                <a:srgbClr val="000000"/>
              </a:solidFill>
            </a:endParaRPr>
          </a:p>
        </p:txBody>
      </p:sp>
      <p:pic>
        <p:nvPicPr>
          <p:cNvPr id="2050" name="Picture 2"/>
          <p:cNvPicPr>
            <a:picLocks noChangeAspect="1" noChangeArrowheads="1"/>
          </p:cNvPicPr>
          <p:nvPr/>
        </p:nvPicPr>
        <p:blipFill>
          <a:blip r:embed="rId3" cstate="email"/>
          <a:srcRect l="3001" t="1637" r="1963" b="1147"/>
          <a:stretch>
            <a:fillRect/>
          </a:stretch>
        </p:blipFill>
        <p:spPr bwMode="auto">
          <a:xfrm>
            <a:off x="4189751" y="1296649"/>
            <a:ext cx="4579495" cy="3215390"/>
          </a:xfrm>
          <a:prstGeom prst="rect">
            <a:avLst/>
          </a:prstGeom>
          <a:noFill/>
          <a:ln w="9525">
            <a:noFill/>
            <a:miter lim="800000"/>
            <a:headEnd/>
            <a:tailEnd/>
          </a:ln>
          <a:effectLst/>
        </p:spPr>
      </p:pic>
      <p:sp>
        <p:nvSpPr>
          <p:cNvPr id="10" name="Down Arrow 9"/>
          <p:cNvSpPr/>
          <p:nvPr/>
        </p:nvSpPr>
        <p:spPr bwMode="auto">
          <a:xfrm>
            <a:off x="5756599" y="1450338"/>
            <a:ext cx="403162" cy="918108"/>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1" name="Down Arrow 10"/>
          <p:cNvSpPr/>
          <p:nvPr/>
        </p:nvSpPr>
        <p:spPr bwMode="auto">
          <a:xfrm>
            <a:off x="7634810" y="1429139"/>
            <a:ext cx="403162" cy="589475"/>
          </a:xfrm>
          <a:prstGeom prst="down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2" name="TextBox 11"/>
          <p:cNvSpPr txBox="1"/>
          <p:nvPr/>
        </p:nvSpPr>
        <p:spPr>
          <a:xfrm>
            <a:off x="6088623" y="1711465"/>
            <a:ext cx="700065" cy="359061"/>
          </a:xfrm>
          <a:prstGeom prst="rect">
            <a:avLst/>
          </a:prstGeom>
          <a:noFill/>
        </p:spPr>
        <p:txBody>
          <a:bodyPr wrap="none" rtlCol="0">
            <a:spAutoFit/>
          </a:bodyPr>
          <a:lstStyle/>
          <a:p>
            <a:pPr eaLnBrk="1" hangingPunct="1"/>
            <a:r>
              <a:rPr lang="en-US" dirty="0" smtClean="0">
                <a:solidFill>
                  <a:srgbClr val="000000"/>
                </a:solidFill>
              </a:rPr>
              <a:t>-39%</a:t>
            </a:r>
            <a:endParaRPr lang="en-US" dirty="0">
              <a:solidFill>
                <a:srgbClr val="000000"/>
              </a:solidFill>
            </a:endParaRPr>
          </a:p>
        </p:txBody>
      </p:sp>
      <p:sp>
        <p:nvSpPr>
          <p:cNvPr id="13" name="TextBox 12"/>
          <p:cNvSpPr txBox="1"/>
          <p:nvPr/>
        </p:nvSpPr>
        <p:spPr>
          <a:xfrm>
            <a:off x="7939237" y="1490030"/>
            <a:ext cx="700065" cy="359061"/>
          </a:xfrm>
          <a:prstGeom prst="rect">
            <a:avLst/>
          </a:prstGeom>
          <a:noFill/>
        </p:spPr>
        <p:txBody>
          <a:bodyPr wrap="none" rtlCol="0">
            <a:spAutoFit/>
          </a:bodyPr>
          <a:lstStyle/>
          <a:p>
            <a:pPr eaLnBrk="1" hangingPunct="1"/>
            <a:r>
              <a:rPr lang="en-US" dirty="0" smtClean="0">
                <a:solidFill>
                  <a:srgbClr val="000000"/>
                </a:solidFill>
              </a:rPr>
              <a:t>-28%</a:t>
            </a:r>
            <a:endParaRPr lang="en-US" dirty="0">
              <a:solidFill>
                <a:srgbClr val="000000"/>
              </a:solidFill>
            </a:endParaRPr>
          </a:p>
        </p:txBody>
      </p:sp>
      <p:sp>
        <p:nvSpPr>
          <p:cNvPr id="14" name="TextBox 8"/>
          <p:cNvSpPr txBox="1">
            <a:spLocks noChangeArrowheads="1"/>
          </p:cNvSpPr>
          <p:nvPr/>
        </p:nvSpPr>
        <p:spPr bwMode="auto">
          <a:xfrm rot="16200000">
            <a:off x="2979480" y="2492542"/>
            <a:ext cx="2149968" cy="276999"/>
          </a:xfrm>
          <a:prstGeom prst="rect">
            <a:avLst/>
          </a:prstGeom>
          <a:noFill/>
          <a:ln w="9525">
            <a:noFill/>
            <a:miter lim="800000"/>
            <a:headEnd/>
            <a:tailEnd/>
          </a:ln>
        </p:spPr>
        <p:txBody>
          <a:bodyPr wrap="square">
            <a:spAutoFit/>
          </a:bodyPr>
          <a:lstStyle/>
          <a:p>
            <a:pPr algn="ctr" eaLnBrk="1" hangingPunct="1"/>
            <a:r>
              <a:rPr lang="en-US" sz="1200" b="1" dirty="0" smtClean="0">
                <a:solidFill>
                  <a:srgbClr val="000000"/>
                </a:solidFill>
              </a:rPr>
              <a:t>Normalized Power</a:t>
            </a:r>
            <a:endParaRPr lang="en-US" sz="1200" b="1" dirty="0">
              <a:solidFill>
                <a:srgbClr val="000000"/>
              </a:solidFill>
            </a:endParaRPr>
          </a:p>
        </p:txBody>
      </p:sp>
      <p:sp>
        <p:nvSpPr>
          <p:cNvPr id="20" name="Rectangle 47"/>
          <p:cNvSpPr>
            <a:spLocks noChangeArrowheads="1"/>
          </p:cNvSpPr>
          <p:nvPr/>
        </p:nvSpPr>
        <p:spPr bwMode="auto">
          <a:xfrm>
            <a:off x="27555" y="5384114"/>
            <a:ext cx="8822724" cy="430887"/>
          </a:xfrm>
          <a:prstGeom prst="rect">
            <a:avLst/>
          </a:prstGeom>
          <a:noFill/>
          <a:ln w="9525">
            <a:noFill/>
            <a:miter lim="800000"/>
            <a:headEnd/>
            <a:tailEnd/>
          </a:ln>
        </p:spPr>
        <p:txBody>
          <a:bodyPr wrap="square">
            <a:spAutoFit/>
          </a:bodyPr>
          <a:lstStyle/>
          <a:p>
            <a:pPr algn="ctr" eaLnBrk="1" hangingPunct="1"/>
            <a:r>
              <a:rPr lang="en-US" sz="2200" i="1" dirty="0" smtClean="0">
                <a:solidFill>
                  <a:srgbClr val="30C1BE"/>
                </a:solidFill>
                <a:latin typeface="Arial Black" pitchFamily="34" charset="0"/>
              </a:rPr>
              <a:t>Lower Voltage Enables Significantly Lower Power</a:t>
            </a:r>
            <a:endParaRPr lang="en-US" sz="2200" i="1" dirty="0">
              <a:solidFill>
                <a:srgbClr val="30C1BE"/>
              </a:solidFill>
              <a:latin typeface="Arial Black" pitchFamily="34" charset="0"/>
            </a:endParaRPr>
          </a:p>
        </p:txBody>
      </p:sp>
      <p:sp>
        <p:nvSpPr>
          <p:cNvPr id="22" name="TextBox 21"/>
          <p:cNvSpPr txBox="1"/>
          <p:nvPr/>
        </p:nvSpPr>
        <p:spPr>
          <a:xfrm>
            <a:off x="3978875" y="4775950"/>
            <a:ext cx="4955060" cy="253916"/>
          </a:xfrm>
          <a:prstGeom prst="rect">
            <a:avLst/>
          </a:prstGeom>
          <a:noFill/>
        </p:spPr>
        <p:txBody>
          <a:bodyPr wrap="square" rtlCol="0">
            <a:spAutoFit/>
          </a:bodyPr>
          <a:lstStyle/>
          <a:p>
            <a:pPr eaLnBrk="1" hangingPunct="1"/>
            <a:r>
              <a:rPr lang="en-US" sz="1000" b="1" dirty="0" smtClean="0">
                <a:solidFill>
                  <a:srgbClr val="000000"/>
                </a:solidFill>
              </a:rPr>
              <a:t>Note: Comparison of the same architecture on the same process</a:t>
            </a:r>
            <a:endParaRPr lang="en-US" sz="1000" b="1" dirty="0">
              <a:solidFill>
                <a:srgbClr val="000000"/>
              </a:solidFill>
            </a:endParaRPr>
          </a:p>
        </p:txBody>
      </p:sp>
      <p:pic>
        <p:nvPicPr>
          <p:cNvPr id="1027" name="Picture 3"/>
          <p:cNvPicPr>
            <a:picLocks noChangeAspect="1" noChangeArrowheads="1"/>
          </p:cNvPicPr>
          <p:nvPr/>
        </p:nvPicPr>
        <p:blipFill>
          <a:blip r:embed="rId4" cstate="email"/>
          <a:srcRect/>
          <a:stretch>
            <a:fillRect/>
          </a:stretch>
        </p:blipFill>
        <p:spPr bwMode="auto">
          <a:xfrm>
            <a:off x="276871" y="3183732"/>
            <a:ext cx="3432069" cy="5148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l="538" t="1070" r="1075" b="1262"/>
          <a:stretch>
            <a:fillRect/>
          </a:stretch>
        </p:blipFill>
        <p:spPr bwMode="auto">
          <a:xfrm>
            <a:off x="4444583" y="1319135"/>
            <a:ext cx="4114800" cy="2968052"/>
          </a:xfrm>
          <a:prstGeom prst="rect">
            <a:avLst/>
          </a:prstGeom>
          <a:noFill/>
          <a:ln w="9525">
            <a:noFill/>
            <a:miter lim="800000"/>
            <a:headEnd/>
            <a:tailEnd/>
          </a:ln>
          <a:effectLst/>
        </p:spPr>
      </p:pic>
      <p:sp>
        <p:nvSpPr>
          <p:cNvPr id="93186" name="Rectangle 2"/>
          <p:cNvSpPr>
            <a:spLocks noGrp="1" noChangeArrowheads="1"/>
          </p:cNvSpPr>
          <p:nvPr>
            <p:ph type="title"/>
          </p:nvPr>
        </p:nvSpPr>
        <p:spPr>
          <a:xfrm>
            <a:off x="350838" y="273050"/>
            <a:ext cx="8793162" cy="914400"/>
          </a:xfrm>
        </p:spPr>
        <p:txBody>
          <a:bodyPr/>
          <a:lstStyle/>
          <a:p>
            <a:r>
              <a:rPr lang="en-US" dirty="0" smtClean="0"/>
              <a:t>Stratix V FPGA Power-Efficient Transceivers</a:t>
            </a:r>
          </a:p>
        </p:txBody>
      </p:sp>
      <p:sp>
        <p:nvSpPr>
          <p:cNvPr id="93187" name="Rectangle 3"/>
          <p:cNvSpPr>
            <a:spLocks noGrp="1" noChangeArrowheads="1"/>
          </p:cNvSpPr>
          <p:nvPr>
            <p:ph idx="1"/>
          </p:nvPr>
        </p:nvSpPr>
        <p:spPr>
          <a:xfrm>
            <a:off x="350838" y="1187450"/>
            <a:ext cx="3786447" cy="3257134"/>
          </a:xfrm>
        </p:spPr>
        <p:txBody>
          <a:bodyPr/>
          <a:lstStyle/>
          <a:p>
            <a:pPr marL="228600" indent="-228600"/>
            <a:r>
              <a:rPr lang="en-US" sz="2400" dirty="0" smtClean="0"/>
              <a:t>50% lower power per channel through:</a:t>
            </a:r>
          </a:p>
          <a:p>
            <a:pPr marL="628650" lvl="1" indent="-228600"/>
            <a:r>
              <a:rPr lang="en-US" sz="1600" dirty="0" smtClean="0"/>
              <a:t>LC-PLL technology</a:t>
            </a:r>
          </a:p>
          <a:p>
            <a:pPr marL="628650" lvl="1" indent="-228600"/>
            <a:r>
              <a:rPr lang="en-US" sz="1600" dirty="0" smtClean="0"/>
              <a:t>Lower operating voltage</a:t>
            </a:r>
          </a:p>
          <a:p>
            <a:pPr marL="628650" lvl="1" indent="-228600"/>
            <a:r>
              <a:rPr lang="en-US" sz="1600" dirty="0" smtClean="0"/>
              <a:t>Clock gating</a:t>
            </a:r>
          </a:p>
          <a:p>
            <a:pPr marL="628650" lvl="1" indent="-228600">
              <a:spcAft>
                <a:spcPts val="600"/>
              </a:spcAft>
            </a:pPr>
            <a:r>
              <a:rPr lang="en-US" sz="1600" dirty="0" smtClean="0"/>
              <a:t>Transistor body biasing</a:t>
            </a:r>
          </a:p>
          <a:p>
            <a:pPr marL="228600" indent="-228600"/>
            <a:r>
              <a:rPr lang="en-US" sz="2400" dirty="0" smtClean="0"/>
              <a:t>Higher power savings at higher data rates</a:t>
            </a:r>
          </a:p>
        </p:txBody>
      </p:sp>
      <p:sp>
        <p:nvSpPr>
          <p:cNvPr id="93185" name="Slide Number Placeholder 3"/>
          <p:cNvSpPr>
            <a:spLocks noGrp="1"/>
          </p:cNvSpPr>
          <p:nvPr>
            <p:ph type="sldNum" sz="quarter" idx="10"/>
          </p:nvPr>
        </p:nvSpPr>
        <p:spPr>
          <a:noFill/>
        </p:spPr>
        <p:txBody>
          <a:bodyPr/>
          <a:lstStyle/>
          <a:p>
            <a:fld id="{73938538-020F-4BEA-9CB4-E592C07A2C91}" type="slidenum">
              <a:rPr lang="en-US" smtClean="0">
                <a:solidFill>
                  <a:srgbClr val="000000"/>
                </a:solidFill>
              </a:rPr>
              <a:pPr/>
              <a:t>14</a:t>
            </a:fld>
            <a:endParaRPr lang="en-US" dirty="0" smtClean="0">
              <a:solidFill>
                <a:srgbClr val="000000"/>
              </a:solidFill>
            </a:endParaRPr>
          </a:p>
        </p:txBody>
      </p:sp>
      <p:sp>
        <p:nvSpPr>
          <p:cNvPr id="93188" name="AutoShape 9"/>
          <p:cNvSpPr>
            <a:spLocks noChangeArrowheads="1"/>
          </p:cNvSpPr>
          <p:nvPr/>
        </p:nvSpPr>
        <p:spPr bwMode="auto">
          <a:xfrm>
            <a:off x="5958995" y="1433706"/>
            <a:ext cx="1498611" cy="912254"/>
          </a:xfrm>
          <a:prstGeom prst="star16">
            <a:avLst>
              <a:gd name="adj" fmla="val 37500"/>
            </a:avLst>
          </a:prstGeom>
          <a:solidFill>
            <a:srgbClr val="FFC000"/>
          </a:solidFill>
          <a:ln w="9525">
            <a:noFill/>
            <a:miter lim="800000"/>
            <a:headEnd/>
            <a:tailEnd/>
          </a:ln>
        </p:spPr>
        <p:txBody>
          <a:bodyPr wrap="none" anchor="ctr"/>
          <a:lstStyle/>
          <a:p>
            <a:pPr algn="ctr" eaLnBrk="1" hangingPunct="1"/>
            <a:r>
              <a:rPr lang="en-US" sz="1100" b="1" dirty="0">
                <a:solidFill>
                  <a:srgbClr val="000000"/>
                </a:solidFill>
              </a:rPr>
              <a:t>200 </a:t>
            </a:r>
            <a:r>
              <a:rPr lang="en-US" sz="1100" b="1" dirty="0" smtClean="0">
                <a:solidFill>
                  <a:srgbClr val="000000"/>
                </a:solidFill>
              </a:rPr>
              <a:t>mW/ch</a:t>
            </a:r>
            <a:endParaRPr lang="en-US" sz="1100" b="1" dirty="0">
              <a:solidFill>
                <a:srgbClr val="000000"/>
              </a:solidFill>
            </a:endParaRPr>
          </a:p>
          <a:p>
            <a:pPr algn="ctr" eaLnBrk="1" hangingPunct="1"/>
            <a:r>
              <a:rPr lang="en-US" sz="1100" b="1" dirty="0" smtClean="0">
                <a:solidFill>
                  <a:srgbClr val="000000"/>
                </a:solidFill>
              </a:rPr>
              <a:t>at 28G</a:t>
            </a:r>
          </a:p>
          <a:p>
            <a:pPr algn="ctr" eaLnBrk="1" hangingPunct="1"/>
            <a:r>
              <a:rPr lang="en-US" sz="1100" b="1" dirty="0" smtClean="0">
                <a:solidFill>
                  <a:srgbClr val="000000"/>
                </a:solidFill>
              </a:rPr>
              <a:t>(7mW/Gbps)</a:t>
            </a:r>
            <a:endParaRPr lang="en-US" sz="1100" b="1" dirty="0">
              <a:solidFill>
                <a:srgbClr val="000000"/>
              </a:solidFill>
            </a:endParaRPr>
          </a:p>
        </p:txBody>
      </p:sp>
      <p:sp>
        <p:nvSpPr>
          <p:cNvPr id="93215" name="Text Box 80"/>
          <p:cNvSpPr txBox="1">
            <a:spLocks noChangeArrowheads="1"/>
          </p:cNvSpPr>
          <p:nvPr/>
        </p:nvSpPr>
        <p:spPr bwMode="auto">
          <a:xfrm>
            <a:off x="615228" y="5763957"/>
            <a:ext cx="7727950" cy="430887"/>
          </a:xfrm>
          <a:prstGeom prst="rect">
            <a:avLst/>
          </a:prstGeom>
          <a:noFill/>
          <a:ln w="9525">
            <a:noFill/>
            <a:miter lim="800000"/>
            <a:headEnd/>
            <a:tailEnd/>
          </a:ln>
        </p:spPr>
        <p:txBody>
          <a:bodyPr>
            <a:spAutoFit/>
          </a:bodyPr>
          <a:lstStyle/>
          <a:p>
            <a:pPr algn="ctr" eaLnBrk="1" hangingPunct="1">
              <a:spcBef>
                <a:spcPct val="20000"/>
              </a:spcBef>
              <a:buClr>
                <a:srgbClr val="003399"/>
              </a:buClr>
              <a:buSzPct val="75000"/>
              <a:buFont typeface="Wingdings" pitchFamily="2" charset="2"/>
              <a:buNone/>
            </a:pPr>
            <a:r>
              <a:rPr lang="en-US" sz="2200" b="1" i="1" dirty="0">
                <a:solidFill>
                  <a:srgbClr val="30C1BE"/>
                </a:solidFill>
                <a:latin typeface="Arial Black" pitchFamily="34" charset="0"/>
              </a:rPr>
              <a:t>Highest Bandwidth and Power Efficiency</a:t>
            </a:r>
          </a:p>
        </p:txBody>
      </p:sp>
      <p:cxnSp>
        <p:nvCxnSpPr>
          <p:cNvPr id="17" name="Straight Connector 16"/>
          <p:cNvCxnSpPr/>
          <p:nvPr/>
        </p:nvCxnSpPr>
        <p:spPr bwMode="auto">
          <a:xfrm rot="5400000">
            <a:off x="1925732" y="4913558"/>
            <a:ext cx="234776" cy="1977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1596451" y="4380157"/>
            <a:ext cx="1809656" cy="830997"/>
          </a:xfrm>
          <a:prstGeom prst="rect">
            <a:avLst/>
          </a:prstGeom>
          <a:noFill/>
        </p:spPr>
        <p:txBody>
          <a:bodyPr wrap="square" rtlCol="0">
            <a:spAutoFit/>
          </a:bodyPr>
          <a:lstStyle/>
          <a:p>
            <a:pPr marL="228600" indent="-228600" algn="ctr" eaLnBrk="1" hangingPunct="1"/>
            <a:r>
              <a:rPr lang="en-US" sz="1200" dirty="0" smtClean="0">
                <a:solidFill>
                  <a:srgbClr val="000000"/>
                </a:solidFill>
              </a:rPr>
              <a:t>4 XAUI Channels, </a:t>
            </a:r>
          </a:p>
          <a:p>
            <a:pPr marL="228600" indent="-228600" algn="ctr" eaLnBrk="1" hangingPunct="1"/>
            <a:r>
              <a:rPr lang="en-US" sz="1200" dirty="0" smtClean="0">
                <a:solidFill>
                  <a:srgbClr val="000000"/>
                </a:solidFill>
              </a:rPr>
              <a:t>Each at 3.125 Gbps</a:t>
            </a:r>
          </a:p>
          <a:p>
            <a:pPr marL="228600" indent="-228600" algn="ctr" eaLnBrk="1" hangingPunct="1"/>
            <a:endParaRPr lang="en-US" sz="1200" dirty="0" smtClean="0">
              <a:solidFill>
                <a:srgbClr val="000000"/>
              </a:solidFill>
            </a:endParaRPr>
          </a:p>
          <a:p>
            <a:pPr algn="ctr" eaLnBrk="1" hangingPunct="1"/>
            <a:endParaRPr lang="en-US" sz="1200" dirty="0">
              <a:solidFill>
                <a:srgbClr val="000000"/>
              </a:solidFill>
            </a:endParaRPr>
          </a:p>
        </p:txBody>
      </p:sp>
      <p:sp>
        <p:nvSpPr>
          <p:cNvPr id="22" name="TextBox 21"/>
          <p:cNvSpPr txBox="1"/>
          <p:nvPr/>
        </p:nvSpPr>
        <p:spPr>
          <a:xfrm>
            <a:off x="2836989" y="4820880"/>
            <a:ext cx="667265" cy="369332"/>
          </a:xfrm>
          <a:prstGeom prst="rect">
            <a:avLst/>
          </a:prstGeom>
          <a:noFill/>
        </p:spPr>
        <p:txBody>
          <a:bodyPr wrap="square" rtlCol="0">
            <a:spAutoFit/>
          </a:bodyPr>
          <a:lstStyle/>
          <a:p>
            <a:pPr eaLnBrk="1" hangingPunct="1"/>
            <a:r>
              <a:rPr lang="en-US" dirty="0" smtClean="0">
                <a:solidFill>
                  <a:srgbClr val="000000"/>
                </a:solidFill>
              </a:rPr>
              <a:t>10G</a:t>
            </a:r>
            <a:endParaRPr lang="en-US" dirty="0">
              <a:solidFill>
                <a:srgbClr val="000000"/>
              </a:solidFill>
            </a:endParaRPr>
          </a:p>
        </p:txBody>
      </p:sp>
      <p:sp>
        <p:nvSpPr>
          <p:cNvPr id="23" name="TextBox 22"/>
          <p:cNvSpPr txBox="1"/>
          <p:nvPr/>
        </p:nvSpPr>
        <p:spPr>
          <a:xfrm>
            <a:off x="1883002" y="5161671"/>
            <a:ext cx="1210963" cy="369332"/>
          </a:xfrm>
          <a:prstGeom prst="rect">
            <a:avLst/>
          </a:prstGeom>
          <a:noFill/>
        </p:spPr>
        <p:txBody>
          <a:bodyPr wrap="square" rtlCol="0">
            <a:spAutoFit/>
          </a:bodyPr>
          <a:lstStyle/>
          <a:p>
            <a:pPr eaLnBrk="1" hangingPunct="1"/>
            <a:r>
              <a:rPr lang="en-US" dirty="0" smtClean="0">
                <a:solidFill>
                  <a:srgbClr val="000000"/>
                </a:solidFill>
              </a:rPr>
              <a:t>240 mW</a:t>
            </a:r>
            <a:endParaRPr lang="en-US" dirty="0">
              <a:solidFill>
                <a:srgbClr val="000000"/>
              </a:solidFill>
            </a:endParaRPr>
          </a:p>
        </p:txBody>
      </p:sp>
      <p:cxnSp>
        <p:nvCxnSpPr>
          <p:cNvPr id="25" name="Straight Arrow Connector 24"/>
          <p:cNvCxnSpPr/>
          <p:nvPr/>
        </p:nvCxnSpPr>
        <p:spPr bwMode="auto">
          <a:xfrm>
            <a:off x="6186753" y="4995646"/>
            <a:ext cx="1062680" cy="2349"/>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26" name="Straight Connector 25"/>
          <p:cNvCxnSpPr/>
          <p:nvPr/>
        </p:nvCxnSpPr>
        <p:spPr bwMode="auto">
          <a:xfrm rot="5400000">
            <a:off x="6353570" y="4905320"/>
            <a:ext cx="234776" cy="1977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p:cNvSpPr txBox="1"/>
          <p:nvPr/>
        </p:nvSpPr>
        <p:spPr>
          <a:xfrm>
            <a:off x="6236179" y="4565510"/>
            <a:ext cx="1046205" cy="276999"/>
          </a:xfrm>
          <a:prstGeom prst="rect">
            <a:avLst/>
          </a:prstGeom>
          <a:noFill/>
        </p:spPr>
        <p:txBody>
          <a:bodyPr wrap="square" rtlCol="0">
            <a:spAutoFit/>
          </a:bodyPr>
          <a:lstStyle/>
          <a:p>
            <a:pPr eaLnBrk="1" hangingPunct="1"/>
            <a:r>
              <a:rPr lang="en-US" sz="1200" dirty="0" smtClean="0">
                <a:solidFill>
                  <a:srgbClr val="000000"/>
                </a:solidFill>
              </a:rPr>
              <a:t>1 Channel</a:t>
            </a:r>
            <a:endParaRPr lang="en-US" sz="1200" dirty="0">
              <a:solidFill>
                <a:srgbClr val="000000"/>
              </a:solidFill>
            </a:endParaRPr>
          </a:p>
        </p:txBody>
      </p:sp>
      <p:sp>
        <p:nvSpPr>
          <p:cNvPr id="28" name="TextBox 27"/>
          <p:cNvSpPr txBox="1"/>
          <p:nvPr/>
        </p:nvSpPr>
        <p:spPr>
          <a:xfrm>
            <a:off x="7189877" y="4812642"/>
            <a:ext cx="667265" cy="369332"/>
          </a:xfrm>
          <a:prstGeom prst="rect">
            <a:avLst/>
          </a:prstGeom>
          <a:noFill/>
        </p:spPr>
        <p:txBody>
          <a:bodyPr wrap="square" rtlCol="0">
            <a:spAutoFit/>
          </a:bodyPr>
          <a:lstStyle/>
          <a:p>
            <a:pPr eaLnBrk="1" hangingPunct="1"/>
            <a:r>
              <a:rPr lang="en-US" dirty="0" smtClean="0">
                <a:solidFill>
                  <a:srgbClr val="000000"/>
                </a:solidFill>
              </a:rPr>
              <a:t>10G</a:t>
            </a:r>
            <a:endParaRPr lang="en-US" dirty="0">
              <a:solidFill>
                <a:srgbClr val="000000"/>
              </a:solidFill>
            </a:endParaRPr>
          </a:p>
        </p:txBody>
      </p:sp>
      <p:sp>
        <p:nvSpPr>
          <p:cNvPr id="29" name="TextBox 28"/>
          <p:cNvSpPr txBox="1"/>
          <p:nvPr/>
        </p:nvSpPr>
        <p:spPr>
          <a:xfrm>
            <a:off x="6088504" y="5161671"/>
            <a:ext cx="1911180" cy="369332"/>
          </a:xfrm>
          <a:prstGeom prst="rect">
            <a:avLst/>
          </a:prstGeom>
          <a:noFill/>
        </p:spPr>
        <p:txBody>
          <a:bodyPr wrap="square" rtlCol="0">
            <a:spAutoFit/>
          </a:bodyPr>
          <a:lstStyle/>
          <a:p>
            <a:pPr eaLnBrk="1" hangingPunct="1"/>
            <a:r>
              <a:rPr lang="en-US" dirty="0" smtClean="0">
                <a:solidFill>
                  <a:srgbClr val="000000"/>
                </a:solidFill>
              </a:rPr>
              <a:t>145 mW (-40%)</a:t>
            </a:r>
            <a:endParaRPr lang="en-US" dirty="0">
              <a:solidFill>
                <a:srgbClr val="000000"/>
              </a:solidFill>
            </a:endParaRPr>
          </a:p>
        </p:txBody>
      </p:sp>
      <p:sp>
        <p:nvSpPr>
          <p:cNvPr id="30" name="Right Arrow 29"/>
          <p:cNvSpPr/>
          <p:nvPr/>
        </p:nvSpPr>
        <p:spPr bwMode="auto">
          <a:xfrm>
            <a:off x="3858752" y="4741474"/>
            <a:ext cx="1073013" cy="469557"/>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grpSp>
        <p:nvGrpSpPr>
          <p:cNvPr id="2" name="Group 30"/>
          <p:cNvGrpSpPr/>
          <p:nvPr/>
        </p:nvGrpSpPr>
        <p:grpSpPr>
          <a:xfrm>
            <a:off x="869429" y="4502467"/>
            <a:ext cx="915705" cy="923972"/>
            <a:chOff x="927100" y="1533525"/>
            <a:chExt cx="1406525" cy="1419225"/>
          </a:xfrm>
        </p:grpSpPr>
        <p:pic>
          <p:nvPicPr>
            <p:cNvPr id="24" name="Picture 63" descr="1.png"/>
            <p:cNvPicPr>
              <a:picLocks noChangeAspect="1"/>
            </p:cNvPicPr>
            <p:nvPr/>
          </p:nvPicPr>
          <p:blipFill>
            <a:blip r:embed="rId4" cstate="print"/>
            <a:srcRect/>
            <a:stretch>
              <a:fillRect/>
            </a:stretch>
          </p:blipFill>
          <p:spPr bwMode="auto">
            <a:xfrm>
              <a:off x="927100" y="1533525"/>
              <a:ext cx="1406525" cy="1419225"/>
            </a:xfrm>
            <a:prstGeom prst="rect">
              <a:avLst/>
            </a:prstGeom>
            <a:noFill/>
            <a:ln w="9525">
              <a:noFill/>
              <a:miter lim="800000"/>
              <a:headEnd/>
              <a:tailEnd/>
            </a:ln>
          </p:spPr>
        </p:pic>
        <p:pic>
          <p:nvPicPr>
            <p:cNvPr id="21" name="Picture 20" descr="11.png"/>
            <p:cNvPicPr>
              <a:picLocks noChangeAspect="1"/>
            </p:cNvPicPr>
            <p:nvPr/>
          </p:nvPicPr>
          <p:blipFill>
            <a:blip r:embed="rId5" cstate="print"/>
            <a:stretch>
              <a:fillRect/>
            </a:stretch>
          </p:blipFill>
          <p:spPr>
            <a:xfrm>
              <a:off x="1133002" y="2271077"/>
              <a:ext cx="973115" cy="216011"/>
            </a:xfrm>
            <a:prstGeom prst="rect">
              <a:avLst/>
            </a:prstGeom>
          </p:spPr>
        </p:pic>
      </p:grpSp>
      <p:cxnSp>
        <p:nvCxnSpPr>
          <p:cNvPr id="34" name="Straight Arrow Connector 33"/>
          <p:cNvCxnSpPr/>
          <p:nvPr/>
        </p:nvCxnSpPr>
        <p:spPr bwMode="auto">
          <a:xfrm>
            <a:off x="1794635" y="4995646"/>
            <a:ext cx="1062680" cy="2349"/>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grpSp>
        <p:nvGrpSpPr>
          <p:cNvPr id="3" name="Group 34"/>
          <p:cNvGrpSpPr/>
          <p:nvPr/>
        </p:nvGrpSpPr>
        <p:grpSpPr>
          <a:xfrm>
            <a:off x="5194091" y="4502467"/>
            <a:ext cx="915705" cy="923972"/>
            <a:chOff x="927100" y="1533525"/>
            <a:chExt cx="1406525" cy="1419225"/>
          </a:xfrm>
        </p:grpSpPr>
        <p:pic>
          <p:nvPicPr>
            <p:cNvPr id="36" name="Picture 63" descr="1.png"/>
            <p:cNvPicPr>
              <a:picLocks noChangeAspect="1"/>
            </p:cNvPicPr>
            <p:nvPr/>
          </p:nvPicPr>
          <p:blipFill>
            <a:blip r:embed="rId4" cstate="print"/>
            <a:srcRect/>
            <a:stretch>
              <a:fillRect/>
            </a:stretch>
          </p:blipFill>
          <p:spPr bwMode="auto">
            <a:xfrm>
              <a:off x="927100" y="1533525"/>
              <a:ext cx="1406525" cy="1419225"/>
            </a:xfrm>
            <a:prstGeom prst="rect">
              <a:avLst/>
            </a:prstGeom>
            <a:noFill/>
            <a:ln w="9525">
              <a:noFill/>
              <a:miter lim="800000"/>
              <a:headEnd/>
              <a:tailEnd/>
            </a:ln>
          </p:spPr>
        </p:pic>
        <p:pic>
          <p:nvPicPr>
            <p:cNvPr id="37" name="Picture 36" descr="11.png"/>
            <p:cNvPicPr>
              <a:picLocks noChangeAspect="1"/>
            </p:cNvPicPr>
            <p:nvPr/>
          </p:nvPicPr>
          <p:blipFill>
            <a:blip r:embed="rId5" cstate="print"/>
            <a:stretch>
              <a:fillRect/>
            </a:stretch>
          </p:blipFill>
          <p:spPr>
            <a:xfrm>
              <a:off x="1133002" y="2271077"/>
              <a:ext cx="973115" cy="216011"/>
            </a:xfrm>
            <a:prstGeom prst="rect">
              <a:avLst/>
            </a:prstGeom>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50838" y="273050"/>
            <a:ext cx="8644306" cy="914400"/>
          </a:xfrm>
        </p:spPr>
        <p:txBody>
          <a:bodyPr/>
          <a:lstStyle/>
          <a:p>
            <a:pPr eaLnBrk="1" hangingPunct="1"/>
            <a:r>
              <a:rPr lang="en-US" dirty="0" smtClean="0"/>
              <a:t>Arria V FPGA Transceiver Power Comparison</a:t>
            </a:r>
            <a:br>
              <a:rPr lang="en-US" dirty="0" smtClean="0"/>
            </a:br>
            <a:endParaRPr lang="en-US" dirty="0" smtClean="0"/>
          </a:p>
        </p:txBody>
      </p:sp>
      <p:sp>
        <p:nvSpPr>
          <p:cNvPr id="1028" name="Slide Number Placeholder 4"/>
          <p:cNvSpPr>
            <a:spLocks noGrp="1"/>
          </p:cNvSpPr>
          <p:nvPr>
            <p:ph type="sldNum" sz="quarter" idx="10"/>
          </p:nvPr>
        </p:nvSpPr>
        <p:spPr/>
        <p:txBody>
          <a:bodyPr/>
          <a:lstStyle/>
          <a:p>
            <a:pPr>
              <a:defRPr/>
            </a:pPr>
            <a:fld id="{424F7158-4E28-49FC-B5C7-55E64097AE6F}" type="slidenum">
              <a:rPr lang="en-US" smtClean="0"/>
              <a:pPr>
                <a:defRPr/>
              </a:pPr>
              <a:t>15</a:t>
            </a:fld>
            <a:endParaRPr lang="en-US" smtClean="0"/>
          </a:p>
        </p:txBody>
      </p:sp>
      <p:graphicFrame>
        <p:nvGraphicFramePr>
          <p:cNvPr id="8" name="Chart 7"/>
          <p:cNvGraphicFramePr/>
          <p:nvPr/>
        </p:nvGraphicFramePr>
        <p:xfrm>
          <a:off x="877078" y="1235889"/>
          <a:ext cx="8266922"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80"/>
          <p:cNvSpPr txBox="1">
            <a:spLocks noChangeArrowheads="1"/>
          </p:cNvSpPr>
          <p:nvPr/>
        </p:nvSpPr>
        <p:spPr bwMode="auto">
          <a:xfrm>
            <a:off x="149296" y="5391930"/>
            <a:ext cx="8905875" cy="871008"/>
          </a:xfrm>
          <a:prstGeom prst="rect">
            <a:avLst/>
          </a:prstGeom>
          <a:noFill/>
          <a:ln w="9525">
            <a:noFill/>
            <a:miter lim="800000"/>
            <a:headEnd/>
            <a:tailEnd/>
          </a:ln>
        </p:spPr>
        <p:txBody>
          <a:bodyPr wrap="square">
            <a:spAutoFit/>
          </a:bodyPr>
          <a:lstStyle/>
          <a:p>
            <a:pPr algn="ctr" eaLnBrk="0" hangingPunct="0">
              <a:spcBef>
                <a:spcPct val="20000"/>
              </a:spcBef>
              <a:buClr>
                <a:srgbClr val="003399"/>
              </a:buClr>
              <a:buSzPct val="75000"/>
              <a:buFont typeface="Wingdings" pitchFamily="2" charset="2"/>
              <a:buNone/>
            </a:pPr>
            <a:r>
              <a:rPr lang="en-US" sz="2300" b="1" i="1" dirty="0" smtClean="0">
                <a:solidFill>
                  <a:schemeClr val="hlink"/>
                </a:solidFill>
                <a:latin typeface="Arial Black" pitchFamily="34" charset="0"/>
              </a:rPr>
              <a:t>Arria V FPGA Transceiver Power is ½ to </a:t>
            </a:r>
            <a:r>
              <a:rPr lang="en-US" sz="2300" b="1" i="1" dirty="0" smtClean="0">
                <a:solidFill>
                  <a:schemeClr val="hlink"/>
                </a:solidFill>
                <a:latin typeface="Arial"/>
                <a:cs typeface="Arial"/>
              </a:rPr>
              <a:t>⅓</a:t>
            </a:r>
            <a:r>
              <a:rPr lang="en-US" sz="2300" b="1" i="1" dirty="0" smtClean="0">
                <a:solidFill>
                  <a:schemeClr val="hlink"/>
                </a:solidFill>
                <a:latin typeface="Arial Black" pitchFamily="34" charset="0"/>
              </a:rPr>
              <a:t> that </a:t>
            </a:r>
          </a:p>
          <a:p>
            <a:pPr algn="ctr" eaLnBrk="0" hangingPunct="0">
              <a:spcBef>
                <a:spcPct val="20000"/>
              </a:spcBef>
              <a:buClr>
                <a:srgbClr val="003399"/>
              </a:buClr>
              <a:buSzPct val="75000"/>
              <a:buFont typeface="Wingdings" pitchFamily="2" charset="2"/>
              <a:buNone/>
            </a:pPr>
            <a:r>
              <a:rPr lang="en-US" sz="2300" b="1" i="1" dirty="0" smtClean="0">
                <a:solidFill>
                  <a:schemeClr val="hlink"/>
                </a:solidFill>
                <a:latin typeface="Arial Black" pitchFamily="34" charset="0"/>
              </a:rPr>
              <a:t>of Other 28-nm FPGAs</a:t>
            </a:r>
            <a:endParaRPr lang="en-US" sz="2300" b="1" i="1" dirty="0">
              <a:solidFill>
                <a:schemeClr val="hlink"/>
              </a:solidFill>
              <a:latin typeface="Arial Black" pitchFamily="34" charset="0"/>
            </a:endParaRPr>
          </a:p>
        </p:txBody>
      </p:sp>
      <p:sp>
        <p:nvSpPr>
          <p:cNvPr id="11" name="TextBox 7"/>
          <p:cNvSpPr txBox="1">
            <a:spLocks noChangeArrowheads="1"/>
          </p:cNvSpPr>
          <p:nvPr/>
        </p:nvSpPr>
        <p:spPr bwMode="auto">
          <a:xfrm rot="16200000">
            <a:off x="-709458" y="2764114"/>
            <a:ext cx="2274982" cy="646331"/>
          </a:xfrm>
          <a:prstGeom prst="rect">
            <a:avLst/>
          </a:prstGeom>
          <a:noFill/>
          <a:ln w="9525">
            <a:noFill/>
            <a:miter lim="800000"/>
            <a:headEnd/>
            <a:tailEnd/>
          </a:ln>
        </p:spPr>
        <p:txBody>
          <a:bodyPr wrap="none">
            <a:spAutoFit/>
          </a:bodyPr>
          <a:lstStyle/>
          <a:p>
            <a:r>
              <a:rPr lang="en-US" b="1" dirty="0" smtClean="0">
                <a:solidFill>
                  <a:srgbClr val="000000"/>
                </a:solidFill>
              </a:rPr>
              <a:t>Power per Channel</a:t>
            </a:r>
            <a:br>
              <a:rPr lang="en-US" b="1" dirty="0" smtClean="0">
                <a:solidFill>
                  <a:srgbClr val="000000"/>
                </a:solidFill>
              </a:rPr>
            </a:br>
            <a:r>
              <a:rPr lang="en-US" b="1" dirty="0" smtClean="0">
                <a:solidFill>
                  <a:srgbClr val="000000"/>
                </a:solidFill>
              </a:rPr>
              <a:t> (Total PMA) in </a:t>
            </a:r>
            <a:r>
              <a:rPr lang="en-US" b="1" dirty="0" err="1" smtClean="0">
                <a:solidFill>
                  <a:srgbClr val="000000"/>
                </a:solidFill>
              </a:rPr>
              <a:t>mW</a:t>
            </a:r>
            <a:endParaRPr lang="en-US" b="1" dirty="0">
              <a:solidFill>
                <a:srgbClr val="000000"/>
              </a:solidFill>
            </a:endParaRPr>
          </a:p>
        </p:txBody>
      </p:sp>
      <p:sp>
        <p:nvSpPr>
          <p:cNvPr id="12294" name="TextBox 8"/>
          <p:cNvSpPr txBox="1">
            <a:spLocks noChangeArrowheads="1"/>
          </p:cNvSpPr>
          <p:nvPr/>
        </p:nvSpPr>
        <p:spPr bwMode="auto">
          <a:xfrm>
            <a:off x="7719043" y="4722671"/>
            <a:ext cx="872355" cy="461665"/>
          </a:xfrm>
          <a:prstGeom prst="rect">
            <a:avLst/>
          </a:prstGeom>
          <a:noFill/>
          <a:ln w="9525">
            <a:noFill/>
            <a:miter lim="800000"/>
            <a:headEnd/>
            <a:tailEnd/>
          </a:ln>
        </p:spPr>
        <p:txBody>
          <a:bodyPr wrap="none">
            <a:spAutoFit/>
          </a:bodyPr>
          <a:lstStyle/>
          <a:p>
            <a:r>
              <a:rPr lang="en-US" sz="800" b="1" dirty="0"/>
              <a:t>Conditions: </a:t>
            </a:r>
            <a:endParaRPr lang="en-US" sz="800" b="1" dirty="0" smtClean="0"/>
          </a:p>
          <a:p>
            <a:r>
              <a:rPr lang="en-US" sz="800" b="1" dirty="0" smtClean="0"/>
              <a:t>85°C Junction</a:t>
            </a:r>
          </a:p>
          <a:p>
            <a:r>
              <a:rPr lang="en-US" sz="800" b="1" dirty="0" smtClean="0"/>
              <a:t>Typical Case</a:t>
            </a:r>
            <a:endParaRPr lang="en-US" sz="800" b="1"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dirty="0" smtClean="0"/>
              <a:t>Stratix V FPGA Board-Level Design</a:t>
            </a:r>
          </a:p>
        </p:txBody>
      </p:sp>
      <p:sp>
        <p:nvSpPr>
          <p:cNvPr id="150531" name="Slide Number Placeholder 3"/>
          <p:cNvSpPr>
            <a:spLocks noGrp="1"/>
          </p:cNvSpPr>
          <p:nvPr>
            <p:ph type="sldNum" sz="quarter" idx="10"/>
          </p:nvPr>
        </p:nvSpPr>
        <p:spPr>
          <a:noFill/>
        </p:spPr>
        <p:txBody>
          <a:bodyPr/>
          <a:lstStyle/>
          <a:p>
            <a:fld id="{4EB02337-852F-4BC8-AA85-C1E9420C9073}" type="slidenum">
              <a:rPr lang="en-US" smtClean="0"/>
              <a:pPr/>
              <a:t>16</a:t>
            </a:fld>
            <a:endParaRPr lang="en-US" dirty="0" smtClean="0"/>
          </a:p>
        </p:txBody>
      </p:sp>
      <p:sp>
        <p:nvSpPr>
          <p:cNvPr id="11270" name="Rectangle 53"/>
          <p:cNvSpPr>
            <a:spLocks noChangeArrowheads="1"/>
          </p:cNvSpPr>
          <p:nvPr/>
        </p:nvSpPr>
        <p:spPr bwMode="auto">
          <a:xfrm>
            <a:off x="0" y="5818744"/>
            <a:ext cx="8937625" cy="384721"/>
          </a:xfrm>
          <a:prstGeom prst="rect">
            <a:avLst/>
          </a:prstGeom>
          <a:noFill/>
          <a:ln w="9525">
            <a:noFill/>
            <a:miter lim="800000"/>
            <a:headEnd/>
            <a:tailEnd/>
          </a:ln>
        </p:spPr>
        <p:txBody>
          <a:bodyPr wrap="square">
            <a:spAutoFit/>
          </a:bodyPr>
          <a:lstStyle/>
          <a:p>
            <a:pPr algn="ctr">
              <a:lnSpc>
                <a:spcPct val="95000"/>
              </a:lnSpc>
              <a:spcAft>
                <a:spcPct val="10000"/>
              </a:spcAft>
              <a:buClr>
                <a:srgbClr val="003399"/>
              </a:buClr>
              <a:buSzPct val="75000"/>
              <a:buFont typeface="Wingdings" pitchFamily="2" charset="2"/>
              <a:buNone/>
            </a:pPr>
            <a:r>
              <a:rPr lang="en-US" sz="2000" b="1" i="1" dirty="0" smtClean="0">
                <a:solidFill>
                  <a:schemeClr val="hlink"/>
                </a:solidFill>
                <a:latin typeface="Arial Black" pitchFamily="34" charset="0"/>
              </a:rPr>
              <a:t>Lower Power, Lower Cost, and Easier Board Design</a:t>
            </a:r>
            <a:endParaRPr lang="en-US" sz="2000" b="1" i="1" dirty="0">
              <a:solidFill>
                <a:schemeClr val="hlink"/>
              </a:solidFill>
              <a:latin typeface="Arial Black" pitchFamily="34" charset="0"/>
            </a:endParaRPr>
          </a:p>
        </p:txBody>
      </p:sp>
      <p:pic>
        <p:nvPicPr>
          <p:cNvPr id="20" name="Picture 3" descr="image001"/>
          <p:cNvPicPr>
            <a:picLocks noChangeAspect="1" noChangeArrowheads="1"/>
          </p:cNvPicPr>
          <p:nvPr/>
        </p:nvPicPr>
        <p:blipFill>
          <a:blip r:embed="rId3" cstate="email"/>
          <a:srcRect/>
          <a:stretch>
            <a:fillRect/>
          </a:stretch>
        </p:blipFill>
        <p:spPr bwMode="auto">
          <a:xfrm>
            <a:off x="4339652" y="1573270"/>
            <a:ext cx="4494594" cy="3074302"/>
          </a:xfrm>
          <a:prstGeom prst="rect">
            <a:avLst/>
          </a:prstGeom>
          <a:noFill/>
          <a:ln w="9525">
            <a:noFill/>
            <a:miter lim="800000"/>
            <a:headEnd/>
            <a:tailEnd/>
          </a:ln>
        </p:spPr>
      </p:pic>
      <p:sp>
        <p:nvSpPr>
          <p:cNvPr id="8" name="Content Placeholder 7"/>
          <p:cNvSpPr>
            <a:spLocks noGrp="1"/>
          </p:cNvSpPr>
          <p:nvPr>
            <p:ph idx="1"/>
          </p:nvPr>
        </p:nvSpPr>
        <p:spPr>
          <a:xfrm>
            <a:off x="350838" y="1187450"/>
            <a:ext cx="3763962" cy="4679950"/>
          </a:xfrm>
        </p:spPr>
        <p:txBody>
          <a:bodyPr/>
          <a:lstStyle/>
          <a:p>
            <a:pPr marL="231775" indent="-231775">
              <a:spcBef>
                <a:spcPts val="0"/>
              </a:spcBef>
              <a:spcAft>
                <a:spcPts val="300"/>
              </a:spcAft>
            </a:pPr>
            <a:r>
              <a:rPr lang="en-US" sz="2000" dirty="0" smtClean="0"/>
              <a:t>Fewer power regulators</a:t>
            </a:r>
          </a:p>
          <a:p>
            <a:pPr marL="630238" lvl="1" indent="-233363">
              <a:spcBef>
                <a:spcPts val="0"/>
              </a:spcBef>
              <a:spcAft>
                <a:spcPts val="800"/>
              </a:spcAft>
            </a:pPr>
            <a:r>
              <a:rPr lang="en-US" sz="1600" dirty="0" smtClean="0"/>
              <a:t>Switching regulators allowed </a:t>
            </a:r>
            <a:br>
              <a:rPr lang="en-US" sz="1600" dirty="0" smtClean="0"/>
            </a:br>
            <a:r>
              <a:rPr lang="en-US" sz="1600" dirty="0" smtClean="0"/>
              <a:t>on all power rails</a:t>
            </a:r>
          </a:p>
          <a:p>
            <a:pPr marL="231775" indent="-231775">
              <a:spcBef>
                <a:spcPts val="0"/>
              </a:spcBef>
              <a:spcAft>
                <a:spcPts val="300"/>
              </a:spcAft>
            </a:pPr>
            <a:r>
              <a:rPr lang="en-US" sz="2000" dirty="0" smtClean="0"/>
              <a:t>Dynamic on-chip termination</a:t>
            </a:r>
          </a:p>
          <a:p>
            <a:pPr marL="630238" lvl="1" indent="-233363">
              <a:spcBef>
                <a:spcPts val="0"/>
              </a:spcBef>
              <a:spcAft>
                <a:spcPts val="300"/>
              </a:spcAft>
            </a:pPr>
            <a:r>
              <a:rPr lang="en-US" sz="1600" dirty="0" smtClean="0"/>
              <a:t>Series and parallel termination</a:t>
            </a:r>
          </a:p>
          <a:p>
            <a:pPr marL="630238" lvl="1" indent="-233363">
              <a:spcBef>
                <a:spcPts val="0"/>
              </a:spcBef>
              <a:spcAft>
                <a:spcPts val="800"/>
              </a:spcAft>
            </a:pPr>
            <a:r>
              <a:rPr lang="en-US" sz="1600" dirty="0" smtClean="0"/>
              <a:t>Saves power and improves signal integrity</a:t>
            </a:r>
          </a:p>
          <a:p>
            <a:pPr marL="231775" indent="-231775">
              <a:spcBef>
                <a:spcPts val="0"/>
              </a:spcBef>
              <a:spcAft>
                <a:spcPts val="300"/>
              </a:spcAft>
            </a:pPr>
            <a:r>
              <a:rPr lang="en-US" sz="2000" dirty="0" smtClean="0"/>
              <a:t>On-die and on-package decoupling</a:t>
            </a:r>
          </a:p>
          <a:p>
            <a:pPr marL="630238" lvl="1" indent="-173038">
              <a:spcBef>
                <a:spcPts val="0"/>
              </a:spcBef>
              <a:spcAft>
                <a:spcPts val="800"/>
              </a:spcAft>
            </a:pPr>
            <a:r>
              <a:rPr lang="en-US" sz="1600" dirty="0" smtClean="0"/>
              <a:t>Reduce capacitance on board</a:t>
            </a:r>
          </a:p>
          <a:p>
            <a:pPr marL="231775" indent="-231775">
              <a:spcBef>
                <a:spcPts val="0"/>
              </a:spcBef>
              <a:spcAft>
                <a:spcPts val="300"/>
              </a:spcAft>
            </a:pPr>
            <a:r>
              <a:rPr lang="en-US" sz="2000" dirty="0" smtClean="0"/>
              <a:t>On-chip fractional PLLs (</a:t>
            </a:r>
            <a:r>
              <a:rPr lang="en-US" sz="2000" dirty="0" err="1" smtClean="0"/>
              <a:t>fPLLs</a:t>
            </a:r>
            <a:r>
              <a:rPr lang="en-US" sz="2000" dirty="0" smtClean="0"/>
              <a:t>)</a:t>
            </a:r>
          </a:p>
          <a:p>
            <a:pPr marL="630238" lvl="1" indent="-173038">
              <a:spcBef>
                <a:spcPts val="0"/>
              </a:spcBef>
              <a:spcAft>
                <a:spcPts val="300"/>
              </a:spcAft>
            </a:pPr>
            <a:r>
              <a:rPr lang="en-US" sz="1600" dirty="0" smtClean="0"/>
              <a:t>Integrate voltage-controlled oscillator (VCXO) and XO functionality</a:t>
            </a:r>
            <a:endParaRPr lang="en-US" sz="16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Stratix V FPGA Hard IP Blocks</a:t>
            </a:r>
            <a:endParaRPr lang="en-US" dirty="0"/>
          </a:p>
        </p:txBody>
      </p:sp>
      <p:sp>
        <p:nvSpPr>
          <p:cNvPr id="4" name="Slide Number Placeholder 3"/>
          <p:cNvSpPr>
            <a:spLocks noGrp="1"/>
          </p:cNvSpPr>
          <p:nvPr>
            <p:ph type="sldNum" sz="quarter" idx="10"/>
          </p:nvPr>
        </p:nvSpPr>
        <p:spPr/>
        <p:txBody>
          <a:bodyPr/>
          <a:lstStyle/>
          <a:p>
            <a:pPr>
              <a:defRPr/>
            </a:pPr>
            <a:fld id="{78D26866-21BF-4494-956B-4195656E6028}" type="slidenum">
              <a:rPr lang="en-US" smtClean="0">
                <a:solidFill>
                  <a:srgbClr val="000000"/>
                </a:solidFill>
              </a:rPr>
              <a:pPr>
                <a:defRPr/>
              </a:pPr>
              <a:t>17</a:t>
            </a:fld>
            <a:endParaRPr lang="en-US" dirty="0">
              <a:solidFill>
                <a:srgbClr val="000000"/>
              </a:solidFill>
            </a:endParaRPr>
          </a:p>
        </p:txBody>
      </p:sp>
      <p:sp>
        <p:nvSpPr>
          <p:cNvPr id="16" name="Text Box 80"/>
          <p:cNvSpPr txBox="1">
            <a:spLocks noChangeArrowheads="1"/>
          </p:cNvSpPr>
          <p:nvPr/>
        </p:nvSpPr>
        <p:spPr bwMode="auto">
          <a:xfrm>
            <a:off x="237872" y="5310697"/>
            <a:ext cx="8445500" cy="707886"/>
          </a:xfrm>
          <a:prstGeom prst="rect">
            <a:avLst/>
          </a:prstGeom>
          <a:noFill/>
          <a:ln w="9525">
            <a:noFill/>
            <a:miter lim="800000"/>
            <a:headEnd/>
            <a:tailEnd/>
          </a:ln>
        </p:spPr>
        <p:txBody>
          <a:bodyPr>
            <a:spAutoFit/>
          </a:bodyPr>
          <a:lstStyle/>
          <a:p>
            <a:pPr algn="ctr" eaLnBrk="1" hangingPunct="1">
              <a:spcBef>
                <a:spcPts val="0"/>
              </a:spcBef>
              <a:spcAft>
                <a:spcPts val="600"/>
              </a:spcAft>
              <a:buClr>
                <a:srgbClr val="003399"/>
              </a:buClr>
              <a:buSzPct val="75000"/>
              <a:buFont typeface="Wingdings" pitchFamily="2" charset="2"/>
              <a:buNone/>
            </a:pPr>
            <a:r>
              <a:rPr lang="en-US" sz="2000" b="1" i="1" dirty="0" smtClean="0">
                <a:solidFill>
                  <a:srgbClr val="30C1BE"/>
                </a:solidFill>
                <a:latin typeface="Arial Black" pitchFamily="34" charset="0"/>
              </a:rPr>
              <a:t>Unprecedented </a:t>
            </a:r>
            <a:r>
              <a:rPr lang="en-US" sz="2000" b="1" i="1" dirty="0">
                <a:solidFill>
                  <a:srgbClr val="30C1BE"/>
                </a:solidFill>
                <a:latin typeface="Arial Black" pitchFamily="34" charset="0"/>
              </a:rPr>
              <a:t>Level of System </a:t>
            </a:r>
            <a:r>
              <a:rPr lang="en-US" sz="2000" b="1" i="1" dirty="0" smtClean="0">
                <a:solidFill>
                  <a:srgbClr val="30C1BE"/>
                </a:solidFill>
                <a:latin typeface="Arial Black" pitchFamily="34" charset="0"/>
              </a:rPr>
              <a:t>Integration</a:t>
            </a:r>
            <a:br>
              <a:rPr lang="en-US" sz="2000" b="1" i="1" dirty="0" smtClean="0">
                <a:solidFill>
                  <a:srgbClr val="30C1BE"/>
                </a:solidFill>
                <a:latin typeface="Arial Black" pitchFamily="34" charset="0"/>
              </a:rPr>
            </a:br>
            <a:r>
              <a:rPr lang="en-US" sz="2000" b="1" i="1" dirty="0" smtClean="0">
                <a:solidFill>
                  <a:srgbClr val="30C1BE"/>
                </a:solidFill>
                <a:latin typeface="Arial Black" pitchFamily="34" charset="0"/>
              </a:rPr>
              <a:t>Enabling Lower Power and Higher Bandwidth Designs</a:t>
            </a:r>
            <a:endParaRPr lang="en-US" sz="2000" b="1" i="1" dirty="0">
              <a:solidFill>
                <a:srgbClr val="30C1BE"/>
              </a:solidFill>
              <a:latin typeface="Arial Black" pitchFamily="34" charset="0"/>
            </a:endParaRPr>
          </a:p>
        </p:txBody>
      </p:sp>
      <p:pic>
        <p:nvPicPr>
          <p:cNvPr id="28" name="Picture 27" descr="floorplan.gif"/>
          <p:cNvPicPr>
            <a:picLocks noChangeAspect="1"/>
          </p:cNvPicPr>
          <p:nvPr/>
        </p:nvPicPr>
        <p:blipFill>
          <a:blip r:embed="rId3" cstate="email"/>
          <a:stretch>
            <a:fillRect/>
          </a:stretch>
        </p:blipFill>
        <p:spPr>
          <a:xfrm>
            <a:off x="2527201" y="1615250"/>
            <a:ext cx="3892301" cy="3269819"/>
          </a:xfrm>
          <a:prstGeom prst="rect">
            <a:avLst/>
          </a:prstGeom>
        </p:spPr>
      </p:pic>
      <p:sp>
        <p:nvSpPr>
          <p:cNvPr id="6" name="Rectangle 3"/>
          <p:cNvSpPr>
            <a:spLocks noChangeArrowheads="1"/>
          </p:cNvSpPr>
          <p:nvPr/>
        </p:nvSpPr>
        <p:spPr bwMode="auto">
          <a:xfrm>
            <a:off x="569627" y="1460388"/>
            <a:ext cx="1828800" cy="456144"/>
          </a:xfrm>
          <a:prstGeom prst="rect">
            <a:avLst/>
          </a:prstGeom>
          <a:noFill/>
          <a:ln w="9525">
            <a:noFill/>
            <a:miter lim="800000"/>
            <a:headEnd/>
            <a:tailEnd/>
          </a:ln>
        </p:spPr>
        <p:txBody>
          <a:bodyPr/>
          <a:lstStyle/>
          <a:p>
            <a:pPr eaLnBrk="1" hangingPunct="1">
              <a:lnSpc>
                <a:spcPct val="90000"/>
              </a:lnSpc>
              <a:spcBef>
                <a:spcPct val="20000"/>
              </a:spcBef>
              <a:buClr>
                <a:srgbClr val="003399"/>
              </a:buClr>
              <a:buSzPct val="75000"/>
            </a:pPr>
            <a:r>
              <a:rPr lang="en-US" sz="1200" dirty="0" smtClean="0">
                <a:solidFill>
                  <a:srgbClr val="000000"/>
                </a:solidFill>
              </a:rPr>
              <a:t>Low-Power High-Speed Transceivers </a:t>
            </a:r>
          </a:p>
        </p:txBody>
      </p:sp>
      <p:sp>
        <p:nvSpPr>
          <p:cNvPr id="8" name="Rectangle 3"/>
          <p:cNvSpPr>
            <a:spLocks noChangeArrowheads="1"/>
          </p:cNvSpPr>
          <p:nvPr/>
        </p:nvSpPr>
        <p:spPr bwMode="auto">
          <a:xfrm>
            <a:off x="6619354" y="1864745"/>
            <a:ext cx="2190109" cy="803504"/>
          </a:xfrm>
          <a:prstGeom prst="rect">
            <a:avLst/>
          </a:prstGeom>
          <a:noFill/>
          <a:ln w="9525">
            <a:noFill/>
            <a:miter lim="800000"/>
            <a:headEnd/>
            <a:tailEnd/>
          </a:ln>
        </p:spPr>
        <p:txBody>
          <a:bodyPr/>
          <a:lstStyle/>
          <a:p>
            <a:pPr eaLnBrk="1" hangingPunct="1">
              <a:lnSpc>
                <a:spcPct val="90000"/>
              </a:lnSpc>
              <a:spcBef>
                <a:spcPct val="20000"/>
              </a:spcBef>
              <a:buClr>
                <a:srgbClr val="003399"/>
              </a:buClr>
              <a:buSzPct val="75000"/>
            </a:pPr>
            <a:r>
              <a:rPr lang="en-US" sz="1200" dirty="0" smtClean="0">
                <a:solidFill>
                  <a:srgbClr val="000000"/>
                </a:solidFill>
              </a:rPr>
              <a:t>Embedded </a:t>
            </a:r>
            <a:r>
              <a:rPr lang="en-US" sz="1200" dirty="0" err="1" smtClean="0">
                <a:solidFill>
                  <a:srgbClr val="000000"/>
                </a:solidFill>
              </a:rPr>
              <a:t>HardCopy</a:t>
            </a:r>
            <a:r>
              <a:rPr lang="en-US" sz="1200" dirty="0" smtClean="0">
                <a:solidFill>
                  <a:srgbClr val="000000"/>
                </a:solidFill>
              </a:rPr>
              <a:t> Blocks Provide Additional ~14M ASIC Gates or ~1.19M logic elements (LEs)</a:t>
            </a:r>
          </a:p>
        </p:txBody>
      </p:sp>
      <p:sp>
        <p:nvSpPr>
          <p:cNvPr id="10" name="TextBox 9"/>
          <p:cNvSpPr txBox="1"/>
          <p:nvPr/>
        </p:nvSpPr>
        <p:spPr>
          <a:xfrm>
            <a:off x="6574383" y="4145782"/>
            <a:ext cx="1819219" cy="461665"/>
          </a:xfrm>
          <a:prstGeom prst="rect">
            <a:avLst/>
          </a:prstGeom>
          <a:noFill/>
        </p:spPr>
        <p:txBody>
          <a:bodyPr wrap="square" rtlCol="0">
            <a:spAutoFit/>
          </a:bodyPr>
          <a:lstStyle/>
          <a:p>
            <a:pPr eaLnBrk="1" hangingPunct="1"/>
            <a:r>
              <a:rPr lang="en-US" sz="1200" dirty="0" smtClean="0">
                <a:solidFill>
                  <a:srgbClr val="000000"/>
                </a:solidFill>
              </a:rPr>
              <a:t>New Variable-Precision DSP Blocks</a:t>
            </a:r>
            <a:endParaRPr lang="en-US" sz="1200" dirty="0">
              <a:solidFill>
                <a:srgbClr val="000000"/>
              </a:solidFill>
            </a:endParaRPr>
          </a:p>
        </p:txBody>
      </p:sp>
      <p:sp>
        <p:nvSpPr>
          <p:cNvPr id="12" name="TextBox 11"/>
          <p:cNvSpPr txBox="1"/>
          <p:nvPr/>
        </p:nvSpPr>
        <p:spPr>
          <a:xfrm>
            <a:off x="569626" y="4277665"/>
            <a:ext cx="1216255" cy="461665"/>
          </a:xfrm>
          <a:prstGeom prst="rect">
            <a:avLst/>
          </a:prstGeom>
          <a:noFill/>
        </p:spPr>
        <p:txBody>
          <a:bodyPr wrap="square" rtlCol="0">
            <a:spAutoFit/>
          </a:bodyPr>
          <a:lstStyle/>
          <a:p>
            <a:pPr eaLnBrk="1" hangingPunct="1"/>
            <a:r>
              <a:rPr lang="en-US" sz="1200" dirty="0" smtClean="0">
                <a:solidFill>
                  <a:srgbClr val="000000"/>
                </a:solidFill>
              </a:rPr>
              <a:t>New M20K </a:t>
            </a:r>
          </a:p>
          <a:p>
            <a:pPr eaLnBrk="1" hangingPunct="1"/>
            <a:r>
              <a:rPr lang="en-US" sz="1200" dirty="0" smtClean="0">
                <a:solidFill>
                  <a:srgbClr val="000000"/>
                </a:solidFill>
              </a:rPr>
              <a:t>Memory Block</a:t>
            </a:r>
            <a:endParaRPr lang="en-US" sz="1200" dirty="0">
              <a:solidFill>
                <a:srgbClr val="000000"/>
              </a:solidFill>
            </a:endParaRPr>
          </a:p>
        </p:txBody>
      </p:sp>
      <p:sp>
        <p:nvSpPr>
          <p:cNvPr id="14" name="TextBox 13"/>
          <p:cNvSpPr txBox="1"/>
          <p:nvPr/>
        </p:nvSpPr>
        <p:spPr>
          <a:xfrm>
            <a:off x="569626" y="3332247"/>
            <a:ext cx="1570415" cy="646331"/>
          </a:xfrm>
          <a:prstGeom prst="rect">
            <a:avLst/>
          </a:prstGeom>
          <a:noFill/>
        </p:spPr>
        <p:txBody>
          <a:bodyPr wrap="square" rtlCol="0">
            <a:spAutoFit/>
          </a:bodyPr>
          <a:lstStyle/>
          <a:p>
            <a:pPr eaLnBrk="1" hangingPunct="1"/>
            <a:r>
              <a:rPr lang="en-US" sz="1200" dirty="0" smtClean="0">
                <a:solidFill>
                  <a:srgbClr val="000000"/>
                </a:solidFill>
              </a:rPr>
              <a:t>New  </a:t>
            </a:r>
            <a:r>
              <a:rPr lang="en-US" sz="1200" dirty="0" err="1" smtClean="0">
                <a:solidFill>
                  <a:srgbClr val="000000"/>
                </a:solidFill>
              </a:rPr>
              <a:t>fPLLs</a:t>
            </a:r>
            <a:r>
              <a:rPr lang="en-US" sz="1200" dirty="0" smtClean="0">
                <a:solidFill>
                  <a:srgbClr val="000000"/>
                </a:solidFill>
              </a:rPr>
              <a:t> Integrate VCXO and XO</a:t>
            </a:r>
            <a:endParaRPr lang="en-US" sz="1200" dirty="0">
              <a:solidFill>
                <a:srgbClr val="000000"/>
              </a:solidFill>
            </a:endParaRPr>
          </a:p>
        </p:txBody>
      </p:sp>
      <p:sp>
        <p:nvSpPr>
          <p:cNvPr id="17" name="Rectangle 3"/>
          <p:cNvSpPr>
            <a:spLocks noChangeArrowheads="1"/>
          </p:cNvSpPr>
          <p:nvPr/>
        </p:nvSpPr>
        <p:spPr bwMode="auto">
          <a:xfrm>
            <a:off x="6592525" y="2968890"/>
            <a:ext cx="2551475" cy="306372"/>
          </a:xfrm>
          <a:prstGeom prst="rect">
            <a:avLst/>
          </a:prstGeom>
          <a:noFill/>
          <a:ln w="9525">
            <a:noFill/>
            <a:miter lim="800000"/>
            <a:headEnd/>
            <a:tailEnd/>
          </a:ln>
        </p:spPr>
        <p:txBody>
          <a:bodyPr/>
          <a:lstStyle/>
          <a:p>
            <a:pPr marL="342900" indent="-342900" eaLnBrk="1" hangingPunct="1">
              <a:lnSpc>
                <a:spcPct val="90000"/>
              </a:lnSpc>
              <a:spcBef>
                <a:spcPct val="20000"/>
              </a:spcBef>
              <a:buClr>
                <a:srgbClr val="003399"/>
              </a:buClr>
              <a:buSzPct val="75000"/>
            </a:pPr>
            <a:r>
              <a:rPr lang="en-US" sz="1200" dirty="0" err="1" smtClean="0">
                <a:solidFill>
                  <a:srgbClr val="000000"/>
                </a:solidFill>
              </a:rPr>
              <a:t>PCIe</a:t>
            </a:r>
            <a:r>
              <a:rPr lang="en-US" sz="1200" dirty="0" smtClean="0">
                <a:solidFill>
                  <a:srgbClr val="000000"/>
                </a:solidFill>
              </a:rPr>
              <a:t> Gen3/2/1 Hard IP</a:t>
            </a:r>
          </a:p>
        </p:txBody>
      </p:sp>
      <p:cxnSp>
        <p:nvCxnSpPr>
          <p:cNvPr id="25" name="Straight Arrow Connector 24"/>
          <p:cNvCxnSpPr/>
          <p:nvPr/>
        </p:nvCxnSpPr>
        <p:spPr bwMode="auto">
          <a:xfrm>
            <a:off x="1903751" y="1768839"/>
            <a:ext cx="977016" cy="42065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flipV="1">
            <a:off x="1753849" y="3068416"/>
            <a:ext cx="1639312" cy="58918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flipV="1">
            <a:off x="1716374" y="4063029"/>
            <a:ext cx="2156990" cy="42652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rot="10800000">
            <a:off x="5101708" y="4249145"/>
            <a:ext cx="1448995" cy="12048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rot="10800000">
            <a:off x="5782293" y="2843747"/>
            <a:ext cx="820875" cy="26671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rot="10800000" flipV="1">
            <a:off x="5770800" y="2271009"/>
            <a:ext cx="809883" cy="202013"/>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9" name="Rectangle 3"/>
          <p:cNvSpPr>
            <a:spLocks noChangeArrowheads="1"/>
          </p:cNvSpPr>
          <p:nvPr/>
        </p:nvSpPr>
        <p:spPr bwMode="auto">
          <a:xfrm>
            <a:off x="569626" y="2231719"/>
            <a:ext cx="1851285" cy="863525"/>
          </a:xfrm>
          <a:prstGeom prst="rect">
            <a:avLst/>
          </a:prstGeom>
          <a:noFill/>
          <a:ln w="9525">
            <a:noFill/>
            <a:miter lim="800000"/>
            <a:headEnd/>
            <a:tailEnd/>
          </a:ln>
        </p:spPr>
        <p:txBody>
          <a:bodyPr/>
          <a:lstStyle/>
          <a:p>
            <a:pPr marL="342900" indent="-342900" eaLnBrk="1" hangingPunct="1">
              <a:lnSpc>
                <a:spcPct val="90000"/>
              </a:lnSpc>
              <a:spcBef>
                <a:spcPct val="20000"/>
              </a:spcBef>
              <a:buClr>
                <a:srgbClr val="003399"/>
              </a:buClr>
              <a:buSzPct val="75000"/>
            </a:pPr>
            <a:r>
              <a:rPr lang="en-US" sz="1200" dirty="0" smtClean="0">
                <a:solidFill>
                  <a:srgbClr val="000000"/>
                </a:solidFill>
              </a:rPr>
              <a:t>Hard IP per Transceiver:</a:t>
            </a:r>
          </a:p>
          <a:p>
            <a:pPr marL="342900" indent="-342900" eaLnBrk="1" hangingPunct="1">
              <a:lnSpc>
                <a:spcPct val="90000"/>
              </a:lnSpc>
              <a:spcBef>
                <a:spcPct val="20000"/>
              </a:spcBef>
              <a:buClr>
                <a:srgbClr val="003399"/>
              </a:buClr>
              <a:buSzPct val="75000"/>
            </a:pPr>
            <a:r>
              <a:rPr lang="en-US" sz="1200" dirty="0" smtClean="0">
                <a:solidFill>
                  <a:srgbClr val="000000"/>
                </a:solidFill>
              </a:rPr>
              <a:t>3G/6G/10GbE PCS, </a:t>
            </a:r>
          </a:p>
          <a:p>
            <a:pPr marL="342900" indent="-342900" eaLnBrk="1" hangingPunct="1">
              <a:lnSpc>
                <a:spcPct val="90000"/>
              </a:lnSpc>
              <a:spcBef>
                <a:spcPct val="20000"/>
              </a:spcBef>
              <a:buClr>
                <a:srgbClr val="003399"/>
              </a:buClr>
              <a:buSzPct val="75000"/>
            </a:pPr>
            <a:r>
              <a:rPr lang="en-US" sz="1200" dirty="0" smtClean="0">
                <a:solidFill>
                  <a:srgbClr val="000000"/>
                </a:solidFill>
              </a:rPr>
              <a:t>Interlaken PCS</a:t>
            </a:r>
          </a:p>
        </p:txBody>
      </p:sp>
      <p:cxnSp>
        <p:nvCxnSpPr>
          <p:cNvPr id="51" name="Straight Arrow Connector 50"/>
          <p:cNvCxnSpPr/>
          <p:nvPr/>
        </p:nvCxnSpPr>
        <p:spPr bwMode="auto">
          <a:xfrm>
            <a:off x="2098623" y="2548328"/>
            <a:ext cx="968253" cy="32358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000" dirty="0" smtClean="0"/>
              <a:t>Power Down of Functional Blocks</a:t>
            </a:r>
          </a:p>
        </p:txBody>
      </p:sp>
      <p:sp>
        <p:nvSpPr>
          <p:cNvPr id="82947" name="Rectangle 3"/>
          <p:cNvSpPr>
            <a:spLocks noGrp="1" noChangeArrowheads="1"/>
          </p:cNvSpPr>
          <p:nvPr>
            <p:ph idx="1"/>
          </p:nvPr>
        </p:nvSpPr>
        <p:spPr/>
        <p:txBody>
          <a:bodyPr/>
          <a:lstStyle/>
          <a:p>
            <a:pPr>
              <a:buNone/>
            </a:pPr>
            <a:r>
              <a:rPr lang="en-US" sz="2400" b="1" i="1" dirty="0" smtClean="0"/>
              <a:t>Modular design enables power down of unused blocks</a:t>
            </a:r>
          </a:p>
          <a:p>
            <a:pPr>
              <a:buNone/>
            </a:pPr>
            <a:endParaRPr lang="en-US" sz="2400" dirty="0" smtClean="0"/>
          </a:p>
        </p:txBody>
      </p:sp>
      <p:sp>
        <p:nvSpPr>
          <p:cNvPr id="82945" name="Slide Number Placeholder 3"/>
          <p:cNvSpPr>
            <a:spLocks noGrp="1"/>
          </p:cNvSpPr>
          <p:nvPr>
            <p:ph type="sldNum" sz="quarter" idx="10"/>
          </p:nvPr>
        </p:nvSpPr>
        <p:spPr>
          <a:noFill/>
        </p:spPr>
        <p:txBody>
          <a:bodyPr/>
          <a:lstStyle/>
          <a:p>
            <a:fld id="{CDFE7E7A-1EE3-472B-8E5C-33AEC1437EFD}" type="slidenum">
              <a:rPr lang="en-US" smtClean="0">
                <a:solidFill>
                  <a:srgbClr val="000000"/>
                </a:solidFill>
              </a:rPr>
              <a:pPr/>
              <a:t>18</a:t>
            </a:fld>
            <a:endParaRPr lang="en-US" dirty="0" smtClean="0">
              <a:solidFill>
                <a:srgbClr val="000000"/>
              </a:solidFill>
            </a:endParaRPr>
          </a:p>
        </p:txBody>
      </p:sp>
      <p:sp>
        <p:nvSpPr>
          <p:cNvPr id="82948" name="Text Box 80"/>
          <p:cNvSpPr txBox="1">
            <a:spLocks noChangeArrowheads="1"/>
          </p:cNvSpPr>
          <p:nvPr/>
        </p:nvSpPr>
        <p:spPr bwMode="auto">
          <a:xfrm>
            <a:off x="427366" y="5446284"/>
            <a:ext cx="8315325" cy="769441"/>
          </a:xfrm>
          <a:prstGeom prst="rect">
            <a:avLst/>
          </a:prstGeom>
          <a:noFill/>
          <a:ln w="9525">
            <a:noFill/>
            <a:miter lim="800000"/>
            <a:headEnd/>
            <a:tailEnd/>
          </a:ln>
        </p:spPr>
        <p:txBody>
          <a:bodyPr>
            <a:spAutoFit/>
          </a:bodyPr>
          <a:lstStyle/>
          <a:p>
            <a:pPr algn="ctr" eaLnBrk="1" hangingPunct="1">
              <a:spcBef>
                <a:spcPct val="20000"/>
              </a:spcBef>
              <a:buClr>
                <a:srgbClr val="003399"/>
              </a:buClr>
              <a:buSzPct val="75000"/>
              <a:buFont typeface="Wingdings" pitchFamily="2" charset="2"/>
              <a:buNone/>
            </a:pPr>
            <a:r>
              <a:rPr lang="en-US" sz="2200" b="1" i="1" dirty="0">
                <a:solidFill>
                  <a:srgbClr val="30C1BE"/>
                </a:solidFill>
                <a:latin typeface="Arial Black" pitchFamily="34" charset="0"/>
              </a:rPr>
              <a:t>Automatic </a:t>
            </a:r>
            <a:r>
              <a:rPr lang="en-US" sz="2200" b="1" i="1" dirty="0" smtClean="0">
                <a:solidFill>
                  <a:srgbClr val="30C1BE"/>
                </a:solidFill>
                <a:latin typeface="Arial Black" pitchFamily="34" charset="0"/>
              </a:rPr>
              <a:t>Power Down </a:t>
            </a:r>
            <a:r>
              <a:rPr lang="en-US" sz="2200" b="1" i="1" dirty="0">
                <a:solidFill>
                  <a:srgbClr val="30C1BE"/>
                </a:solidFill>
                <a:latin typeface="Arial Black" pitchFamily="34" charset="0"/>
              </a:rPr>
              <a:t>of Unused Functional </a:t>
            </a:r>
            <a:r>
              <a:rPr lang="en-US" sz="2200" b="1" i="1" dirty="0" smtClean="0">
                <a:solidFill>
                  <a:srgbClr val="30C1BE"/>
                </a:solidFill>
                <a:latin typeface="Arial Black" pitchFamily="34" charset="0"/>
              </a:rPr>
              <a:t/>
            </a:r>
            <a:br>
              <a:rPr lang="en-US" sz="2200" b="1" i="1" dirty="0" smtClean="0">
                <a:solidFill>
                  <a:srgbClr val="30C1BE"/>
                </a:solidFill>
                <a:latin typeface="Arial Black" pitchFamily="34" charset="0"/>
              </a:rPr>
            </a:br>
            <a:r>
              <a:rPr lang="en-US" sz="2200" b="1" i="1" dirty="0" smtClean="0">
                <a:solidFill>
                  <a:srgbClr val="30C1BE"/>
                </a:solidFill>
                <a:latin typeface="Arial Black" pitchFamily="34" charset="0"/>
              </a:rPr>
              <a:t>Blocks by </a:t>
            </a:r>
            <a:r>
              <a:rPr lang="en-US" sz="2200" b="1" i="1" dirty="0">
                <a:solidFill>
                  <a:srgbClr val="30C1BE"/>
                </a:solidFill>
                <a:latin typeface="Arial Black" pitchFamily="34" charset="0"/>
              </a:rPr>
              <a:t>Quartus II Software</a:t>
            </a:r>
          </a:p>
        </p:txBody>
      </p:sp>
      <p:sp>
        <p:nvSpPr>
          <p:cNvPr id="82949" name="AutoShape 8"/>
          <p:cNvSpPr>
            <a:spLocks noChangeArrowheads="1"/>
          </p:cNvSpPr>
          <p:nvPr/>
        </p:nvSpPr>
        <p:spPr bwMode="auto">
          <a:xfrm>
            <a:off x="6708907" y="3279904"/>
            <a:ext cx="1033293" cy="931021"/>
          </a:xfrm>
          <a:prstGeom prst="rightArrow">
            <a:avLst>
              <a:gd name="adj1" fmla="val 50000"/>
              <a:gd name="adj2" fmla="val 51497"/>
            </a:avLst>
          </a:prstGeom>
          <a:solidFill>
            <a:schemeClr val="bg2"/>
          </a:solidFill>
          <a:ln w="25400">
            <a:noFill/>
            <a:miter lim="800000"/>
            <a:headEnd/>
            <a:tailEnd/>
          </a:ln>
        </p:spPr>
        <p:txBody>
          <a:bodyPr wrap="none" anchor="ctr"/>
          <a:lstStyle/>
          <a:p>
            <a:pPr algn="ctr" eaLnBrk="1" hangingPunct="1"/>
            <a:r>
              <a:rPr lang="en-US" sz="1600" b="1" dirty="0">
                <a:solidFill>
                  <a:srgbClr val="000000"/>
                </a:solidFill>
              </a:rPr>
              <a:t>When </a:t>
            </a:r>
            <a:r>
              <a:rPr lang="en-US" sz="1600" b="1" dirty="0" smtClean="0">
                <a:solidFill>
                  <a:srgbClr val="000000"/>
                </a:solidFill>
              </a:rPr>
              <a:t/>
            </a:r>
            <a:br>
              <a:rPr lang="en-US" sz="1600" b="1" dirty="0" smtClean="0">
                <a:solidFill>
                  <a:srgbClr val="000000"/>
                </a:solidFill>
              </a:rPr>
            </a:br>
            <a:r>
              <a:rPr lang="en-US" sz="1600" b="1" dirty="0" smtClean="0">
                <a:solidFill>
                  <a:srgbClr val="000000"/>
                </a:solidFill>
              </a:rPr>
              <a:t>Unused</a:t>
            </a:r>
            <a:endParaRPr lang="en-US" sz="1600" b="1" dirty="0">
              <a:solidFill>
                <a:srgbClr val="000000"/>
              </a:solidFill>
            </a:endParaRPr>
          </a:p>
        </p:txBody>
      </p:sp>
      <p:sp>
        <p:nvSpPr>
          <p:cNvPr id="82950" name="AutoShape 9"/>
          <p:cNvSpPr>
            <a:spLocks/>
          </p:cNvSpPr>
          <p:nvPr/>
        </p:nvSpPr>
        <p:spPr bwMode="auto">
          <a:xfrm>
            <a:off x="6380922" y="2441927"/>
            <a:ext cx="266957" cy="2179769"/>
          </a:xfrm>
          <a:prstGeom prst="rightBrace">
            <a:avLst>
              <a:gd name="adj1" fmla="val 49540"/>
              <a:gd name="adj2" fmla="val 50000"/>
            </a:avLst>
          </a:prstGeom>
          <a:noFill/>
          <a:ln w="25400">
            <a:solidFill>
              <a:schemeClr val="bg2"/>
            </a:solidFill>
            <a:round/>
            <a:headEnd/>
            <a:tailEnd/>
          </a:ln>
        </p:spPr>
        <p:txBody>
          <a:bodyPr wrap="none" anchor="ctr"/>
          <a:lstStyle/>
          <a:p>
            <a:pPr eaLnBrk="1" hangingPunct="1"/>
            <a:endParaRPr lang="en-US" dirty="0">
              <a:solidFill>
                <a:srgbClr val="000000"/>
              </a:solidFill>
            </a:endParaRPr>
          </a:p>
        </p:txBody>
      </p:sp>
      <p:pic>
        <p:nvPicPr>
          <p:cNvPr id="82951" name="Picture 10"/>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742266" y="2634364"/>
            <a:ext cx="1111497" cy="1280054"/>
          </a:xfrm>
          <a:prstGeom prst="rect">
            <a:avLst/>
          </a:prstGeom>
          <a:noFill/>
          <a:ln w="9525">
            <a:noFill/>
            <a:miter lim="800000"/>
            <a:headEnd/>
            <a:tailEnd/>
          </a:ln>
        </p:spPr>
      </p:pic>
      <p:pic>
        <p:nvPicPr>
          <p:cNvPr id="82952" name="Picture 11"/>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785467" y="4098093"/>
            <a:ext cx="1160354" cy="1167683"/>
          </a:xfrm>
          <a:prstGeom prst="rect">
            <a:avLst/>
          </a:prstGeom>
          <a:noFill/>
          <a:ln w="9525">
            <a:noFill/>
            <a:miter lim="800000"/>
            <a:headEnd/>
            <a:tailEnd/>
          </a:ln>
        </p:spPr>
      </p:pic>
      <p:graphicFrame>
        <p:nvGraphicFramePr>
          <p:cNvPr id="10" name="Table 9"/>
          <p:cNvGraphicFramePr>
            <a:graphicFrameLocks noGrp="1"/>
          </p:cNvGraphicFramePr>
          <p:nvPr/>
        </p:nvGraphicFramePr>
        <p:xfrm>
          <a:off x="248478" y="2052983"/>
          <a:ext cx="5970987" cy="2743200"/>
        </p:xfrm>
        <a:graphic>
          <a:graphicData uri="http://schemas.openxmlformats.org/drawingml/2006/table">
            <a:tbl>
              <a:tblPr firstRow="1" bandRow="1">
                <a:tableStyleId>{5C22544A-7EE6-4342-B048-85BDC9FD1C3A}</a:tableStyleId>
              </a:tblPr>
              <a:tblGrid>
                <a:gridCol w="2773018"/>
                <a:gridCol w="1113182"/>
                <a:gridCol w="1041179"/>
                <a:gridCol w="1043608"/>
              </a:tblGrid>
              <a:tr h="370840">
                <a:tc>
                  <a:txBody>
                    <a:bodyPr/>
                    <a:lstStyle/>
                    <a:p>
                      <a:endParaRPr lang="en-US" sz="1400" dirty="0"/>
                    </a:p>
                  </a:txBody>
                  <a:tcPr/>
                </a:tc>
                <a:tc>
                  <a:txBody>
                    <a:bodyPr/>
                    <a:lstStyle/>
                    <a:p>
                      <a:pPr algn="ctr"/>
                      <a:r>
                        <a:rPr lang="en-US" sz="1400" dirty="0" smtClean="0"/>
                        <a:t>Cyclone V FPGAs</a:t>
                      </a:r>
                      <a:endParaRPr lang="en-US" sz="1400" dirty="0"/>
                    </a:p>
                  </a:txBody>
                  <a:tcPr/>
                </a:tc>
                <a:tc>
                  <a:txBody>
                    <a:bodyPr/>
                    <a:lstStyle/>
                    <a:p>
                      <a:pPr algn="ctr"/>
                      <a:r>
                        <a:rPr lang="en-US" sz="1400" dirty="0" err="1" smtClean="0"/>
                        <a:t>Arria</a:t>
                      </a:r>
                      <a:r>
                        <a:rPr lang="en-US" sz="1400" dirty="0" smtClean="0"/>
                        <a:t> V FPGAs</a:t>
                      </a:r>
                      <a:endParaRPr lang="en-US" sz="1400" dirty="0"/>
                    </a:p>
                  </a:txBody>
                  <a:tcPr/>
                </a:tc>
                <a:tc>
                  <a:txBody>
                    <a:bodyPr/>
                    <a:lstStyle/>
                    <a:p>
                      <a:pPr algn="ctr"/>
                      <a:r>
                        <a:rPr lang="en-US" sz="1400" dirty="0" err="1" smtClean="0"/>
                        <a:t>Stratix</a:t>
                      </a:r>
                      <a:r>
                        <a:rPr lang="en-US" sz="1400" dirty="0" smtClean="0"/>
                        <a:t> V FPGAs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Transceivers </a:t>
                      </a:r>
                      <a:r>
                        <a:rPr lang="en-US" sz="1400" baseline="0" dirty="0" smtClean="0"/>
                        <a:t> </a:t>
                      </a:r>
                      <a:r>
                        <a:rPr lang="en-US" sz="1400" dirty="0" smtClean="0"/>
                        <a:t>(PMA + PCS)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S Mincho"/>
                          <a:cs typeface="+mn-cs"/>
                          <a:sym typeface="Wingdings 2"/>
                        </a:rPr>
                        <a:t></a:t>
                      </a:r>
                      <a:endParaRPr lang="en-US" sz="1400" b="1" kern="1200" dirty="0" smtClean="0">
                        <a:solidFill>
                          <a:schemeClr val="dk1"/>
                        </a:solidFill>
                        <a:latin typeface="+mn-lt"/>
                        <a:ea typeface="MS Mincho"/>
                        <a:cs typeface="+mn-cs"/>
                      </a:endParaRPr>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I/O banks</a:t>
                      </a:r>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r>
              <a:tr h="370840">
                <a:tc>
                  <a:txBody>
                    <a:bodyPr/>
                    <a:lstStyle/>
                    <a:p>
                      <a:r>
                        <a:rPr lang="en-US" sz="1400" dirty="0" smtClean="0"/>
                        <a:t>M20K or M10K memory blocks</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r>
              <a:tr h="370840">
                <a:tc>
                  <a:txBody>
                    <a:bodyPr/>
                    <a:lstStyle/>
                    <a:p>
                      <a:r>
                        <a:rPr lang="en-US" sz="1400" dirty="0" err="1" smtClean="0"/>
                        <a:t>fPLLs</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r>
              <a:tr h="370840">
                <a:tc>
                  <a:txBody>
                    <a:bodyPr/>
                    <a:lstStyle/>
                    <a:p>
                      <a:r>
                        <a:rPr lang="en-US" sz="1400" dirty="0" smtClean="0"/>
                        <a:t>Embedded HardCopy Blocks</a:t>
                      </a:r>
                      <a:endParaRPr lang="en-US" sz="1400" dirty="0"/>
                    </a:p>
                  </a:txBody>
                  <a:tcPr/>
                </a:tc>
                <a:tc gridSpan="2">
                  <a:txBody>
                    <a:bodyPr/>
                    <a:lstStyle/>
                    <a:p>
                      <a:pPr algn="ctr"/>
                      <a:r>
                        <a:rPr lang="en-US" sz="1400" dirty="0" smtClean="0"/>
                        <a:t>NA</a:t>
                      </a:r>
                      <a:endParaRPr lang="en-US" sz="1400" dirty="0"/>
                    </a:p>
                  </a:txBody>
                  <a:tcPr/>
                </a:tc>
                <a:tc hMerge="1">
                  <a:txBody>
                    <a:bodyPr/>
                    <a:lstStyle/>
                    <a:p>
                      <a:endParaRPr lang="en-US"/>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r>
              <a:tr h="370840">
                <a:tc>
                  <a:txBody>
                    <a:bodyPr/>
                    <a:lstStyle/>
                    <a:p>
                      <a:r>
                        <a:rPr lang="en-US" sz="1400" dirty="0" smtClean="0"/>
                        <a:t>Hard memory controller</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b="1" kern="1200" dirty="0" smtClean="0">
                          <a:solidFill>
                            <a:schemeClr val="dk1"/>
                          </a:solidFill>
                          <a:latin typeface="+mn-lt"/>
                          <a:ea typeface="MS Mincho"/>
                          <a:cs typeface="+mn-cs"/>
                          <a:sym typeface="Wingdings 2"/>
                        </a:rPr>
                        <a:t></a:t>
                      </a:r>
                      <a:endParaRPr lang="en-US" sz="1400" dirty="0"/>
                    </a:p>
                  </a:txBody>
                  <a:tcPr/>
                </a:tc>
                <a:tc>
                  <a:txBody>
                    <a:bodyPr/>
                    <a:lstStyle/>
                    <a:p>
                      <a:pPr algn="ctr"/>
                      <a:r>
                        <a:rPr lang="en-US" sz="1400" dirty="0" smtClean="0"/>
                        <a:t>NA</a:t>
                      </a:r>
                      <a:endParaRPr lang="en-US" sz="1400" dirty="0"/>
                    </a:p>
                  </a:txBody>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5996065" y="1379095"/>
            <a:ext cx="1986197" cy="1371600"/>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a:off x="5996065" y="4542020"/>
            <a:ext cx="1986197" cy="10942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5474" name="Rectangle 8"/>
          <p:cNvSpPr>
            <a:spLocks noGrp="1" noChangeArrowheads="1"/>
          </p:cNvSpPr>
          <p:nvPr>
            <p:ph type="title"/>
          </p:nvPr>
        </p:nvSpPr>
        <p:spPr/>
        <p:txBody>
          <a:bodyPr/>
          <a:lstStyle/>
          <a:p>
            <a:pPr eaLnBrk="1" hangingPunct="1"/>
            <a:r>
              <a:rPr lang="en-US" dirty="0" smtClean="0"/>
              <a:t>Easy-to-Use Partial Reconfiguration with 28-nm FPGAs</a:t>
            </a:r>
          </a:p>
        </p:txBody>
      </p:sp>
      <p:sp>
        <p:nvSpPr>
          <p:cNvPr id="105475" name="Rectangle 3"/>
          <p:cNvSpPr>
            <a:spLocks noGrp="1" noChangeArrowheads="1"/>
          </p:cNvSpPr>
          <p:nvPr>
            <p:ph idx="1"/>
          </p:nvPr>
        </p:nvSpPr>
        <p:spPr>
          <a:xfrm>
            <a:off x="350838" y="1618938"/>
            <a:ext cx="5232998" cy="2796945"/>
          </a:xfrm>
        </p:spPr>
        <p:txBody>
          <a:bodyPr>
            <a:normAutofit fontScale="92500"/>
          </a:bodyPr>
          <a:lstStyle/>
          <a:p>
            <a:pPr marL="228600" indent="-228600">
              <a:spcBef>
                <a:spcPts val="0"/>
              </a:spcBef>
              <a:spcAft>
                <a:spcPts val="1200"/>
              </a:spcAft>
            </a:pPr>
            <a:r>
              <a:rPr lang="en-US" sz="2400" dirty="0" smtClean="0"/>
              <a:t>Ability to reconfigure part of the design while the other part is running</a:t>
            </a:r>
          </a:p>
          <a:p>
            <a:pPr marL="228600" indent="-228600">
              <a:spcBef>
                <a:spcPts val="0"/>
              </a:spcBef>
              <a:spcAft>
                <a:spcPts val="1200"/>
              </a:spcAft>
            </a:pPr>
            <a:r>
              <a:rPr lang="en-US" sz="2400" dirty="0" smtClean="0"/>
              <a:t>Suitable for designs with many permutations not operating simultaneously</a:t>
            </a:r>
          </a:p>
          <a:p>
            <a:pPr marL="228600" indent="-228600">
              <a:spcBef>
                <a:spcPts val="0"/>
              </a:spcBef>
              <a:spcAft>
                <a:spcPts val="1200"/>
              </a:spcAft>
            </a:pPr>
            <a:r>
              <a:rPr lang="en-US" sz="2400" dirty="0" smtClean="0"/>
              <a:t>Enables significant power savings through the use of smaller FPGA</a:t>
            </a:r>
          </a:p>
        </p:txBody>
      </p:sp>
      <p:sp>
        <p:nvSpPr>
          <p:cNvPr id="105473" name="Slide Number Placeholder 1"/>
          <p:cNvSpPr>
            <a:spLocks noGrp="1"/>
          </p:cNvSpPr>
          <p:nvPr>
            <p:ph type="sldNum" sz="quarter" idx="10"/>
          </p:nvPr>
        </p:nvSpPr>
        <p:spPr>
          <a:noFill/>
        </p:spPr>
        <p:txBody>
          <a:bodyPr/>
          <a:lstStyle/>
          <a:p>
            <a:fld id="{021E6643-1AD2-4668-A793-01C5A2E2885B}" type="slidenum">
              <a:rPr lang="en-US" smtClean="0"/>
              <a:pPr/>
              <a:t>19</a:t>
            </a:fld>
            <a:endParaRPr lang="en-US" dirty="0" smtClean="0"/>
          </a:p>
        </p:txBody>
      </p:sp>
      <p:sp>
        <p:nvSpPr>
          <p:cNvPr id="105476" name="Text Box 80"/>
          <p:cNvSpPr txBox="1">
            <a:spLocks noChangeArrowheads="1"/>
          </p:cNvSpPr>
          <p:nvPr/>
        </p:nvSpPr>
        <p:spPr bwMode="auto">
          <a:xfrm>
            <a:off x="349614" y="5782477"/>
            <a:ext cx="8315325" cy="461665"/>
          </a:xfrm>
          <a:prstGeom prst="rect">
            <a:avLst/>
          </a:prstGeom>
          <a:noFill/>
          <a:ln w="9525">
            <a:noFill/>
            <a:miter lim="800000"/>
            <a:headEnd/>
            <a:tailEnd/>
          </a:ln>
        </p:spPr>
        <p:txBody>
          <a:bodyPr>
            <a:spAutoFit/>
          </a:bodyPr>
          <a:lstStyle/>
          <a:p>
            <a:pPr algn="ctr">
              <a:spcBef>
                <a:spcPct val="20000"/>
              </a:spcBef>
              <a:buClr>
                <a:srgbClr val="003399"/>
              </a:buClr>
              <a:buSzPct val="75000"/>
              <a:buFont typeface="Wingdings" pitchFamily="2" charset="2"/>
              <a:buNone/>
            </a:pPr>
            <a:r>
              <a:rPr lang="en-US" sz="2400" b="1" i="1" dirty="0">
                <a:solidFill>
                  <a:schemeClr val="hlink"/>
                </a:solidFill>
                <a:latin typeface="Arial Black" pitchFamily="34" charset="0"/>
              </a:rPr>
              <a:t>Higher Flexibility and Lower Power</a:t>
            </a:r>
          </a:p>
        </p:txBody>
      </p:sp>
      <p:sp>
        <p:nvSpPr>
          <p:cNvPr id="105478" name="Rectangle 314"/>
          <p:cNvSpPr>
            <a:spLocks noChangeArrowheads="1"/>
          </p:cNvSpPr>
          <p:nvPr/>
        </p:nvSpPr>
        <p:spPr bwMode="auto">
          <a:xfrm>
            <a:off x="6307111" y="1452122"/>
            <a:ext cx="685800" cy="449263"/>
          </a:xfrm>
          <a:prstGeom prst="rect">
            <a:avLst/>
          </a:prstGeom>
          <a:solidFill>
            <a:srgbClr val="FF6600"/>
          </a:solidFill>
          <a:ln w="9525">
            <a:noFill/>
            <a:miter lim="800000"/>
            <a:headEnd/>
            <a:tailEnd/>
          </a:ln>
        </p:spPr>
        <p:txBody>
          <a:bodyPr/>
          <a:lstStyle/>
          <a:p>
            <a:endParaRPr lang="en-US" dirty="0"/>
          </a:p>
        </p:txBody>
      </p:sp>
      <p:sp>
        <p:nvSpPr>
          <p:cNvPr id="105479" name="Rectangle 315"/>
          <p:cNvSpPr>
            <a:spLocks noChangeArrowheads="1"/>
          </p:cNvSpPr>
          <p:nvPr/>
        </p:nvSpPr>
        <p:spPr bwMode="auto">
          <a:xfrm>
            <a:off x="6519836" y="1564835"/>
            <a:ext cx="258763"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A1</a:t>
            </a:r>
            <a:endParaRPr lang="en-US" dirty="0"/>
          </a:p>
        </p:txBody>
      </p:sp>
      <p:sp>
        <p:nvSpPr>
          <p:cNvPr id="105480" name="Rectangle 318"/>
          <p:cNvSpPr>
            <a:spLocks noChangeArrowheads="1"/>
          </p:cNvSpPr>
          <p:nvPr/>
        </p:nvSpPr>
        <p:spPr bwMode="auto">
          <a:xfrm>
            <a:off x="6307111" y="2047435"/>
            <a:ext cx="685800" cy="449262"/>
          </a:xfrm>
          <a:prstGeom prst="rect">
            <a:avLst/>
          </a:prstGeom>
          <a:solidFill>
            <a:srgbClr val="FF6600"/>
          </a:solidFill>
          <a:ln w="9525">
            <a:noFill/>
            <a:miter lim="800000"/>
            <a:headEnd/>
            <a:tailEnd/>
          </a:ln>
        </p:spPr>
        <p:txBody>
          <a:bodyPr/>
          <a:lstStyle/>
          <a:p>
            <a:endParaRPr lang="en-US" dirty="0"/>
          </a:p>
        </p:txBody>
      </p:sp>
      <p:sp>
        <p:nvSpPr>
          <p:cNvPr id="105481" name="Rectangle 319"/>
          <p:cNvSpPr>
            <a:spLocks noChangeArrowheads="1"/>
          </p:cNvSpPr>
          <p:nvPr/>
        </p:nvSpPr>
        <p:spPr bwMode="auto">
          <a:xfrm>
            <a:off x="6519836" y="2160147"/>
            <a:ext cx="258763"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A2</a:t>
            </a:r>
            <a:endParaRPr lang="en-US" dirty="0"/>
          </a:p>
        </p:txBody>
      </p:sp>
      <p:sp>
        <p:nvSpPr>
          <p:cNvPr id="105482" name="Rectangle 320"/>
          <p:cNvSpPr>
            <a:spLocks noChangeArrowheads="1"/>
          </p:cNvSpPr>
          <p:nvPr/>
        </p:nvSpPr>
        <p:spPr bwMode="auto">
          <a:xfrm>
            <a:off x="7054824" y="2047435"/>
            <a:ext cx="685800" cy="449262"/>
          </a:xfrm>
          <a:prstGeom prst="rect">
            <a:avLst/>
          </a:prstGeom>
          <a:solidFill>
            <a:srgbClr val="FFF200"/>
          </a:solidFill>
          <a:ln w="9525">
            <a:noFill/>
            <a:miter lim="800000"/>
            <a:headEnd/>
            <a:tailEnd/>
          </a:ln>
        </p:spPr>
        <p:txBody>
          <a:bodyPr/>
          <a:lstStyle/>
          <a:p>
            <a:endParaRPr lang="en-US" dirty="0"/>
          </a:p>
        </p:txBody>
      </p:sp>
      <p:sp>
        <p:nvSpPr>
          <p:cNvPr id="105483" name="Rectangle 321"/>
          <p:cNvSpPr>
            <a:spLocks noChangeArrowheads="1"/>
          </p:cNvSpPr>
          <p:nvPr/>
        </p:nvSpPr>
        <p:spPr bwMode="auto">
          <a:xfrm>
            <a:off x="7291361" y="2160147"/>
            <a:ext cx="258763"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B2</a:t>
            </a:r>
            <a:endParaRPr lang="en-US" dirty="0"/>
          </a:p>
        </p:txBody>
      </p:sp>
      <p:sp>
        <p:nvSpPr>
          <p:cNvPr id="105484" name="Rectangle 326"/>
          <p:cNvSpPr>
            <a:spLocks noChangeArrowheads="1"/>
          </p:cNvSpPr>
          <p:nvPr/>
        </p:nvSpPr>
        <p:spPr bwMode="auto">
          <a:xfrm>
            <a:off x="7053236" y="1461647"/>
            <a:ext cx="685800" cy="449263"/>
          </a:xfrm>
          <a:prstGeom prst="rect">
            <a:avLst/>
          </a:prstGeom>
          <a:solidFill>
            <a:srgbClr val="FFF200"/>
          </a:solidFill>
          <a:ln w="9525">
            <a:noFill/>
            <a:miter lim="800000"/>
            <a:headEnd/>
            <a:tailEnd/>
          </a:ln>
        </p:spPr>
        <p:txBody>
          <a:bodyPr/>
          <a:lstStyle/>
          <a:p>
            <a:endParaRPr lang="en-US" dirty="0"/>
          </a:p>
        </p:txBody>
      </p:sp>
      <p:sp>
        <p:nvSpPr>
          <p:cNvPr id="105485" name="Rectangle 327"/>
          <p:cNvSpPr>
            <a:spLocks noChangeArrowheads="1"/>
          </p:cNvSpPr>
          <p:nvPr/>
        </p:nvSpPr>
        <p:spPr bwMode="auto">
          <a:xfrm>
            <a:off x="7267549" y="1574360"/>
            <a:ext cx="258762"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B1</a:t>
            </a:r>
            <a:endParaRPr lang="en-US" dirty="0"/>
          </a:p>
        </p:txBody>
      </p:sp>
      <p:sp>
        <p:nvSpPr>
          <p:cNvPr id="105487" name="Rectangle 296"/>
          <p:cNvSpPr>
            <a:spLocks noChangeArrowheads="1"/>
          </p:cNvSpPr>
          <p:nvPr/>
        </p:nvSpPr>
        <p:spPr bwMode="auto">
          <a:xfrm>
            <a:off x="6185394" y="4760906"/>
            <a:ext cx="685800" cy="449263"/>
          </a:xfrm>
          <a:prstGeom prst="rect">
            <a:avLst/>
          </a:prstGeom>
          <a:solidFill>
            <a:srgbClr val="FF6600"/>
          </a:solidFill>
          <a:ln w="9525">
            <a:noFill/>
            <a:miter lim="800000"/>
            <a:headEnd/>
            <a:tailEnd/>
          </a:ln>
        </p:spPr>
        <p:txBody>
          <a:bodyPr/>
          <a:lstStyle/>
          <a:p>
            <a:endParaRPr lang="en-US" dirty="0"/>
          </a:p>
        </p:txBody>
      </p:sp>
      <p:sp>
        <p:nvSpPr>
          <p:cNvPr id="105488" name="Rectangle 297"/>
          <p:cNvSpPr>
            <a:spLocks noChangeArrowheads="1"/>
          </p:cNvSpPr>
          <p:nvPr/>
        </p:nvSpPr>
        <p:spPr bwMode="auto">
          <a:xfrm>
            <a:off x="6398119" y="4875206"/>
            <a:ext cx="258762"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A1</a:t>
            </a:r>
            <a:endParaRPr lang="en-US" dirty="0"/>
          </a:p>
        </p:txBody>
      </p:sp>
      <p:sp>
        <p:nvSpPr>
          <p:cNvPr id="105489" name="Rectangle 298"/>
          <p:cNvSpPr>
            <a:spLocks noChangeArrowheads="1"/>
          </p:cNvSpPr>
          <p:nvPr/>
        </p:nvSpPr>
        <p:spPr bwMode="auto">
          <a:xfrm>
            <a:off x="7042644" y="4767256"/>
            <a:ext cx="685800" cy="449263"/>
          </a:xfrm>
          <a:prstGeom prst="rect">
            <a:avLst/>
          </a:prstGeom>
          <a:solidFill>
            <a:srgbClr val="FFFF00"/>
          </a:solidFill>
          <a:ln w="9525">
            <a:noFill/>
            <a:miter lim="800000"/>
            <a:headEnd/>
            <a:tailEnd/>
          </a:ln>
        </p:spPr>
        <p:txBody>
          <a:bodyPr/>
          <a:lstStyle/>
          <a:p>
            <a:endParaRPr lang="en-US" dirty="0"/>
          </a:p>
        </p:txBody>
      </p:sp>
      <p:sp>
        <p:nvSpPr>
          <p:cNvPr id="105490" name="Rectangle 299"/>
          <p:cNvSpPr>
            <a:spLocks noChangeArrowheads="1"/>
          </p:cNvSpPr>
          <p:nvPr/>
        </p:nvSpPr>
        <p:spPr bwMode="auto">
          <a:xfrm>
            <a:off x="7256956" y="4881556"/>
            <a:ext cx="258763"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B1</a:t>
            </a:r>
            <a:endParaRPr lang="en-US" dirty="0"/>
          </a:p>
        </p:txBody>
      </p:sp>
      <p:sp>
        <p:nvSpPr>
          <p:cNvPr id="105491" name="Freeform 310"/>
          <p:cNvSpPr>
            <a:spLocks noEditPoints="1"/>
          </p:cNvSpPr>
          <p:nvPr/>
        </p:nvSpPr>
        <p:spPr bwMode="auto">
          <a:xfrm>
            <a:off x="6147294" y="3911594"/>
            <a:ext cx="765175" cy="1330325"/>
          </a:xfrm>
          <a:custGeom>
            <a:avLst/>
            <a:gdLst>
              <a:gd name="T0" fmla="*/ 2147483647 w 482"/>
              <a:gd name="T1" fmla="*/ 0 h 838"/>
              <a:gd name="T2" fmla="*/ 2147483647 w 482"/>
              <a:gd name="T3" fmla="*/ 2147483647 h 838"/>
              <a:gd name="T4" fmla="*/ 2147483647 w 482"/>
              <a:gd name="T5" fmla="*/ 0 h 838"/>
              <a:gd name="T6" fmla="*/ 2147483647 w 482"/>
              <a:gd name="T7" fmla="*/ 2147483647 h 838"/>
              <a:gd name="T8" fmla="*/ 2147483647 w 482"/>
              <a:gd name="T9" fmla="*/ 2147483647 h 838"/>
              <a:gd name="T10" fmla="*/ 2147483647 w 482"/>
              <a:gd name="T11" fmla="*/ 0 h 838"/>
              <a:gd name="T12" fmla="*/ 2147483647 w 482"/>
              <a:gd name="T13" fmla="*/ 2147483647 h 838"/>
              <a:gd name="T14" fmla="*/ 2147483647 w 482"/>
              <a:gd name="T15" fmla="*/ 0 h 838"/>
              <a:gd name="T16" fmla="*/ 2147483647 w 482"/>
              <a:gd name="T17" fmla="*/ 2147483647 h 838"/>
              <a:gd name="T18" fmla="*/ 2147483647 w 482"/>
              <a:gd name="T19" fmla="*/ 2147483647 h 838"/>
              <a:gd name="T20" fmla="*/ 0 w 482"/>
              <a:gd name="T21" fmla="*/ 2147483647 h 838"/>
              <a:gd name="T22" fmla="*/ 2147483647 w 482"/>
              <a:gd name="T23" fmla="*/ 2147483647 h 838"/>
              <a:gd name="T24" fmla="*/ 0 w 482"/>
              <a:gd name="T25" fmla="*/ 2147483647 h 838"/>
              <a:gd name="T26" fmla="*/ 2147483647 w 482"/>
              <a:gd name="T27" fmla="*/ 2147483647 h 838"/>
              <a:gd name="T28" fmla="*/ 2147483647 w 482"/>
              <a:gd name="T29" fmla="*/ 2147483647 h 838"/>
              <a:gd name="T30" fmla="*/ 0 w 482"/>
              <a:gd name="T31" fmla="*/ 2147483647 h 838"/>
              <a:gd name="T32" fmla="*/ 2147483647 w 482"/>
              <a:gd name="T33" fmla="*/ 2147483647 h 838"/>
              <a:gd name="T34" fmla="*/ 0 w 482"/>
              <a:gd name="T35" fmla="*/ 2147483647 h 838"/>
              <a:gd name="T36" fmla="*/ 2147483647 w 482"/>
              <a:gd name="T37" fmla="*/ 2147483647 h 838"/>
              <a:gd name="T38" fmla="*/ 2147483647 w 482"/>
              <a:gd name="T39" fmla="*/ 2147483647 h 838"/>
              <a:gd name="T40" fmla="*/ 0 w 482"/>
              <a:gd name="T41" fmla="*/ 2147483647 h 838"/>
              <a:gd name="T42" fmla="*/ 2147483647 w 482"/>
              <a:gd name="T43" fmla="*/ 2147483647 h 838"/>
              <a:gd name="T44" fmla="*/ 0 w 482"/>
              <a:gd name="T45" fmla="*/ 2147483647 h 838"/>
              <a:gd name="T46" fmla="*/ 2147483647 w 482"/>
              <a:gd name="T47" fmla="*/ 2147483647 h 838"/>
              <a:gd name="T48" fmla="*/ 2147483647 w 482"/>
              <a:gd name="T49" fmla="*/ 2147483647 h 838"/>
              <a:gd name="T50" fmla="*/ 2147483647 w 482"/>
              <a:gd name="T51" fmla="*/ 2147483647 h 838"/>
              <a:gd name="T52" fmla="*/ 0 w 482"/>
              <a:gd name="T53" fmla="*/ 2147483647 h 838"/>
              <a:gd name="T54" fmla="*/ 2147483647 w 482"/>
              <a:gd name="T55" fmla="*/ 2147483647 h 838"/>
              <a:gd name="T56" fmla="*/ 2147483647 w 482"/>
              <a:gd name="T57" fmla="*/ 2147483647 h 838"/>
              <a:gd name="T58" fmla="*/ 2147483647 w 482"/>
              <a:gd name="T59" fmla="*/ 2147483647 h 838"/>
              <a:gd name="T60" fmla="*/ 2147483647 w 482"/>
              <a:gd name="T61" fmla="*/ 2147483647 h 838"/>
              <a:gd name="T62" fmla="*/ 2147483647 w 482"/>
              <a:gd name="T63" fmla="*/ 2147483647 h 838"/>
              <a:gd name="T64" fmla="*/ 2147483647 w 482"/>
              <a:gd name="T65" fmla="*/ 2147483647 h 838"/>
              <a:gd name="T66" fmla="*/ 2147483647 w 482"/>
              <a:gd name="T67" fmla="*/ 2147483647 h 838"/>
              <a:gd name="T68" fmla="*/ 2147483647 w 482"/>
              <a:gd name="T69" fmla="*/ 2147483647 h 838"/>
              <a:gd name="T70" fmla="*/ 2147483647 w 482"/>
              <a:gd name="T71" fmla="*/ 2147483647 h 838"/>
              <a:gd name="T72" fmla="*/ 2147483647 w 482"/>
              <a:gd name="T73" fmla="*/ 2147483647 h 838"/>
              <a:gd name="T74" fmla="*/ 2147483647 w 482"/>
              <a:gd name="T75" fmla="*/ 2147483647 h 838"/>
              <a:gd name="T76" fmla="*/ 2147483647 w 482"/>
              <a:gd name="T77" fmla="*/ 2147483647 h 838"/>
              <a:gd name="T78" fmla="*/ 2147483647 w 482"/>
              <a:gd name="T79" fmla="*/ 2147483647 h 838"/>
              <a:gd name="T80" fmla="*/ 2147483647 w 482"/>
              <a:gd name="T81" fmla="*/ 2147483647 h 838"/>
              <a:gd name="T82" fmla="*/ 2147483647 w 482"/>
              <a:gd name="T83" fmla="*/ 2147483647 h 838"/>
              <a:gd name="T84" fmla="*/ 2147483647 w 482"/>
              <a:gd name="T85" fmla="*/ 2147483647 h 838"/>
              <a:gd name="T86" fmla="*/ 2147483647 w 482"/>
              <a:gd name="T87" fmla="*/ 2147483647 h 838"/>
              <a:gd name="T88" fmla="*/ 2147483647 w 482"/>
              <a:gd name="T89" fmla="*/ 2147483647 h 838"/>
              <a:gd name="T90" fmla="*/ 2147483647 w 482"/>
              <a:gd name="T91" fmla="*/ 2147483647 h 838"/>
              <a:gd name="T92" fmla="*/ 2147483647 w 482"/>
              <a:gd name="T93" fmla="*/ 2147483647 h 838"/>
              <a:gd name="T94" fmla="*/ 2147483647 w 482"/>
              <a:gd name="T95" fmla="*/ 2147483647 h 838"/>
              <a:gd name="T96" fmla="*/ 2147483647 w 482"/>
              <a:gd name="T97" fmla="*/ 2147483647 h 838"/>
              <a:gd name="T98" fmla="*/ 2147483647 w 482"/>
              <a:gd name="T99" fmla="*/ 2147483647 h 838"/>
              <a:gd name="T100" fmla="*/ 2147483647 w 482"/>
              <a:gd name="T101" fmla="*/ 2147483647 h 838"/>
              <a:gd name="T102" fmla="*/ 2147483647 w 482"/>
              <a:gd name="T103" fmla="*/ 2147483647 h 838"/>
              <a:gd name="T104" fmla="*/ 2147483647 w 482"/>
              <a:gd name="T105" fmla="*/ 2147483647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2"/>
              <a:gd name="T160" fmla="*/ 0 h 838"/>
              <a:gd name="T161" fmla="*/ 482 w 482"/>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2" h="838">
                <a:moveTo>
                  <a:pt x="476" y="12"/>
                </a:moveTo>
                <a:lnTo>
                  <a:pt x="428" y="12"/>
                </a:lnTo>
                <a:lnTo>
                  <a:pt x="428" y="0"/>
                </a:lnTo>
                <a:lnTo>
                  <a:pt x="476" y="0"/>
                </a:lnTo>
                <a:lnTo>
                  <a:pt x="476" y="12"/>
                </a:lnTo>
                <a:close/>
                <a:moveTo>
                  <a:pt x="392" y="12"/>
                </a:moveTo>
                <a:lnTo>
                  <a:pt x="344" y="12"/>
                </a:lnTo>
                <a:lnTo>
                  <a:pt x="344" y="0"/>
                </a:lnTo>
                <a:lnTo>
                  <a:pt x="392" y="0"/>
                </a:lnTo>
                <a:lnTo>
                  <a:pt x="392" y="12"/>
                </a:lnTo>
                <a:close/>
                <a:moveTo>
                  <a:pt x="308" y="12"/>
                </a:moveTo>
                <a:lnTo>
                  <a:pt x="260" y="12"/>
                </a:lnTo>
                <a:lnTo>
                  <a:pt x="260" y="0"/>
                </a:lnTo>
                <a:lnTo>
                  <a:pt x="308" y="0"/>
                </a:lnTo>
                <a:lnTo>
                  <a:pt x="308" y="12"/>
                </a:lnTo>
                <a:close/>
                <a:moveTo>
                  <a:pt x="224" y="12"/>
                </a:moveTo>
                <a:lnTo>
                  <a:pt x="176" y="12"/>
                </a:lnTo>
                <a:lnTo>
                  <a:pt x="176" y="0"/>
                </a:lnTo>
                <a:lnTo>
                  <a:pt x="224" y="0"/>
                </a:lnTo>
                <a:lnTo>
                  <a:pt x="224" y="12"/>
                </a:lnTo>
                <a:close/>
                <a:moveTo>
                  <a:pt x="140" y="12"/>
                </a:moveTo>
                <a:lnTo>
                  <a:pt x="92" y="12"/>
                </a:lnTo>
                <a:lnTo>
                  <a:pt x="92" y="0"/>
                </a:lnTo>
                <a:lnTo>
                  <a:pt x="140" y="0"/>
                </a:lnTo>
                <a:lnTo>
                  <a:pt x="140" y="12"/>
                </a:lnTo>
                <a:close/>
                <a:moveTo>
                  <a:pt x="56" y="12"/>
                </a:moveTo>
                <a:lnTo>
                  <a:pt x="8" y="12"/>
                </a:lnTo>
                <a:lnTo>
                  <a:pt x="8" y="0"/>
                </a:lnTo>
                <a:lnTo>
                  <a:pt x="56" y="0"/>
                </a:lnTo>
                <a:lnTo>
                  <a:pt x="56" y="12"/>
                </a:lnTo>
                <a:close/>
                <a:moveTo>
                  <a:pt x="12" y="40"/>
                </a:moveTo>
                <a:lnTo>
                  <a:pt x="12" y="88"/>
                </a:lnTo>
                <a:lnTo>
                  <a:pt x="0" y="88"/>
                </a:lnTo>
                <a:lnTo>
                  <a:pt x="0" y="40"/>
                </a:lnTo>
                <a:lnTo>
                  <a:pt x="12" y="40"/>
                </a:lnTo>
                <a:close/>
                <a:moveTo>
                  <a:pt x="12" y="124"/>
                </a:moveTo>
                <a:lnTo>
                  <a:pt x="12" y="172"/>
                </a:lnTo>
                <a:lnTo>
                  <a:pt x="0" y="172"/>
                </a:lnTo>
                <a:lnTo>
                  <a:pt x="0" y="124"/>
                </a:lnTo>
                <a:lnTo>
                  <a:pt x="12" y="124"/>
                </a:lnTo>
                <a:close/>
                <a:moveTo>
                  <a:pt x="12" y="208"/>
                </a:moveTo>
                <a:lnTo>
                  <a:pt x="12" y="256"/>
                </a:lnTo>
                <a:lnTo>
                  <a:pt x="0" y="256"/>
                </a:lnTo>
                <a:lnTo>
                  <a:pt x="0" y="208"/>
                </a:lnTo>
                <a:lnTo>
                  <a:pt x="12" y="208"/>
                </a:lnTo>
                <a:close/>
                <a:moveTo>
                  <a:pt x="12" y="292"/>
                </a:moveTo>
                <a:lnTo>
                  <a:pt x="12" y="340"/>
                </a:lnTo>
                <a:lnTo>
                  <a:pt x="0" y="340"/>
                </a:lnTo>
                <a:lnTo>
                  <a:pt x="0" y="292"/>
                </a:lnTo>
                <a:lnTo>
                  <a:pt x="12" y="292"/>
                </a:lnTo>
                <a:close/>
                <a:moveTo>
                  <a:pt x="12" y="376"/>
                </a:moveTo>
                <a:lnTo>
                  <a:pt x="12" y="424"/>
                </a:lnTo>
                <a:lnTo>
                  <a:pt x="0" y="424"/>
                </a:lnTo>
                <a:lnTo>
                  <a:pt x="0" y="376"/>
                </a:lnTo>
                <a:lnTo>
                  <a:pt x="12" y="376"/>
                </a:lnTo>
                <a:close/>
                <a:moveTo>
                  <a:pt x="12" y="460"/>
                </a:moveTo>
                <a:lnTo>
                  <a:pt x="12" y="508"/>
                </a:lnTo>
                <a:lnTo>
                  <a:pt x="0" y="508"/>
                </a:lnTo>
                <a:lnTo>
                  <a:pt x="0" y="460"/>
                </a:lnTo>
                <a:lnTo>
                  <a:pt x="12" y="460"/>
                </a:lnTo>
                <a:close/>
                <a:moveTo>
                  <a:pt x="12" y="544"/>
                </a:moveTo>
                <a:lnTo>
                  <a:pt x="12" y="592"/>
                </a:lnTo>
                <a:lnTo>
                  <a:pt x="0" y="592"/>
                </a:lnTo>
                <a:lnTo>
                  <a:pt x="0" y="544"/>
                </a:lnTo>
                <a:lnTo>
                  <a:pt x="12" y="544"/>
                </a:lnTo>
                <a:close/>
                <a:moveTo>
                  <a:pt x="12" y="628"/>
                </a:moveTo>
                <a:lnTo>
                  <a:pt x="12" y="676"/>
                </a:lnTo>
                <a:lnTo>
                  <a:pt x="0" y="676"/>
                </a:lnTo>
                <a:lnTo>
                  <a:pt x="0" y="628"/>
                </a:lnTo>
                <a:lnTo>
                  <a:pt x="12" y="628"/>
                </a:lnTo>
                <a:close/>
                <a:moveTo>
                  <a:pt x="12" y="712"/>
                </a:moveTo>
                <a:lnTo>
                  <a:pt x="12" y="760"/>
                </a:lnTo>
                <a:lnTo>
                  <a:pt x="0" y="760"/>
                </a:lnTo>
                <a:lnTo>
                  <a:pt x="0" y="712"/>
                </a:lnTo>
                <a:lnTo>
                  <a:pt x="12" y="712"/>
                </a:lnTo>
                <a:close/>
                <a:moveTo>
                  <a:pt x="12" y="796"/>
                </a:moveTo>
                <a:lnTo>
                  <a:pt x="12" y="832"/>
                </a:lnTo>
                <a:lnTo>
                  <a:pt x="6" y="826"/>
                </a:lnTo>
                <a:lnTo>
                  <a:pt x="18" y="826"/>
                </a:lnTo>
                <a:lnTo>
                  <a:pt x="18" y="838"/>
                </a:lnTo>
                <a:lnTo>
                  <a:pt x="0" y="838"/>
                </a:lnTo>
                <a:lnTo>
                  <a:pt x="0" y="796"/>
                </a:lnTo>
                <a:lnTo>
                  <a:pt x="12" y="796"/>
                </a:lnTo>
                <a:close/>
                <a:moveTo>
                  <a:pt x="54" y="826"/>
                </a:moveTo>
                <a:lnTo>
                  <a:pt x="102" y="826"/>
                </a:lnTo>
                <a:lnTo>
                  <a:pt x="102" y="838"/>
                </a:lnTo>
                <a:lnTo>
                  <a:pt x="54" y="838"/>
                </a:lnTo>
                <a:lnTo>
                  <a:pt x="54" y="826"/>
                </a:lnTo>
                <a:close/>
                <a:moveTo>
                  <a:pt x="138" y="826"/>
                </a:moveTo>
                <a:lnTo>
                  <a:pt x="186" y="826"/>
                </a:lnTo>
                <a:lnTo>
                  <a:pt x="186" y="838"/>
                </a:lnTo>
                <a:lnTo>
                  <a:pt x="138" y="838"/>
                </a:lnTo>
                <a:lnTo>
                  <a:pt x="138" y="826"/>
                </a:lnTo>
                <a:close/>
                <a:moveTo>
                  <a:pt x="222" y="826"/>
                </a:moveTo>
                <a:lnTo>
                  <a:pt x="270" y="826"/>
                </a:lnTo>
                <a:lnTo>
                  <a:pt x="270" y="838"/>
                </a:lnTo>
                <a:lnTo>
                  <a:pt x="222" y="838"/>
                </a:lnTo>
                <a:lnTo>
                  <a:pt x="222" y="826"/>
                </a:lnTo>
                <a:close/>
                <a:moveTo>
                  <a:pt x="306" y="826"/>
                </a:moveTo>
                <a:lnTo>
                  <a:pt x="354" y="826"/>
                </a:lnTo>
                <a:lnTo>
                  <a:pt x="354" y="838"/>
                </a:lnTo>
                <a:lnTo>
                  <a:pt x="306" y="838"/>
                </a:lnTo>
                <a:lnTo>
                  <a:pt x="306" y="826"/>
                </a:lnTo>
                <a:close/>
                <a:moveTo>
                  <a:pt x="390" y="826"/>
                </a:moveTo>
                <a:lnTo>
                  <a:pt x="438" y="826"/>
                </a:lnTo>
                <a:lnTo>
                  <a:pt x="438" y="838"/>
                </a:lnTo>
                <a:lnTo>
                  <a:pt x="390" y="838"/>
                </a:lnTo>
                <a:lnTo>
                  <a:pt x="390" y="826"/>
                </a:lnTo>
                <a:close/>
                <a:moveTo>
                  <a:pt x="474" y="826"/>
                </a:moveTo>
                <a:lnTo>
                  <a:pt x="476" y="826"/>
                </a:lnTo>
                <a:lnTo>
                  <a:pt x="470" y="832"/>
                </a:lnTo>
                <a:lnTo>
                  <a:pt x="470" y="786"/>
                </a:lnTo>
                <a:lnTo>
                  <a:pt x="482" y="786"/>
                </a:lnTo>
                <a:lnTo>
                  <a:pt x="482" y="838"/>
                </a:lnTo>
                <a:lnTo>
                  <a:pt x="474" y="838"/>
                </a:lnTo>
                <a:lnTo>
                  <a:pt x="474" y="826"/>
                </a:lnTo>
                <a:close/>
                <a:moveTo>
                  <a:pt x="470" y="750"/>
                </a:moveTo>
                <a:lnTo>
                  <a:pt x="470" y="702"/>
                </a:lnTo>
                <a:lnTo>
                  <a:pt x="482" y="702"/>
                </a:lnTo>
                <a:lnTo>
                  <a:pt x="482" y="750"/>
                </a:lnTo>
                <a:lnTo>
                  <a:pt x="470" y="750"/>
                </a:lnTo>
                <a:close/>
                <a:moveTo>
                  <a:pt x="470" y="666"/>
                </a:moveTo>
                <a:lnTo>
                  <a:pt x="470" y="618"/>
                </a:lnTo>
                <a:lnTo>
                  <a:pt x="482" y="618"/>
                </a:lnTo>
                <a:lnTo>
                  <a:pt x="482" y="666"/>
                </a:lnTo>
                <a:lnTo>
                  <a:pt x="470" y="666"/>
                </a:lnTo>
                <a:close/>
                <a:moveTo>
                  <a:pt x="470" y="582"/>
                </a:moveTo>
                <a:lnTo>
                  <a:pt x="470" y="534"/>
                </a:lnTo>
                <a:lnTo>
                  <a:pt x="482" y="534"/>
                </a:lnTo>
                <a:lnTo>
                  <a:pt x="482" y="582"/>
                </a:lnTo>
                <a:lnTo>
                  <a:pt x="470" y="582"/>
                </a:lnTo>
                <a:close/>
                <a:moveTo>
                  <a:pt x="470" y="498"/>
                </a:moveTo>
                <a:lnTo>
                  <a:pt x="470" y="450"/>
                </a:lnTo>
                <a:lnTo>
                  <a:pt x="482" y="450"/>
                </a:lnTo>
                <a:lnTo>
                  <a:pt x="482" y="498"/>
                </a:lnTo>
                <a:lnTo>
                  <a:pt x="470" y="498"/>
                </a:lnTo>
                <a:close/>
                <a:moveTo>
                  <a:pt x="470" y="414"/>
                </a:moveTo>
                <a:lnTo>
                  <a:pt x="470" y="366"/>
                </a:lnTo>
                <a:lnTo>
                  <a:pt x="482" y="366"/>
                </a:lnTo>
                <a:lnTo>
                  <a:pt x="482" y="414"/>
                </a:lnTo>
                <a:lnTo>
                  <a:pt x="470" y="414"/>
                </a:lnTo>
                <a:close/>
                <a:moveTo>
                  <a:pt x="470" y="330"/>
                </a:moveTo>
                <a:lnTo>
                  <a:pt x="470" y="282"/>
                </a:lnTo>
                <a:lnTo>
                  <a:pt x="482" y="282"/>
                </a:lnTo>
                <a:lnTo>
                  <a:pt x="482" y="330"/>
                </a:lnTo>
                <a:lnTo>
                  <a:pt x="470" y="330"/>
                </a:lnTo>
                <a:close/>
                <a:moveTo>
                  <a:pt x="470" y="246"/>
                </a:moveTo>
                <a:lnTo>
                  <a:pt x="470" y="198"/>
                </a:lnTo>
                <a:lnTo>
                  <a:pt x="482" y="198"/>
                </a:lnTo>
                <a:lnTo>
                  <a:pt x="482" y="246"/>
                </a:lnTo>
                <a:lnTo>
                  <a:pt x="470" y="246"/>
                </a:lnTo>
                <a:close/>
                <a:moveTo>
                  <a:pt x="470" y="162"/>
                </a:moveTo>
                <a:lnTo>
                  <a:pt x="470" y="114"/>
                </a:lnTo>
                <a:lnTo>
                  <a:pt x="482" y="114"/>
                </a:lnTo>
                <a:lnTo>
                  <a:pt x="482" y="162"/>
                </a:lnTo>
                <a:lnTo>
                  <a:pt x="470" y="162"/>
                </a:lnTo>
                <a:close/>
                <a:moveTo>
                  <a:pt x="470" y="78"/>
                </a:moveTo>
                <a:lnTo>
                  <a:pt x="470" y="30"/>
                </a:lnTo>
                <a:lnTo>
                  <a:pt x="482" y="30"/>
                </a:lnTo>
                <a:lnTo>
                  <a:pt x="482" y="78"/>
                </a:lnTo>
                <a:lnTo>
                  <a:pt x="470" y="78"/>
                </a:lnTo>
                <a:close/>
              </a:path>
            </a:pathLst>
          </a:custGeom>
          <a:solidFill>
            <a:srgbClr val="B2B2B2"/>
          </a:solidFill>
          <a:ln w="3175">
            <a:solidFill>
              <a:srgbClr val="B2B2B2"/>
            </a:solidFill>
            <a:bevel/>
            <a:headEnd/>
            <a:tailEnd/>
          </a:ln>
        </p:spPr>
        <p:txBody>
          <a:bodyPr/>
          <a:lstStyle/>
          <a:p>
            <a:endParaRPr lang="en-US" dirty="0"/>
          </a:p>
        </p:txBody>
      </p:sp>
      <p:sp>
        <p:nvSpPr>
          <p:cNvPr id="105492" name="Rectangle 328"/>
          <p:cNvSpPr>
            <a:spLocks noChangeArrowheads="1"/>
          </p:cNvSpPr>
          <p:nvPr/>
        </p:nvSpPr>
        <p:spPr bwMode="auto">
          <a:xfrm>
            <a:off x="6193331" y="3948106"/>
            <a:ext cx="685800" cy="449263"/>
          </a:xfrm>
          <a:prstGeom prst="rect">
            <a:avLst/>
          </a:prstGeom>
          <a:solidFill>
            <a:srgbClr val="FF6600"/>
          </a:solidFill>
          <a:ln w="9525">
            <a:noFill/>
            <a:miter lim="800000"/>
            <a:headEnd/>
            <a:tailEnd/>
          </a:ln>
        </p:spPr>
        <p:txBody>
          <a:bodyPr/>
          <a:lstStyle/>
          <a:p>
            <a:endParaRPr lang="en-US" dirty="0"/>
          </a:p>
        </p:txBody>
      </p:sp>
      <p:sp>
        <p:nvSpPr>
          <p:cNvPr id="105493" name="Rectangle 329"/>
          <p:cNvSpPr>
            <a:spLocks noChangeArrowheads="1"/>
          </p:cNvSpPr>
          <p:nvPr/>
        </p:nvSpPr>
        <p:spPr bwMode="auto">
          <a:xfrm>
            <a:off x="6407644" y="4060819"/>
            <a:ext cx="258762"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A2</a:t>
            </a:r>
            <a:endParaRPr lang="en-US" dirty="0"/>
          </a:p>
        </p:txBody>
      </p:sp>
      <p:sp>
        <p:nvSpPr>
          <p:cNvPr id="105494" name="Rectangle 330"/>
          <p:cNvSpPr>
            <a:spLocks noChangeArrowheads="1"/>
          </p:cNvSpPr>
          <p:nvPr/>
        </p:nvSpPr>
        <p:spPr bwMode="auto">
          <a:xfrm>
            <a:off x="7050581" y="3959219"/>
            <a:ext cx="685800" cy="449262"/>
          </a:xfrm>
          <a:prstGeom prst="rect">
            <a:avLst/>
          </a:prstGeom>
          <a:solidFill>
            <a:srgbClr val="FFFF00"/>
          </a:solidFill>
          <a:ln w="9525">
            <a:noFill/>
            <a:miter lim="800000"/>
            <a:headEnd/>
            <a:tailEnd/>
          </a:ln>
        </p:spPr>
        <p:txBody>
          <a:bodyPr/>
          <a:lstStyle/>
          <a:p>
            <a:endParaRPr lang="en-US" dirty="0"/>
          </a:p>
        </p:txBody>
      </p:sp>
      <p:sp>
        <p:nvSpPr>
          <p:cNvPr id="105495" name="Rectangle 331"/>
          <p:cNvSpPr>
            <a:spLocks noChangeArrowheads="1"/>
          </p:cNvSpPr>
          <p:nvPr/>
        </p:nvSpPr>
        <p:spPr bwMode="auto">
          <a:xfrm>
            <a:off x="7263306" y="4073519"/>
            <a:ext cx="258763" cy="244475"/>
          </a:xfrm>
          <a:prstGeom prst="rect">
            <a:avLst/>
          </a:prstGeom>
          <a:noFill/>
          <a:ln w="9525">
            <a:noFill/>
            <a:miter lim="800000"/>
            <a:headEnd/>
            <a:tailEnd/>
          </a:ln>
        </p:spPr>
        <p:txBody>
          <a:bodyPr wrap="none" lIns="0" tIns="0" rIns="0" bIns="0">
            <a:spAutoFit/>
          </a:bodyPr>
          <a:lstStyle/>
          <a:p>
            <a:r>
              <a:rPr lang="en-US" sz="1600" b="1" dirty="0">
                <a:solidFill>
                  <a:srgbClr val="000000"/>
                </a:solidFill>
              </a:rPr>
              <a:t>B2</a:t>
            </a:r>
            <a:endParaRPr lang="en-US" dirty="0"/>
          </a:p>
        </p:txBody>
      </p:sp>
      <p:sp>
        <p:nvSpPr>
          <p:cNvPr id="105496" name="Freeform 332"/>
          <p:cNvSpPr>
            <a:spLocks noEditPoints="1"/>
          </p:cNvSpPr>
          <p:nvPr/>
        </p:nvSpPr>
        <p:spPr bwMode="auto">
          <a:xfrm>
            <a:off x="7004544" y="3911594"/>
            <a:ext cx="766762" cy="1330325"/>
          </a:xfrm>
          <a:custGeom>
            <a:avLst/>
            <a:gdLst>
              <a:gd name="T0" fmla="*/ 2147483647 w 483"/>
              <a:gd name="T1" fmla="*/ 0 h 838"/>
              <a:gd name="T2" fmla="*/ 2147483647 w 483"/>
              <a:gd name="T3" fmla="*/ 2147483647 h 838"/>
              <a:gd name="T4" fmla="*/ 2147483647 w 483"/>
              <a:gd name="T5" fmla="*/ 0 h 838"/>
              <a:gd name="T6" fmla="*/ 2147483647 w 483"/>
              <a:gd name="T7" fmla="*/ 2147483647 h 838"/>
              <a:gd name="T8" fmla="*/ 2147483647 w 483"/>
              <a:gd name="T9" fmla="*/ 2147483647 h 838"/>
              <a:gd name="T10" fmla="*/ 2147483647 w 483"/>
              <a:gd name="T11" fmla="*/ 0 h 838"/>
              <a:gd name="T12" fmla="*/ 2147483647 w 483"/>
              <a:gd name="T13" fmla="*/ 2147483647 h 838"/>
              <a:gd name="T14" fmla="*/ 2147483647 w 483"/>
              <a:gd name="T15" fmla="*/ 0 h 838"/>
              <a:gd name="T16" fmla="*/ 2147483647 w 483"/>
              <a:gd name="T17" fmla="*/ 2147483647 h 838"/>
              <a:gd name="T18" fmla="*/ 2147483647 w 483"/>
              <a:gd name="T19" fmla="*/ 2147483647 h 838"/>
              <a:gd name="T20" fmla="*/ 0 w 483"/>
              <a:gd name="T21" fmla="*/ 2147483647 h 838"/>
              <a:gd name="T22" fmla="*/ 2147483647 w 483"/>
              <a:gd name="T23" fmla="*/ 2147483647 h 838"/>
              <a:gd name="T24" fmla="*/ 0 w 483"/>
              <a:gd name="T25" fmla="*/ 2147483647 h 838"/>
              <a:gd name="T26" fmla="*/ 2147483647 w 483"/>
              <a:gd name="T27" fmla="*/ 2147483647 h 838"/>
              <a:gd name="T28" fmla="*/ 2147483647 w 483"/>
              <a:gd name="T29" fmla="*/ 2147483647 h 838"/>
              <a:gd name="T30" fmla="*/ 0 w 483"/>
              <a:gd name="T31" fmla="*/ 2147483647 h 838"/>
              <a:gd name="T32" fmla="*/ 2147483647 w 483"/>
              <a:gd name="T33" fmla="*/ 2147483647 h 838"/>
              <a:gd name="T34" fmla="*/ 0 w 483"/>
              <a:gd name="T35" fmla="*/ 2147483647 h 838"/>
              <a:gd name="T36" fmla="*/ 2147483647 w 483"/>
              <a:gd name="T37" fmla="*/ 2147483647 h 838"/>
              <a:gd name="T38" fmla="*/ 2147483647 w 483"/>
              <a:gd name="T39" fmla="*/ 2147483647 h 838"/>
              <a:gd name="T40" fmla="*/ 0 w 483"/>
              <a:gd name="T41" fmla="*/ 2147483647 h 838"/>
              <a:gd name="T42" fmla="*/ 2147483647 w 483"/>
              <a:gd name="T43" fmla="*/ 2147483647 h 838"/>
              <a:gd name="T44" fmla="*/ 0 w 483"/>
              <a:gd name="T45" fmla="*/ 2147483647 h 838"/>
              <a:gd name="T46" fmla="*/ 2147483647 w 483"/>
              <a:gd name="T47" fmla="*/ 2147483647 h 838"/>
              <a:gd name="T48" fmla="*/ 2147483647 w 483"/>
              <a:gd name="T49" fmla="*/ 2147483647 h 838"/>
              <a:gd name="T50" fmla="*/ 2147483647 w 483"/>
              <a:gd name="T51" fmla="*/ 2147483647 h 838"/>
              <a:gd name="T52" fmla="*/ 0 w 483"/>
              <a:gd name="T53" fmla="*/ 2147483647 h 838"/>
              <a:gd name="T54" fmla="*/ 2147483647 w 483"/>
              <a:gd name="T55" fmla="*/ 2147483647 h 838"/>
              <a:gd name="T56" fmla="*/ 2147483647 w 483"/>
              <a:gd name="T57" fmla="*/ 2147483647 h 838"/>
              <a:gd name="T58" fmla="*/ 2147483647 w 483"/>
              <a:gd name="T59" fmla="*/ 2147483647 h 838"/>
              <a:gd name="T60" fmla="*/ 2147483647 w 483"/>
              <a:gd name="T61" fmla="*/ 2147483647 h 838"/>
              <a:gd name="T62" fmla="*/ 2147483647 w 483"/>
              <a:gd name="T63" fmla="*/ 2147483647 h 838"/>
              <a:gd name="T64" fmla="*/ 2147483647 w 483"/>
              <a:gd name="T65" fmla="*/ 2147483647 h 838"/>
              <a:gd name="T66" fmla="*/ 2147483647 w 483"/>
              <a:gd name="T67" fmla="*/ 2147483647 h 838"/>
              <a:gd name="T68" fmla="*/ 2147483647 w 483"/>
              <a:gd name="T69" fmla="*/ 2147483647 h 838"/>
              <a:gd name="T70" fmla="*/ 2147483647 w 483"/>
              <a:gd name="T71" fmla="*/ 2147483647 h 838"/>
              <a:gd name="T72" fmla="*/ 2147483647 w 483"/>
              <a:gd name="T73" fmla="*/ 2147483647 h 838"/>
              <a:gd name="T74" fmla="*/ 2147483647 w 483"/>
              <a:gd name="T75" fmla="*/ 2147483647 h 838"/>
              <a:gd name="T76" fmla="*/ 2147483647 w 483"/>
              <a:gd name="T77" fmla="*/ 2147483647 h 838"/>
              <a:gd name="T78" fmla="*/ 2147483647 w 483"/>
              <a:gd name="T79" fmla="*/ 2147483647 h 838"/>
              <a:gd name="T80" fmla="*/ 2147483647 w 483"/>
              <a:gd name="T81" fmla="*/ 2147483647 h 838"/>
              <a:gd name="T82" fmla="*/ 2147483647 w 483"/>
              <a:gd name="T83" fmla="*/ 2147483647 h 838"/>
              <a:gd name="T84" fmla="*/ 2147483647 w 483"/>
              <a:gd name="T85" fmla="*/ 2147483647 h 838"/>
              <a:gd name="T86" fmla="*/ 2147483647 w 483"/>
              <a:gd name="T87" fmla="*/ 2147483647 h 838"/>
              <a:gd name="T88" fmla="*/ 2147483647 w 483"/>
              <a:gd name="T89" fmla="*/ 2147483647 h 838"/>
              <a:gd name="T90" fmla="*/ 2147483647 w 483"/>
              <a:gd name="T91" fmla="*/ 2147483647 h 838"/>
              <a:gd name="T92" fmla="*/ 2147483647 w 483"/>
              <a:gd name="T93" fmla="*/ 2147483647 h 838"/>
              <a:gd name="T94" fmla="*/ 2147483647 w 483"/>
              <a:gd name="T95" fmla="*/ 2147483647 h 838"/>
              <a:gd name="T96" fmla="*/ 2147483647 w 483"/>
              <a:gd name="T97" fmla="*/ 2147483647 h 838"/>
              <a:gd name="T98" fmla="*/ 2147483647 w 483"/>
              <a:gd name="T99" fmla="*/ 2147483647 h 838"/>
              <a:gd name="T100" fmla="*/ 2147483647 w 483"/>
              <a:gd name="T101" fmla="*/ 2147483647 h 838"/>
              <a:gd name="T102" fmla="*/ 2147483647 w 483"/>
              <a:gd name="T103" fmla="*/ 2147483647 h 838"/>
              <a:gd name="T104" fmla="*/ 2147483647 w 483"/>
              <a:gd name="T105" fmla="*/ 2147483647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
              <a:gd name="T160" fmla="*/ 0 h 838"/>
              <a:gd name="T161" fmla="*/ 483 w 483"/>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 h="838">
                <a:moveTo>
                  <a:pt x="477" y="12"/>
                </a:moveTo>
                <a:lnTo>
                  <a:pt x="429" y="12"/>
                </a:lnTo>
                <a:lnTo>
                  <a:pt x="429" y="0"/>
                </a:lnTo>
                <a:lnTo>
                  <a:pt x="477" y="0"/>
                </a:lnTo>
                <a:lnTo>
                  <a:pt x="477" y="12"/>
                </a:lnTo>
                <a:close/>
                <a:moveTo>
                  <a:pt x="393" y="12"/>
                </a:moveTo>
                <a:lnTo>
                  <a:pt x="345" y="12"/>
                </a:lnTo>
                <a:lnTo>
                  <a:pt x="345" y="0"/>
                </a:lnTo>
                <a:lnTo>
                  <a:pt x="393" y="0"/>
                </a:lnTo>
                <a:lnTo>
                  <a:pt x="393" y="12"/>
                </a:lnTo>
                <a:close/>
                <a:moveTo>
                  <a:pt x="309" y="12"/>
                </a:moveTo>
                <a:lnTo>
                  <a:pt x="261" y="12"/>
                </a:lnTo>
                <a:lnTo>
                  <a:pt x="261" y="0"/>
                </a:lnTo>
                <a:lnTo>
                  <a:pt x="309" y="0"/>
                </a:lnTo>
                <a:lnTo>
                  <a:pt x="309" y="12"/>
                </a:lnTo>
                <a:close/>
                <a:moveTo>
                  <a:pt x="225" y="12"/>
                </a:moveTo>
                <a:lnTo>
                  <a:pt x="177" y="12"/>
                </a:lnTo>
                <a:lnTo>
                  <a:pt x="177" y="0"/>
                </a:lnTo>
                <a:lnTo>
                  <a:pt x="225" y="0"/>
                </a:lnTo>
                <a:lnTo>
                  <a:pt x="225" y="12"/>
                </a:lnTo>
                <a:close/>
                <a:moveTo>
                  <a:pt x="141" y="12"/>
                </a:moveTo>
                <a:lnTo>
                  <a:pt x="93" y="12"/>
                </a:lnTo>
                <a:lnTo>
                  <a:pt x="93" y="0"/>
                </a:lnTo>
                <a:lnTo>
                  <a:pt x="141" y="0"/>
                </a:lnTo>
                <a:lnTo>
                  <a:pt x="141" y="12"/>
                </a:lnTo>
                <a:close/>
                <a:moveTo>
                  <a:pt x="57" y="12"/>
                </a:moveTo>
                <a:lnTo>
                  <a:pt x="9" y="12"/>
                </a:lnTo>
                <a:lnTo>
                  <a:pt x="9" y="0"/>
                </a:lnTo>
                <a:lnTo>
                  <a:pt x="57" y="0"/>
                </a:lnTo>
                <a:lnTo>
                  <a:pt x="57" y="12"/>
                </a:lnTo>
                <a:close/>
                <a:moveTo>
                  <a:pt x="12" y="40"/>
                </a:moveTo>
                <a:lnTo>
                  <a:pt x="12" y="88"/>
                </a:lnTo>
                <a:lnTo>
                  <a:pt x="0" y="88"/>
                </a:lnTo>
                <a:lnTo>
                  <a:pt x="0" y="40"/>
                </a:lnTo>
                <a:lnTo>
                  <a:pt x="12" y="40"/>
                </a:lnTo>
                <a:close/>
                <a:moveTo>
                  <a:pt x="12" y="124"/>
                </a:moveTo>
                <a:lnTo>
                  <a:pt x="12" y="172"/>
                </a:lnTo>
                <a:lnTo>
                  <a:pt x="0" y="172"/>
                </a:lnTo>
                <a:lnTo>
                  <a:pt x="0" y="124"/>
                </a:lnTo>
                <a:lnTo>
                  <a:pt x="12" y="124"/>
                </a:lnTo>
                <a:close/>
                <a:moveTo>
                  <a:pt x="12" y="208"/>
                </a:moveTo>
                <a:lnTo>
                  <a:pt x="12" y="256"/>
                </a:lnTo>
                <a:lnTo>
                  <a:pt x="0" y="256"/>
                </a:lnTo>
                <a:lnTo>
                  <a:pt x="0" y="208"/>
                </a:lnTo>
                <a:lnTo>
                  <a:pt x="12" y="208"/>
                </a:lnTo>
                <a:close/>
                <a:moveTo>
                  <a:pt x="12" y="292"/>
                </a:moveTo>
                <a:lnTo>
                  <a:pt x="12" y="340"/>
                </a:lnTo>
                <a:lnTo>
                  <a:pt x="0" y="340"/>
                </a:lnTo>
                <a:lnTo>
                  <a:pt x="0" y="292"/>
                </a:lnTo>
                <a:lnTo>
                  <a:pt x="12" y="292"/>
                </a:lnTo>
                <a:close/>
                <a:moveTo>
                  <a:pt x="12" y="376"/>
                </a:moveTo>
                <a:lnTo>
                  <a:pt x="12" y="424"/>
                </a:lnTo>
                <a:lnTo>
                  <a:pt x="0" y="424"/>
                </a:lnTo>
                <a:lnTo>
                  <a:pt x="0" y="376"/>
                </a:lnTo>
                <a:lnTo>
                  <a:pt x="12" y="376"/>
                </a:lnTo>
                <a:close/>
                <a:moveTo>
                  <a:pt x="12" y="460"/>
                </a:moveTo>
                <a:lnTo>
                  <a:pt x="12" y="508"/>
                </a:lnTo>
                <a:lnTo>
                  <a:pt x="0" y="508"/>
                </a:lnTo>
                <a:lnTo>
                  <a:pt x="0" y="460"/>
                </a:lnTo>
                <a:lnTo>
                  <a:pt x="12" y="460"/>
                </a:lnTo>
                <a:close/>
                <a:moveTo>
                  <a:pt x="12" y="544"/>
                </a:moveTo>
                <a:lnTo>
                  <a:pt x="12" y="592"/>
                </a:lnTo>
                <a:lnTo>
                  <a:pt x="0" y="592"/>
                </a:lnTo>
                <a:lnTo>
                  <a:pt x="0" y="544"/>
                </a:lnTo>
                <a:lnTo>
                  <a:pt x="12" y="544"/>
                </a:lnTo>
                <a:close/>
                <a:moveTo>
                  <a:pt x="12" y="628"/>
                </a:moveTo>
                <a:lnTo>
                  <a:pt x="12" y="676"/>
                </a:lnTo>
                <a:lnTo>
                  <a:pt x="0" y="676"/>
                </a:lnTo>
                <a:lnTo>
                  <a:pt x="0" y="628"/>
                </a:lnTo>
                <a:lnTo>
                  <a:pt x="12" y="628"/>
                </a:lnTo>
                <a:close/>
                <a:moveTo>
                  <a:pt x="12" y="712"/>
                </a:moveTo>
                <a:lnTo>
                  <a:pt x="12" y="760"/>
                </a:lnTo>
                <a:lnTo>
                  <a:pt x="0" y="760"/>
                </a:lnTo>
                <a:lnTo>
                  <a:pt x="0" y="712"/>
                </a:lnTo>
                <a:lnTo>
                  <a:pt x="12" y="712"/>
                </a:lnTo>
                <a:close/>
                <a:moveTo>
                  <a:pt x="12" y="796"/>
                </a:moveTo>
                <a:lnTo>
                  <a:pt x="12" y="832"/>
                </a:lnTo>
                <a:lnTo>
                  <a:pt x="6" y="826"/>
                </a:lnTo>
                <a:lnTo>
                  <a:pt x="18" y="826"/>
                </a:lnTo>
                <a:lnTo>
                  <a:pt x="18" y="838"/>
                </a:lnTo>
                <a:lnTo>
                  <a:pt x="0" y="838"/>
                </a:lnTo>
                <a:lnTo>
                  <a:pt x="0" y="796"/>
                </a:lnTo>
                <a:lnTo>
                  <a:pt x="12" y="796"/>
                </a:lnTo>
                <a:close/>
                <a:moveTo>
                  <a:pt x="54" y="826"/>
                </a:moveTo>
                <a:lnTo>
                  <a:pt x="102" y="826"/>
                </a:lnTo>
                <a:lnTo>
                  <a:pt x="102" y="838"/>
                </a:lnTo>
                <a:lnTo>
                  <a:pt x="54" y="838"/>
                </a:lnTo>
                <a:lnTo>
                  <a:pt x="54" y="826"/>
                </a:lnTo>
                <a:close/>
                <a:moveTo>
                  <a:pt x="138" y="826"/>
                </a:moveTo>
                <a:lnTo>
                  <a:pt x="186" y="826"/>
                </a:lnTo>
                <a:lnTo>
                  <a:pt x="186" y="838"/>
                </a:lnTo>
                <a:lnTo>
                  <a:pt x="138" y="838"/>
                </a:lnTo>
                <a:lnTo>
                  <a:pt x="138" y="826"/>
                </a:lnTo>
                <a:close/>
                <a:moveTo>
                  <a:pt x="223" y="826"/>
                </a:moveTo>
                <a:lnTo>
                  <a:pt x="271" y="826"/>
                </a:lnTo>
                <a:lnTo>
                  <a:pt x="271" y="838"/>
                </a:lnTo>
                <a:lnTo>
                  <a:pt x="223" y="838"/>
                </a:lnTo>
                <a:lnTo>
                  <a:pt x="223" y="826"/>
                </a:lnTo>
                <a:close/>
                <a:moveTo>
                  <a:pt x="307" y="826"/>
                </a:moveTo>
                <a:lnTo>
                  <a:pt x="355" y="826"/>
                </a:lnTo>
                <a:lnTo>
                  <a:pt x="355" y="838"/>
                </a:lnTo>
                <a:lnTo>
                  <a:pt x="307" y="838"/>
                </a:lnTo>
                <a:lnTo>
                  <a:pt x="307" y="826"/>
                </a:lnTo>
                <a:close/>
                <a:moveTo>
                  <a:pt x="391" y="826"/>
                </a:moveTo>
                <a:lnTo>
                  <a:pt x="439" y="826"/>
                </a:lnTo>
                <a:lnTo>
                  <a:pt x="439" y="838"/>
                </a:lnTo>
                <a:lnTo>
                  <a:pt x="391" y="838"/>
                </a:lnTo>
                <a:lnTo>
                  <a:pt x="391" y="826"/>
                </a:lnTo>
                <a:close/>
                <a:moveTo>
                  <a:pt x="475" y="826"/>
                </a:moveTo>
                <a:lnTo>
                  <a:pt x="477" y="826"/>
                </a:lnTo>
                <a:lnTo>
                  <a:pt x="471" y="832"/>
                </a:lnTo>
                <a:lnTo>
                  <a:pt x="471" y="786"/>
                </a:lnTo>
                <a:lnTo>
                  <a:pt x="483" y="786"/>
                </a:lnTo>
                <a:lnTo>
                  <a:pt x="483" y="838"/>
                </a:lnTo>
                <a:lnTo>
                  <a:pt x="475" y="838"/>
                </a:lnTo>
                <a:lnTo>
                  <a:pt x="475" y="826"/>
                </a:lnTo>
                <a:close/>
                <a:moveTo>
                  <a:pt x="471" y="750"/>
                </a:moveTo>
                <a:lnTo>
                  <a:pt x="471" y="702"/>
                </a:lnTo>
                <a:lnTo>
                  <a:pt x="483" y="702"/>
                </a:lnTo>
                <a:lnTo>
                  <a:pt x="483" y="750"/>
                </a:lnTo>
                <a:lnTo>
                  <a:pt x="471" y="750"/>
                </a:lnTo>
                <a:close/>
                <a:moveTo>
                  <a:pt x="471" y="666"/>
                </a:moveTo>
                <a:lnTo>
                  <a:pt x="471" y="618"/>
                </a:lnTo>
                <a:lnTo>
                  <a:pt x="483" y="618"/>
                </a:lnTo>
                <a:lnTo>
                  <a:pt x="483" y="666"/>
                </a:lnTo>
                <a:lnTo>
                  <a:pt x="471" y="666"/>
                </a:lnTo>
                <a:close/>
                <a:moveTo>
                  <a:pt x="471" y="582"/>
                </a:moveTo>
                <a:lnTo>
                  <a:pt x="471" y="534"/>
                </a:lnTo>
                <a:lnTo>
                  <a:pt x="483" y="534"/>
                </a:lnTo>
                <a:lnTo>
                  <a:pt x="483" y="582"/>
                </a:lnTo>
                <a:lnTo>
                  <a:pt x="471" y="582"/>
                </a:lnTo>
                <a:close/>
                <a:moveTo>
                  <a:pt x="471" y="498"/>
                </a:moveTo>
                <a:lnTo>
                  <a:pt x="471" y="450"/>
                </a:lnTo>
                <a:lnTo>
                  <a:pt x="483" y="450"/>
                </a:lnTo>
                <a:lnTo>
                  <a:pt x="483" y="498"/>
                </a:lnTo>
                <a:lnTo>
                  <a:pt x="471" y="498"/>
                </a:lnTo>
                <a:close/>
                <a:moveTo>
                  <a:pt x="471" y="414"/>
                </a:moveTo>
                <a:lnTo>
                  <a:pt x="471" y="366"/>
                </a:lnTo>
                <a:lnTo>
                  <a:pt x="483" y="366"/>
                </a:lnTo>
                <a:lnTo>
                  <a:pt x="483" y="414"/>
                </a:lnTo>
                <a:lnTo>
                  <a:pt x="471" y="414"/>
                </a:lnTo>
                <a:close/>
                <a:moveTo>
                  <a:pt x="471" y="330"/>
                </a:moveTo>
                <a:lnTo>
                  <a:pt x="471" y="282"/>
                </a:lnTo>
                <a:lnTo>
                  <a:pt x="483" y="282"/>
                </a:lnTo>
                <a:lnTo>
                  <a:pt x="483" y="330"/>
                </a:lnTo>
                <a:lnTo>
                  <a:pt x="471" y="330"/>
                </a:lnTo>
                <a:close/>
                <a:moveTo>
                  <a:pt x="471" y="246"/>
                </a:moveTo>
                <a:lnTo>
                  <a:pt x="471" y="198"/>
                </a:lnTo>
                <a:lnTo>
                  <a:pt x="483" y="198"/>
                </a:lnTo>
                <a:lnTo>
                  <a:pt x="483" y="246"/>
                </a:lnTo>
                <a:lnTo>
                  <a:pt x="471" y="246"/>
                </a:lnTo>
                <a:close/>
                <a:moveTo>
                  <a:pt x="471" y="162"/>
                </a:moveTo>
                <a:lnTo>
                  <a:pt x="471" y="114"/>
                </a:lnTo>
                <a:lnTo>
                  <a:pt x="483" y="114"/>
                </a:lnTo>
                <a:lnTo>
                  <a:pt x="483" y="162"/>
                </a:lnTo>
                <a:lnTo>
                  <a:pt x="471" y="162"/>
                </a:lnTo>
                <a:close/>
                <a:moveTo>
                  <a:pt x="471" y="78"/>
                </a:moveTo>
                <a:lnTo>
                  <a:pt x="471" y="30"/>
                </a:lnTo>
                <a:lnTo>
                  <a:pt x="483" y="30"/>
                </a:lnTo>
                <a:lnTo>
                  <a:pt x="483" y="78"/>
                </a:lnTo>
                <a:lnTo>
                  <a:pt x="471" y="78"/>
                </a:lnTo>
                <a:close/>
              </a:path>
            </a:pathLst>
          </a:custGeom>
          <a:solidFill>
            <a:srgbClr val="B2B2B2"/>
          </a:solidFill>
          <a:ln w="3175">
            <a:solidFill>
              <a:srgbClr val="B2B2B2"/>
            </a:solidFill>
            <a:bevel/>
            <a:headEnd/>
            <a:tailEnd/>
          </a:ln>
        </p:spPr>
        <p:txBody>
          <a:bodyPr/>
          <a:lstStyle/>
          <a:p>
            <a:endParaRPr lang="en-US" dirty="0"/>
          </a:p>
        </p:txBody>
      </p:sp>
      <p:sp>
        <p:nvSpPr>
          <p:cNvPr id="105497" name="Rectangle 335"/>
          <p:cNvSpPr>
            <a:spLocks noChangeArrowheads="1"/>
          </p:cNvSpPr>
          <p:nvPr/>
        </p:nvSpPr>
        <p:spPr bwMode="auto">
          <a:xfrm>
            <a:off x="6382244" y="5307006"/>
            <a:ext cx="1185862" cy="212725"/>
          </a:xfrm>
          <a:prstGeom prst="rect">
            <a:avLst/>
          </a:prstGeom>
          <a:noFill/>
          <a:ln w="9525">
            <a:noFill/>
            <a:miter lim="800000"/>
            <a:headEnd/>
            <a:tailEnd/>
          </a:ln>
        </p:spPr>
        <p:txBody>
          <a:bodyPr wrap="none" lIns="0" tIns="0" rIns="0" bIns="0">
            <a:spAutoFit/>
          </a:bodyPr>
          <a:lstStyle/>
          <a:p>
            <a:r>
              <a:rPr lang="en-US" sz="1400" b="1" dirty="0">
                <a:solidFill>
                  <a:srgbClr val="000000"/>
                </a:solidFill>
              </a:rPr>
              <a:t>Smaller FPGA</a:t>
            </a:r>
            <a:endParaRPr lang="en-US" b="1" dirty="0"/>
          </a:p>
        </p:txBody>
      </p:sp>
      <p:sp>
        <p:nvSpPr>
          <p:cNvPr id="105498" name="AutoShape 78"/>
          <p:cNvSpPr>
            <a:spLocks noChangeArrowheads="1"/>
          </p:cNvSpPr>
          <p:nvPr/>
        </p:nvSpPr>
        <p:spPr bwMode="auto">
          <a:xfrm>
            <a:off x="6753069" y="2790942"/>
            <a:ext cx="453296" cy="439438"/>
          </a:xfrm>
          <a:prstGeom prst="downArrow">
            <a:avLst>
              <a:gd name="adj1" fmla="val 50000"/>
              <a:gd name="adj2" fmla="val 30000"/>
            </a:avLst>
          </a:prstGeom>
          <a:solidFill>
            <a:schemeClr val="bg2"/>
          </a:solidFill>
          <a:ln w="9525">
            <a:noFill/>
            <a:miter lim="800000"/>
            <a:headEnd/>
            <a:tailEnd/>
          </a:ln>
        </p:spPr>
        <p:txBody>
          <a:bodyPr vert="eaVert" wrap="none" anchor="ctr"/>
          <a:lstStyle/>
          <a:p>
            <a:endParaRPr lang="en-US" dirty="0"/>
          </a:p>
        </p:txBody>
      </p:sp>
      <p:sp>
        <p:nvSpPr>
          <p:cNvPr id="105499" name="Text Box 79"/>
          <p:cNvSpPr txBox="1">
            <a:spLocks noChangeArrowheads="1"/>
          </p:cNvSpPr>
          <p:nvPr/>
        </p:nvSpPr>
        <p:spPr bwMode="auto">
          <a:xfrm>
            <a:off x="5839202" y="3270426"/>
            <a:ext cx="2257348" cy="584775"/>
          </a:xfrm>
          <a:prstGeom prst="rect">
            <a:avLst/>
          </a:prstGeom>
          <a:noFill/>
          <a:ln w="9525">
            <a:noFill/>
            <a:miter lim="800000"/>
            <a:headEnd/>
            <a:tailEnd/>
          </a:ln>
        </p:spPr>
        <p:txBody>
          <a:bodyPr wrap="none">
            <a:spAutoFit/>
          </a:bodyPr>
          <a:lstStyle/>
          <a:p>
            <a:pPr algn="ctr"/>
            <a:r>
              <a:rPr lang="en-US" sz="1600" dirty="0"/>
              <a:t>Smaller FPGA Using</a:t>
            </a:r>
          </a:p>
          <a:p>
            <a:pPr algn="ctr"/>
            <a:r>
              <a:rPr lang="en-US" sz="1600" dirty="0"/>
              <a:t>Partial Reconfiguration</a:t>
            </a:r>
          </a:p>
        </p:txBody>
      </p:sp>
      <p:sp>
        <p:nvSpPr>
          <p:cNvPr id="105500" name="Rectangle 335"/>
          <p:cNvSpPr>
            <a:spLocks noChangeArrowheads="1"/>
          </p:cNvSpPr>
          <p:nvPr/>
        </p:nvSpPr>
        <p:spPr bwMode="auto">
          <a:xfrm>
            <a:off x="6721449" y="2507810"/>
            <a:ext cx="493712" cy="212725"/>
          </a:xfrm>
          <a:prstGeom prst="rect">
            <a:avLst/>
          </a:prstGeom>
          <a:noFill/>
          <a:ln w="9525">
            <a:noFill/>
            <a:miter lim="800000"/>
            <a:headEnd/>
            <a:tailEnd/>
          </a:ln>
        </p:spPr>
        <p:txBody>
          <a:bodyPr wrap="none" lIns="0" tIns="0" rIns="0" bIns="0">
            <a:spAutoFit/>
          </a:bodyPr>
          <a:lstStyle/>
          <a:p>
            <a:r>
              <a:rPr lang="en-US" sz="1400" b="1" dirty="0">
                <a:solidFill>
                  <a:srgbClr val="000000"/>
                </a:solidFill>
              </a:rPr>
              <a:t>FPGA</a:t>
            </a:r>
            <a:endParaRPr lang="en-US" b="1" dirty="0"/>
          </a:p>
        </p:txBody>
      </p:sp>
      <p:sp>
        <p:nvSpPr>
          <p:cNvPr id="105501" name="AutoShape 81"/>
          <p:cNvSpPr>
            <a:spLocks noChangeArrowheads="1"/>
          </p:cNvSpPr>
          <p:nvPr/>
        </p:nvSpPr>
        <p:spPr bwMode="auto">
          <a:xfrm>
            <a:off x="6418756" y="4430706"/>
            <a:ext cx="161925" cy="255588"/>
          </a:xfrm>
          <a:prstGeom prst="upDownArrow">
            <a:avLst>
              <a:gd name="adj1" fmla="val 50000"/>
              <a:gd name="adj2" fmla="val 31569"/>
            </a:avLst>
          </a:prstGeom>
          <a:solidFill>
            <a:schemeClr val="tx1"/>
          </a:solidFill>
          <a:ln w="9525">
            <a:solidFill>
              <a:schemeClr val="tx1"/>
            </a:solidFill>
            <a:miter lim="800000"/>
            <a:headEnd/>
            <a:tailEnd/>
          </a:ln>
        </p:spPr>
        <p:txBody>
          <a:bodyPr vert="eaVert" wrap="none" anchor="ctr"/>
          <a:lstStyle/>
          <a:p>
            <a:endParaRPr lang="en-US" dirty="0"/>
          </a:p>
        </p:txBody>
      </p:sp>
      <p:sp>
        <p:nvSpPr>
          <p:cNvPr id="105502" name="AutoShape 82"/>
          <p:cNvSpPr>
            <a:spLocks noChangeArrowheads="1"/>
          </p:cNvSpPr>
          <p:nvPr/>
        </p:nvSpPr>
        <p:spPr bwMode="auto">
          <a:xfrm>
            <a:off x="7283944" y="4433881"/>
            <a:ext cx="161925" cy="255588"/>
          </a:xfrm>
          <a:prstGeom prst="upDownArrow">
            <a:avLst>
              <a:gd name="adj1" fmla="val 50000"/>
              <a:gd name="adj2" fmla="val 31569"/>
            </a:avLst>
          </a:prstGeom>
          <a:solidFill>
            <a:schemeClr val="tx1"/>
          </a:solidFill>
          <a:ln w="9525">
            <a:solidFill>
              <a:schemeClr val="tx1"/>
            </a:solidFill>
            <a:miter lim="800000"/>
            <a:headEnd/>
            <a:tailEnd/>
          </a:ln>
        </p:spPr>
        <p:txBody>
          <a:bodyPr vert="eaVert" wrap="none" anchor="ctr"/>
          <a:lstStyle/>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00595" y="1177402"/>
            <a:ext cx="8625195" cy="4794250"/>
          </a:xfrm>
        </p:spPr>
        <p:txBody>
          <a:bodyPr>
            <a:normAutofit/>
          </a:bodyPr>
          <a:lstStyle/>
          <a:p>
            <a:r>
              <a:rPr lang="en-US" dirty="0" smtClean="0"/>
              <a:t>Introduction</a:t>
            </a:r>
          </a:p>
          <a:p>
            <a:pPr>
              <a:tabLst>
                <a:tab pos="4572000" algn="l"/>
                <a:tab pos="7772400" algn="r"/>
              </a:tabLst>
            </a:pPr>
            <a:r>
              <a:rPr lang="en-US" dirty="0" smtClean="0"/>
              <a:t>Power consumption in FPGAs</a:t>
            </a:r>
          </a:p>
          <a:p>
            <a:pPr>
              <a:tabLst>
                <a:tab pos="4572000" algn="l"/>
                <a:tab pos="7772400" algn="r"/>
              </a:tabLst>
            </a:pPr>
            <a:r>
              <a:rPr lang="en-US" dirty="0" smtClean="0"/>
              <a:t>Power-saving features in 28-nm FPGAs</a:t>
            </a:r>
          </a:p>
          <a:p>
            <a:pPr>
              <a:tabLst>
                <a:tab pos="4572000" algn="l"/>
                <a:tab pos="7772400" algn="r"/>
              </a:tabLst>
            </a:pPr>
            <a:r>
              <a:rPr lang="en-GB" dirty="0" smtClean="0"/>
              <a:t>Altera power estimation tools</a:t>
            </a:r>
          </a:p>
          <a:p>
            <a:pPr>
              <a:tabLst>
                <a:tab pos="4572000" algn="l"/>
                <a:tab pos="7772400" algn="r"/>
              </a:tabLst>
            </a:pPr>
            <a:r>
              <a:rPr lang="en-GB" dirty="0" smtClean="0"/>
              <a:t>Designing for low power recommendations</a:t>
            </a:r>
          </a:p>
          <a:p>
            <a:pPr>
              <a:tabLst>
                <a:tab pos="4572000" algn="l"/>
                <a:tab pos="7772400" algn="r"/>
              </a:tabLst>
            </a:pPr>
            <a:r>
              <a:rPr lang="en-GB" dirty="0" smtClean="0"/>
              <a:t>Summary</a:t>
            </a:r>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533400" y="1250950"/>
            <a:ext cx="6645322" cy="1143000"/>
          </a:xfrm>
        </p:spPr>
        <p:txBody>
          <a:bodyPr/>
          <a:lstStyle/>
          <a:p>
            <a:pPr eaLnBrk="1" hangingPunct="1"/>
            <a:r>
              <a:rPr lang="en-GB" dirty="0" smtClean="0"/>
              <a:t>Altera Power Estimation Tools </a:t>
            </a:r>
          </a:p>
        </p:txBody>
      </p:sp>
      <p:sp>
        <p:nvSpPr>
          <p:cNvPr id="10244" name="Slide Number Placeholder 3"/>
          <p:cNvSpPr>
            <a:spLocks noGrp="1"/>
          </p:cNvSpPr>
          <p:nvPr>
            <p:ph type="sldNum" sz="quarter" idx="4294967295"/>
          </p:nvPr>
        </p:nvSpPr>
        <p:spPr>
          <a:xfrm>
            <a:off x="0" y="6588125"/>
            <a:ext cx="698500" cy="282575"/>
          </a:xfrm>
          <a:noFill/>
        </p:spPr>
        <p:txBody>
          <a:bodyPr/>
          <a:lstStyle/>
          <a:p>
            <a:fld id="{E26EDD55-175B-4760-8051-F250DF9EAD31}"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0"/>
          <p:cNvSpPr>
            <a:spLocks noGrp="1" noChangeArrowheads="1"/>
          </p:cNvSpPr>
          <p:nvPr>
            <p:ph type="title"/>
          </p:nvPr>
        </p:nvSpPr>
        <p:spPr/>
        <p:txBody>
          <a:bodyPr/>
          <a:lstStyle/>
          <a:p>
            <a:r>
              <a:rPr lang="en-US" dirty="0" smtClean="0">
                <a:ea typeface="ＭＳ Ｐゴシック" pitchFamily="34" charset="-128"/>
              </a:rPr>
              <a:t>Power Analysis Tools</a:t>
            </a:r>
          </a:p>
        </p:txBody>
      </p:sp>
      <p:sp>
        <p:nvSpPr>
          <p:cNvPr id="16388" name="Slide Number Placeholder 3"/>
          <p:cNvSpPr>
            <a:spLocks noGrp="1"/>
          </p:cNvSpPr>
          <p:nvPr>
            <p:ph type="sldNum" sz="quarter" idx="10"/>
          </p:nvPr>
        </p:nvSpPr>
        <p:spPr>
          <a:noFill/>
        </p:spPr>
        <p:txBody>
          <a:bodyPr/>
          <a:lstStyle/>
          <a:p>
            <a:fld id="{DA204AD3-202F-4281-ACBE-8FF147704CE5}" type="slidenum">
              <a:rPr lang="en-US" smtClean="0"/>
              <a:pPr/>
              <a:t>21</a:t>
            </a:fld>
            <a:endParaRPr lang="en-US" dirty="0" smtClean="0"/>
          </a:p>
        </p:txBody>
      </p:sp>
      <p:sp>
        <p:nvSpPr>
          <p:cNvPr id="16389" name="Line 2"/>
          <p:cNvSpPr>
            <a:spLocks noChangeShapeType="1"/>
          </p:cNvSpPr>
          <p:nvPr/>
        </p:nvSpPr>
        <p:spPr bwMode="auto">
          <a:xfrm flipV="1">
            <a:off x="1270000" y="1501775"/>
            <a:ext cx="1588" cy="3810000"/>
          </a:xfrm>
          <a:prstGeom prst="line">
            <a:avLst/>
          </a:prstGeom>
          <a:noFill/>
          <a:ln w="38100">
            <a:solidFill>
              <a:schemeClr val="tx1"/>
            </a:solidFill>
            <a:round/>
            <a:headEnd/>
            <a:tailEnd type="triangle" w="med" len="med"/>
          </a:ln>
        </p:spPr>
        <p:txBody>
          <a:bodyPr/>
          <a:lstStyle/>
          <a:p>
            <a:endParaRPr lang="en-US" dirty="0"/>
          </a:p>
        </p:txBody>
      </p:sp>
      <p:sp>
        <p:nvSpPr>
          <p:cNvPr id="16390" name="Line 3"/>
          <p:cNvSpPr>
            <a:spLocks noChangeShapeType="1"/>
          </p:cNvSpPr>
          <p:nvPr/>
        </p:nvSpPr>
        <p:spPr bwMode="auto">
          <a:xfrm>
            <a:off x="1270000" y="5299075"/>
            <a:ext cx="7145338" cy="1588"/>
          </a:xfrm>
          <a:prstGeom prst="line">
            <a:avLst/>
          </a:prstGeom>
          <a:noFill/>
          <a:ln w="38100">
            <a:solidFill>
              <a:schemeClr val="tx1"/>
            </a:solidFill>
            <a:round/>
            <a:headEnd/>
            <a:tailEnd type="triangle" w="med" len="med"/>
          </a:ln>
        </p:spPr>
        <p:txBody>
          <a:bodyPr/>
          <a:lstStyle/>
          <a:p>
            <a:endParaRPr lang="en-US" dirty="0"/>
          </a:p>
        </p:txBody>
      </p:sp>
      <p:sp>
        <p:nvSpPr>
          <p:cNvPr id="16391" name="Text Box 4"/>
          <p:cNvSpPr txBox="1">
            <a:spLocks noChangeArrowheads="1"/>
          </p:cNvSpPr>
          <p:nvPr/>
        </p:nvSpPr>
        <p:spPr bwMode="auto">
          <a:xfrm>
            <a:off x="355600" y="5097463"/>
            <a:ext cx="1066800" cy="366712"/>
          </a:xfrm>
          <a:prstGeom prst="rect">
            <a:avLst/>
          </a:prstGeom>
          <a:noFill/>
          <a:ln w="9525">
            <a:noFill/>
            <a:miter lim="800000"/>
            <a:headEnd/>
            <a:tailEnd/>
          </a:ln>
        </p:spPr>
        <p:txBody>
          <a:bodyPr>
            <a:spAutoFit/>
          </a:bodyPr>
          <a:lstStyle/>
          <a:p>
            <a:pPr eaLnBrk="0" hangingPunct="0">
              <a:spcBef>
                <a:spcPct val="50000"/>
              </a:spcBef>
            </a:pPr>
            <a:r>
              <a:rPr lang="en-US" altLang="ja-JP" b="1" dirty="0"/>
              <a:t>Lower</a:t>
            </a:r>
          </a:p>
        </p:txBody>
      </p:sp>
      <p:sp>
        <p:nvSpPr>
          <p:cNvPr id="16392" name="Text Box 5"/>
          <p:cNvSpPr txBox="1">
            <a:spLocks noChangeArrowheads="1"/>
          </p:cNvSpPr>
          <p:nvPr/>
        </p:nvSpPr>
        <p:spPr bwMode="auto">
          <a:xfrm>
            <a:off x="355600" y="1295400"/>
            <a:ext cx="1066800" cy="366713"/>
          </a:xfrm>
          <a:prstGeom prst="rect">
            <a:avLst/>
          </a:prstGeom>
          <a:noFill/>
          <a:ln w="9525">
            <a:noFill/>
            <a:miter lim="800000"/>
            <a:headEnd/>
            <a:tailEnd/>
          </a:ln>
        </p:spPr>
        <p:txBody>
          <a:bodyPr>
            <a:spAutoFit/>
          </a:bodyPr>
          <a:lstStyle/>
          <a:p>
            <a:pPr eaLnBrk="0" hangingPunct="0">
              <a:spcBef>
                <a:spcPct val="50000"/>
              </a:spcBef>
            </a:pPr>
            <a:r>
              <a:rPr lang="en-US" altLang="ja-JP" b="1" dirty="0"/>
              <a:t>Higher</a:t>
            </a:r>
          </a:p>
        </p:txBody>
      </p:sp>
      <p:sp>
        <p:nvSpPr>
          <p:cNvPr id="16393" name="Text Box 6"/>
          <p:cNvSpPr txBox="1">
            <a:spLocks noChangeArrowheads="1"/>
          </p:cNvSpPr>
          <p:nvPr/>
        </p:nvSpPr>
        <p:spPr bwMode="auto">
          <a:xfrm rot="-5400000">
            <a:off x="-411956" y="2994819"/>
            <a:ext cx="2590800" cy="366712"/>
          </a:xfrm>
          <a:prstGeom prst="rect">
            <a:avLst/>
          </a:prstGeom>
          <a:noFill/>
          <a:ln w="9525">
            <a:noFill/>
            <a:miter lim="800000"/>
            <a:headEnd/>
            <a:tailEnd/>
          </a:ln>
        </p:spPr>
        <p:txBody>
          <a:bodyPr>
            <a:spAutoFit/>
          </a:bodyPr>
          <a:lstStyle/>
          <a:p>
            <a:pPr eaLnBrk="0" hangingPunct="0">
              <a:spcBef>
                <a:spcPct val="50000"/>
              </a:spcBef>
            </a:pPr>
            <a:r>
              <a:rPr lang="en-US" altLang="ja-JP" b="1" dirty="0"/>
              <a:t>Estimation </a:t>
            </a:r>
            <a:r>
              <a:rPr lang="en-US" altLang="ja-JP" b="1" dirty="0" smtClean="0"/>
              <a:t>Accuracy</a:t>
            </a:r>
            <a:endParaRPr lang="en-US" altLang="ja-JP" b="1" dirty="0"/>
          </a:p>
        </p:txBody>
      </p:sp>
      <p:sp>
        <p:nvSpPr>
          <p:cNvPr id="16394" name="Text Box 7"/>
          <p:cNvSpPr txBox="1">
            <a:spLocks noChangeArrowheads="1"/>
          </p:cNvSpPr>
          <p:nvPr/>
        </p:nvSpPr>
        <p:spPr bwMode="auto">
          <a:xfrm>
            <a:off x="1422400" y="2174875"/>
            <a:ext cx="2971800" cy="366713"/>
          </a:xfrm>
          <a:prstGeom prst="rect">
            <a:avLst/>
          </a:prstGeom>
          <a:noFill/>
          <a:ln w="9525">
            <a:noFill/>
            <a:miter lim="800000"/>
            <a:headEnd/>
            <a:tailEnd/>
          </a:ln>
        </p:spPr>
        <p:txBody>
          <a:bodyPr>
            <a:spAutoFit/>
          </a:bodyPr>
          <a:lstStyle/>
          <a:p>
            <a:pPr eaLnBrk="0" hangingPunct="0">
              <a:spcBef>
                <a:spcPct val="50000"/>
              </a:spcBef>
            </a:pPr>
            <a:endParaRPr lang="ja-JP" altLang="en-US"/>
          </a:p>
        </p:txBody>
      </p:sp>
      <p:sp>
        <p:nvSpPr>
          <p:cNvPr id="16395" name="Text Box 8"/>
          <p:cNvSpPr txBox="1">
            <a:spLocks noChangeArrowheads="1"/>
          </p:cNvSpPr>
          <p:nvPr/>
        </p:nvSpPr>
        <p:spPr bwMode="auto">
          <a:xfrm>
            <a:off x="2003425" y="4918075"/>
            <a:ext cx="2438400" cy="366713"/>
          </a:xfrm>
          <a:prstGeom prst="rect">
            <a:avLst/>
          </a:prstGeom>
          <a:noFill/>
          <a:ln w="9525">
            <a:noFill/>
            <a:miter lim="800000"/>
            <a:headEnd/>
            <a:tailEnd/>
          </a:ln>
        </p:spPr>
        <p:txBody>
          <a:bodyPr>
            <a:spAutoFit/>
          </a:bodyPr>
          <a:lstStyle/>
          <a:p>
            <a:pPr eaLnBrk="0" hangingPunct="0">
              <a:spcBef>
                <a:spcPct val="50000"/>
              </a:spcBef>
            </a:pPr>
            <a:r>
              <a:rPr lang="en-US" altLang="ja-JP" b="1" dirty="0"/>
              <a:t>Design </a:t>
            </a:r>
            <a:r>
              <a:rPr lang="en-US" altLang="ja-JP" b="1" dirty="0" smtClean="0"/>
              <a:t>Concept</a:t>
            </a:r>
            <a:endParaRPr lang="en-US" altLang="ja-JP" b="1" dirty="0"/>
          </a:p>
        </p:txBody>
      </p:sp>
      <p:sp>
        <p:nvSpPr>
          <p:cNvPr id="16396" name="Text Box 9"/>
          <p:cNvSpPr txBox="1">
            <a:spLocks noChangeArrowheads="1"/>
          </p:cNvSpPr>
          <p:nvPr/>
        </p:nvSpPr>
        <p:spPr bwMode="auto">
          <a:xfrm>
            <a:off x="5313363" y="4918075"/>
            <a:ext cx="2819400" cy="366713"/>
          </a:xfrm>
          <a:prstGeom prst="rect">
            <a:avLst/>
          </a:prstGeom>
          <a:noFill/>
          <a:ln w="9525">
            <a:noFill/>
            <a:miter lim="800000"/>
            <a:headEnd/>
            <a:tailEnd/>
          </a:ln>
        </p:spPr>
        <p:txBody>
          <a:bodyPr>
            <a:spAutoFit/>
          </a:bodyPr>
          <a:lstStyle/>
          <a:p>
            <a:pPr eaLnBrk="0" hangingPunct="0">
              <a:spcBef>
                <a:spcPct val="50000"/>
              </a:spcBef>
            </a:pPr>
            <a:r>
              <a:rPr lang="en-US" altLang="ja-JP" b="1" dirty="0"/>
              <a:t>Design </a:t>
            </a:r>
            <a:r>
              <a:rPr lang="en-US" altLang="ja-JP" b="1" dirty="0" smtClean="0"/>
              <a:t>Implementation</a:t>
            </a:r>
            <a:endParaRPr lang="en-US" altLang="ja-JP" b="1" dirty="0"/>
          </a:p>
        </p:txBody>
      </p:sp>
      <p:sp>
        <p:nvSpPr>
          <p:cNvPr id="16397" name="Line 10"/>
          <p:cNvSpPr>
            <a:spLocks noChangeShapeType="1"/>
          </p:cNvSpPr>
          <p:nvPr/>
        </p:nvSpPr>
        <p:spPr bwMode="auto">
          <a:xfrm>
            <a:off x="3937000" y="5133975"/>
            <a:ext cx="698500" cy="1588"/>
          </a:xfrm>
          <a:prstGeom prst="line">
            <a:avLst/>
          </a:prstGeom>
          <a:noFill/>
          <a:ln w="28575">
            <a:solidFill>
              <a:schemeClr val="tx1"/>
            </a:solidFill>
            <a:round/>
            <a:headEnd/>
            <a:tailEnd type="triangle" w="med" len="med"/>
          </a:ln>
        </p:spPr>
        <p:txBody>
          <a:bodyPr/>
          <a:lstStyle/>
          <a:p>
            <a:endParaRPr lang="en-US" dirty="0"/>
          </a:p>
        </p:txBody>
      </p:sp>
      <p:sp>
        <p:nvSpPr>
          <p:cNvPr id="16398" name="AutoShape 11"/>
          <p:cNvSpPr>
            <a:spLocks noChangeArrowheads="1"/>
          </p:cNvSpPr>
          <p:nvPr/>
        </p:nvSpPr>
        <p:spPr bwMode="auto">
          <a:xfrm>
            <a:off x="1320800" y="4003675"/>
            <a:ext cx="1601788" cy="762000"/>
          </a:xfrm>
          <a:prstGeom prst="roundRect">
            <a:avLst>
              <a:gd name="adj" fmla="val 16667"/>
            </a:avLst>
          </a:prstGeom>
          <a:solidFill>
            <a:srgbClr val="99CCFF"/>
          </a:solidFill>
          <a:ln w="19050">
            <a:noFill/>
            <a:round/>
            <a:headEnd/>
            <a:tailEnd/>
          </a:ln>
        </p:spPr>
        <p:txBody>
          <a:bodyPr wrap="none" anchor="ctr"/>
          <a:lstStyle/>
          <a:p>
            <a:pPr algn="ctr" eaLnBrk="0" hangingPunct="0"/>
            <a:r>
              <a:rPr lang="en-US" altLang="ja-JP" sz="1600" b="1" dirty="0"/>
              <a:t>User </a:t>
            </a:r>
            <a:r>
              <a:rPr lang="en-US" altLang="ja-JP" sz="1600" b="1" dirty="0" smtClean="0"/>
              <a:t>Input</a:t>
            </a:r>
            <a:endParaRPr lang="en-US" altLang="ja-JP" sz="1600" b="1" dirty="0"/>
          </a:p>
        </p:txBody>
      </p:sp>
      <p:sp>
        <p:nvSpPr>
          <p:cNvPr id="16399" name="AutoShape 12"/>
          <p:cNvSpPr>
            <a:spLocks noChangeArrowheads="1"/>
          </p:cNvSpPr>
          <p:nvPr/>
        </p:nvSpPr>
        <p:spPr bwMode="auto">
          <a:xfrm>
            <a:off x="2946400" y="3470275"/>
            <a:ext cx="1701800" cy="762000"/>
          </a:xfrm>
          <a:prstGeom prst="roundRect">
            <a:avLst>
              <a:gd name="adj" fmla="val 16667"/>
            </a:avLst>
          </a:prstGeom>
          <a:solidFill>
            <a:srgbClr val="99CCFF"/>
          </a:solidFill>
          <a:ln w="19050">
            <a:noFill/>
            <a:round/>
            <a:headEnd/>
            <a:tailEnd/>
          </a:ln>
        </p:spPr>
        <p:txBody>
          <a:bodyPr wrap="none" anchor="ctr"/>
          <a:lstStyle/>
          <a:p>
            <a:pPr algn="ctr" eaLnBrk="0" hangingPunct="0"/>
            <a:r>
              <a:rPr lang="en-US" altLang="ja-JP" sz="1600" b="1" dirty="0"/>
              <a:t>Quartus II </a:t>
            </a:r>
          </a:p>
          <a:p>
            <a:pPr algn="ctr" eaLnBrk="0" hangingPunct="0"/>
            <a:r>
              <a:rPr lang="en-US" altLang="ja-JP" sz="1600" b="1" dirty="0" smtClean="0"/>
              <a:t>Design Profile</a:t>
            </a:r>
            <a:endParaRPr lang="en-US" altLang="ja-JP" sz="1600" b="1" dirty="0"/>
          </a:p>
        </p:txBody>
      </p:sp>
      <p:sp>
        <p:nvSpPr>
          <p:cNvPr id="16400" name="AutoShape 13"/>
          <p:cNvSpPr>
            <a:spLocks noChangeArrowheads="1"/>
          </p:cNvSpPr>
          <p:nvPr/>
        </p:nvSpPr>
        <p:spPr bwMode="auto">
          <a:xfrm>
            <a:off x="4813300" y="2555875"/>
            <a:ext cx="1600200" cy="762000"/>
          </a:xfrm>
          <a:prstGeom prst="roundRect">
            <a:avLst>
              <a:gd name="adj" fmla="val 16667"/>
            </a:avLst>
          </a:prstGeom>
          <a:solidFill>
            <a:srgbClr val="99CCFF"/>
          </a:solidFill>
          <a:ln w="19050">
            <a:noFill/>
            <a:round/>
            <a:headEnd/>
            <a:tailEnd/>
          </a:ln>
        </p:spPr>
        <p:txBody>
          <a:bodyPr wrap="none" anchor="ctr"/>
          <a:lstStyle/>
          <a:p>
            <a:pPr algn="ctr" eaLnBrk="0" hangingPunct="0"/>
            <a:r>
              <a:rPr lang="en-US" altLang="ja-JP" sz="1600" b="1" dirty="0"/>
              <a:t>Placement and </a:t>
            </a:r>
          </a:p>
          <a:p>
            <a:pPr algn="ctr" eaLnBrk="0" hangingPunct="0"/>
            <a:r>
              <a:rPr lang="en-US" altLang="ja-JP" sz="1600" b="1" dirty="0" smtClean="0"/>
              <a:t>Routing Results</a:t>
            </a:r>
            <a:endParaRPr lang="en-US" altLang="ja-JP" sz="1600" b="1" dirty="0"/>
          </a:p>
        </p:txBody>
      </p:sp>
      <p:sp>
        <p:nvSpPr>
          <p:cNvPr id="16401" name="AutoShape 14"/>
          <p:cNvSpPr>
            <a:spLocks noChangeArrowheads="1"/>
          </p:cNvSpPr>
          <p:nvPr/>
        </p:nvSpPr>
        <p:spPr bwMode="auto">
          <a:xfrm>
            <a:off x="6451600" y="2098675"/>
            <a:ext cx="1600200" cy="762000"/>
          </a:xfrm>
          <a:prstGeom prst="roundRect">
            <a:avLst>
              <a:gd name="adj" fmla="val 16667"/>
            </a:avLst>
          </a:prstGeom>
          <a:solidFill>
            <a:srgbClr val="99CCFF"/>
          </a:solidFill>
          <a:ln w="19050">
            <a:noFill/>
            <a:round/>
            <a:headEnd/>
            <a:tailEnd/>
          </a:ln>
        </p:spPr>
        <p:txBody>
          <a:bodyPr wrap="none" anchor="ctr"/>
          <a:lstStyle/>
          <a:p>
            <a:pPr algn="ctr" eaLnBrk="0" hangingPunct="0"/>
            <a:r>
              <a:rPr lang="en-US" altLang="ja-JP" sz="1600" b="1" dirty="0"/>
              <a:t>Simulation </a:t>
            </a:r>
          </a:p>
          <a:p>
            <a:pPr algn="ctr" eaLnBrk="0" hangingPunct="0"/>
            <a:r>
              <a:rPr lang="en-US" altLang="ja-JP" sz="1600" b="1" dirty="0" smtClean="0"/>
              <a:t>Results</a:t>
            </a:r>
            <a:endParaRPr lang="en-US" altLang="ja-JP" sz="1600" b="1" dirty="0"/>
          </a:p>
        </p:txBody>
      </p:sp>
      <p:sp>
        <p:nvSpPr>
          <p:cNvPr id="16402" name="Text Box 15"/>
          <p:cNvSpPr txBox="1">
            <a:spLocks noChangeArrowheads="1"/>
          </p:cNvSpPr>
          <p:nvPr/>
        </p:nvSpPr>
        <p:spPr bwMode="auto">
          <a:xfrm>
            <a:off x="1295400" y="1524000"/>
            <a:ext cx="3390900" cy="369332"/>
          </a:xfrm>
          <a:prstGeom prst="rect">
            <a:avLst/>
          </a:prstGeom>
          <a:noFill/>
          <a:ln w="9525">
            <a:noFill/>
            <a:miter lim="800000"/>
            <a:headEnd/>
            <a:tailEnd/>
          </a:ln>
        </p:spPr>
        <p:txBody>
          <a:bodyPr>
            <a:spAutoFit/>
          </a:bodyPr>
          <a:lstStyle/>
          <a:p>
            <a:pPr algn="ctr" eaLnBrk="0" hangingPunct="0">
              <a:spcBef>
                <a:spcPct val="50000"/>
              </a:spcBef>
            </a:pPr>
            <a:r>
              <a:rPr lang="en-US" altLang="ja-JP" b="1" dirty="0" smtClean="0"/>
              <a:t>EPE Spreadsheet</a:t>
            </a:r>
            <a:endParaRPr lang="en-US" altLang="ja-JP" b="1" dirty="0"/>
          </a:p>
        </p:txBody>
      </p:sp>
      <p:sp>
        <p:nvSpPr>
          <p:cNvPr id="16403" name="Text Box 16"/>
          <p:cNvSpPr txBox="1">
            <a:spLocks noChangeArrowheads="1"/>
          </p:cNvSpPr>
          <p:nvPr/>
        </p:nvSpPr>
        <p:spPr bwMode="auto">
          <a:xfrm>
            <a:off x="4927600" y="1444625"/>
            <a:ext cx="3416300" cy="641350"/>
          </a:xfrm>
          <a:prstGeom prst="rect">
            <a:avLst/>
          </a:prstGeom>
          <a:noFill/>
          <a:ln w="9525">
            <a:noFill/>
            <a:miter lim="800000"/>
            <a:headEnd/>
            <a:tailEnd/>
          </a:ln>
        </p:spPr>
        <p:txBody>
          <a:bodyPr>
            <a:spAutoFit/>
          </a:bodyPr>
          <a:lstStyle/>
          <a:p>
            <a:pPr algn="ctr" eaLnBrk="0" hangingPunct="0">
              <a:spcBef>
                <a:spcPct val="50000"/>
              </a:spcBef>
            </a:pPr>
            <a:r>
              <a:rPr lang="en-US" altLang="ja-JP" b="1" dirty="0" err="1" smtClean="0"/>
              <a:t>Quartus</a:t>
            </a:r>
            <a:r>
              <a:rPr lang="en-US" altLang="ja-JP" b="1" dirty="0" smtClean="0"/>
              <a:t> </a:t>
            </a:r>
            <a:r>
              <a:rPr lang="en-US" altLang="ja-JP" b="1" dirty="0"/>
              <a:t>II PowerPlay Power Analyzer</a:t>
            </a:r>
          </a:p>
        </p:txBody>
      </p:sp>
      <p:sp>
        <p:nvSpPr>
          <p:cNvPr id="16404" name="Line 17"/>
          <p:cNvSpPr>
            <a:spLocks noChangeShapeType="1"/>
          </p:cNvSpPr>
          <p:nvPr/>
        </p:nvSpPr>
        <p:spPr bwMode="auto">
          <a:xfrm flipV="1">
            <a:off x="4699000" y="1641475"/>
            <a:ext cx="1588" cy="3657600"/>
          </a:xfrm>
          <a:prstGeom prst="line">
            <a:avLst/>
          </a:prstGeom>
          <a:noFill/>
          <a:ln w="38100">
            <a:solidFill>
              <a:schemeClr val="tx1"/>
            </a:solidFill>
            <a:prstDash val="dash"/>
            <a:round/>
            <a:headEnd/>
            <a:tailEnd/>
          </a:ln>
        </p:spPr>
        <p:txBody>
          <a:bodyPr/>
          <a:lstStyle/>
          <a:p>
            <a:endParaRPr lang="en-US" dirty="0"/>
          </a:p>
        </p:txBody>
      </p:sp>
      <p:sp>
        <p:nvSpPr>
          <p:cNvPr id="16405" name="AutoShape 18"/>
          <p:cNvSpPr>
            <a:spLocks noChangeArrowheads="1"/>
          </p:cNvSpPr>
          <p:nvPr/>
        </p:nvSpPr>
        <p:spPr bwMode="auto">
          <a:xfrm>
            <a:off x="1295400" y="5422900"/>
            <a:ext cx="7239000" cy="381000"/>
          </a:xfrm>
          <a:prstGeom prst="rightArrow">
            <a:avLst>
              <a:gd name="adj1" fmla="val 50000"/>
              <a:gd name="adj2" fmla="val 152088"/>
            </a:avLst>
          </a:prstGeom>
          <a:gradFill rotWithShape="1">
            <a:gsLst>
              <a:gs pos="0">
                <a:schemeClr val="tx2">
                  <a:alpha val="62000"/>
                </a:schemeClr>
              </a:gs>
              <a:gs pos="100000">
                <a:schemeClr val="tx2"/>
              </a:gs>
            </a:gsLst>
            <a:lin ang="0" scaled="1"/>
          </a:gradFill>
          <a:ln w="19050">
            <a:noFill/>
            <a:miter lim="800000"/>
            <a:headEnd/>
            <a:tailEnd/>
          </a:ln>
        </p:spPr>
        <p:txBody>
          <a:bodyPr wrap="none" anchor="ctr"/>
          <a:lstStyle/>
          <a:p>
            <a:pPr eaLnBrk="0" hangingPunct="0"/>
            <a:endParaRPr lang="en-US" dirty="0"/>
          </a:p>
        </p:txBody>
      </p:sp>
      <p:sp>
        <p:nvSpPr>
          <p:cNvPr id="16406" name="Text Box 19"/>
          <p:cNvSpPr txBox="1">
            <a:spLocks noChangeArrowheads="1"/>
          </p:cNvSpPr>
          <p:nvPr/>
        </p:nvSpPr>
        <p:spPr bwMode="auto">
          <a:xfrm>
            <a:off x="3816350" y="5715000"/>
            <a:ext cx="1963038" cy="369332"/>
          </a:xfrm>
          <a:prstGeom prst="rect">
            <a:avLst/>
          </a:prstGeom>
          <a:noFill/>
          <a:ln w="9525">
            <a:noFill/>
            <a:miter lim="800000"/>
            <a:headEnd/>
            <a:tailEnd/>
          </a:ln>
        </p:spPr>
        <p:txBody>
          <a:bodyPr wrap="none">
            <a:spAutoFit/>
          </a:bodyPr>
          <a:lstStyle/>
          <a:p>
            <a:pPr eaLnBrk="0" hangingPunct="0"/>
            <a:r>
              <a:rPr lang="en-US" b="1" dirty="0"/>
              <a:t>Project </a:t>
            </a:r>
            <a:r>
              <a:rPr lang="en-US" b="1" dirty="0" smtClean="0"/>
              <a:t>Timeline</a:t>
            </a:r>
            <a:endParaRPr lang="en-US" b="1" dirty="0"/>
          </a:p>
        </p:txBody>
      </p:sp>
      <p:sp>
        <p:nvSpPr>
          <p:cNvPr id="16407" name="Line 21"/>
          <p:cNvSpPr>
            <a:spLocks noChangeShapeType="1"/>
          </p:cNvSpPr>
          <p:nvPr/>
        </p:nvSpPr>
        <p:spPr bwMode="auto">
          <a:xfrm rot="10800000">
            <a:off x="1358900" y="5133975"/>
            <a:ext cx="711200" cy="1588"/>
          </a:xfrm>
          <a:prstGeom prst="line">
            <a:avLst/>
          </a:prstGeom>
          <a:noFill/>
          <a:ln w="28575">
            <a:solidFill>
              <a:schemeClr val="tx1"/>
            </a:solidFill>
            <a:round/>
            <a:headEnd/>
            <a:tailEnd type="triangle" w="med" len="med"/>
          </a:ln>
        </p:spPr>
        <p:txBody>
          <a:bodyPr/>
          <a:lstStyle/>
          <a:p>
            <a:endParaRPr lang="en-US" dirty="0"/>
          </a:p>
        </p:txBody>
      </p:sp>
      <p:sp>
        <p:nvSpPr>
          <p:cNvPr id="16408" name="Line 22"/>
          <p:cNvSpPr>
            <a:spLocks noChangeShapeType="1"/>
          </p:cNvSpPr>
          <p:nvPr/>
        </p:nvSpPr>
        <p:spPr bwMode="auto">
          <a:xfrm>
            <a:off x="7981950" y="5153025"/>
            <a:ext cx="338138" cy="1588"/>
          </a:xfrm>
          <a:prstGeom prst="line">
            <a:avLst/>
          </a:prstGeom>
          <a:noFill/>
          <a:ln w="28575">
            <a:solidFill>
              <a:schemeClr val="tx1"/>
            </a:solidFill>
            <a:round/>
            <a:headEnd/>
            <a:tailEnd type="triangle" w="med" len="med"/>
          </a:ln>
        </p:spPr>
        <p:txBody>
          <a:bodyPr/>
          <a:lstStyle/>
          <a:p>
            <a:endParaRPr lang="en-US" dirty="0"/>
          </a:p>
        </p:txBody>
      </p:sp>
      <p:sp>
        <p:nvSpPr>
          <p:cNvPr id="16409" name="Line 23"/>
          <p:cNvSpPr>
            <a:spLocks noChangeShapeType="1"/>
          </p:cNvSpPr>
          <p:nvPr/>
        </p:nvSpPr>
        <p:spPr bwMode="auto">
          <a:xfrm rot="10800000">
            <a:off x="4762500" y="5133975"/>
            <a:ext cx="600075" cy="1588"/>
          </a:xfrm>
          <a:prstGeom prst="line">
            <a:avLst/>
          </a:prstGeom>
          <a:noFill/>
          <a:ln w="28575">
            <a:solidFill>
              <a:schemeClr val="tx1"/>
            </a:solidFill>
            <a:round/>
            <a:headEnd/>
            <a:tailEnd type="triangle" w="med" len="med"/>
          </a:ln>
        </p:spPr>
        <p:txBody>
          <a:bodyPr/>
          <a:lstStyle/>
          <a:p>
            <a:endParaRPr lang="en-US" dirty="0"/>
          </a:p>
        </p:txBody>
      </p:sp>
    </p:spTree>
  </p:cSld>
  <p:clrMapOvr>
    <a:masterClrMapping/>
  </p:clrMapOvr>
  <p:transition advTm="45545"/>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0"/>
          <p:cNvSpPr>
            <a:spLocks noGrp="1" noChangeArrowheads="1"/>
          </p:cNvSpPr>
          <p:nvPr>
            <p:ph type="title"/>
          </p:nvPr>
        </p:nvSpPr>
        <p:spPr/>
        <p:txBody>
          <a:bodyPr/>
          <a:lstStyle/>
          <a:p>
            <a:r>
              <a:rPr lang="en-US" dirty="0" smtClean="0">
                <a:ea typeface="ＭＳ Ｐゴシック" pitchFamily="34" charset="-128"/>
              </a:rPr>
              <a:t>Power Analysis Tools</a:t>
            </a:r>
          </a:p>
        </p:txBody>
      </p:sp>
      <p:sp>
        <p:nvSpPr>
          <p:cNvPr id="15363" name="Slide Number Placeholder 3"/>
          <p:cNvSpPr>
            <a:spLocks noGrp="1"/>
          </p:cNvSpPr>
          <p:nvPr>
            <p:ph type="sldNum" sz="quarter" idx="10"/>
          </p:nvPr>
        </p:nvSpPr>
        <p:spPr>
          <a:noFill/>
        </p:spPr>
        <p:txBody>
          <a:bodyPr/>
          <a:lstStyle/>
          <a:p>
            <a:fld id="{7FBD4D9A-9F7F-4515-BCB9-BB2F68ADBEDE}" type="slidenum">
              <a:rPr lang="en-US" smtClean="0"/>
              <a:pPr/>
              <a:t>22</a:t>
            </a:fld>
            <a:endParaRPr lang="en-US" dirty="0" smtClean="0"/>
          </a:p>
        </p:txBody>
      </p:sp>
      <p:graphicFrame>
        <p:nvGraphicFramePr>
          <p:cNvPr id="122973" name="Group 93"/>
          <p:cNvGraphicFramePr>
            <a:graphicFrameLocks noGrp="1"/>
          </p:cNvGraphicFramePr>
          <p:nvPr/>
        </p:nvGraphicFramePr>
        <p:xfrm>
          <a:off x="427220" y="1187449"/>
          <a:ext cx="8199619" cy="4972775"/>
        </p:xfrm>
        <a:graphic>
          <a:graphicData uri="http://schemas.openxmlformats.org/drawingml/2006/table">
            <a:tbl>
              <a:tblPr/>
              <a:tblGrid>
                <a:gridCol w="1904598"/>
                <a:gridCol w="3224851"/>
                <a:gridCol w="3070170"/>
              </a:tblGrid>
              <a:tr h="795211">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endParaRPr kumimoji="0" lang="en-US" sz="2000" b="1" i="0" u="none" strike="noStrike" cap="none" normalizeH="0" baseline="0" dirty="0" smtClean="0">
                        <a:ln>
                          <a:noFill/>
                        </a:ln>
                        <a:solidFill>
                          <a:schemeClr val="bg1"/>
                        </a:solidFill>
                        <a:effectLst/>
                        <a:latin typeface="Arial" pitchFamily="34" charset="0"/>
                        <a:ea typeface="ＭＳ Ｐゴシック" pitchFamily="34" charset="-128"/>
                      </a:endParaRPr>
                    </a:p>
                  </a:txBody>
                  <a:tcPr anchor="ctr" horzOverflow="overflow">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34" charset="-128"/>
                        </a:rPr>
                        <a:t>EPE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34" charset="-128"/>
                        </a:rPr>
                        <a:t>Power Analysis and Optimization (</a:t>
                      </a:r>
                      <a:r>
                        <a:rPr kumimoji="0" lang="en-US" sz="1800" b="1" i="0" u="none" strike="noStrike" cap="none" normalizeH="0" baseline="0" dirty="0" err="1" smtClean="0">
                          <a:ln>
                            <a:noFill/>
                          </a:ln>
                          <a:solidFill>
                            <a:schemeClr val="bg1"/>
                          </a:solidFill>
                          <a:effectLst/>
                          <a:latin typeface="Arial" pitchFamily="34" charset="0"/>
                          <a:ea typeface="ＭＳ Ｐゴシック" pitchFamily="34" charset="-128"/>
                        </a:rPr>
                        <a:t>Quartus</a:t>
                      </a:r>
                      <a:r>
                        <a:rPr kumimoji="0" lang="en-US" sz="1800" b="1" i="0" u="none" strike="noStrike" cap="none" normalizeH="0" baseline="0" dirty="0" smtClean="0">
                          <a:ln>
                            <a:noFill/>
                          </a:ln>
                          <a:solidFill>
                            <a:schemeClr val="bg1"/>
                          </a:solidFill>
                          <a:effectLst/>
                          <a:latin typeface="Arial" pitchFamily="34" charset="0"/>
                          <a:ea typeface="ＭＳ Ｐゴシック" pitchFamily="34" charset="-128"/>
                        </a:rPr>
                        <a:t> II Software)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571301">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When to use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Before or during design implementation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Near or upon design completion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523555">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Accuracy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Reliable estimation (+/- 15%)</a:t>
                      </a:r>
                      <a:endParaRPr kumimoji="0" lang="en-US" sz="1400" b="1" i="0" u="none" strike="noStrike" cap="none" normalizeH="0" baseline="0" dirty="0" smtClean="0">
                        <a:ln>
                          <a:noFill/>
                        </a:ln>
                        <a:solidFill>
                          <a:schemeClr val="folHlink"/>
                        </a:solidFill>
                        <a:effectLst/>
                        <a:latin typeface="Arial" pitchFamily="34" charset="0"/>
                        <a:ea typeface="ＭＳ Ｐゴシック" pitchFamily="34" charset="-128"/>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High accuracy analysis (+/- 10%)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569019">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Dynamic power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Based on resource usage</a:t>
                      </a:r>
                    </a:p>
                    <a:p>
                      <a:pPr marL="228600" marR="0" lvl="0" indent="-2286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User-entered clock toggle rate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228600" marR="0" lvl="0" indent="-2286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Based on resource usage</a:t>
                      </a:r>
                    </a:p>
                    <a:p>
                      <a:pPr marL="228600" marR="0" lvl="0" indent="-2286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Resource (RAM, PLL, DSP, etc) configuration and mode</a:t>
                      </a:r>
                    </a:p>
                    <a:p>
                      <a:pPr marL="228600" marR="0" lvl="0" indent="-228600"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User-entered toggle rate or vector-based simulation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696427">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Static power</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1484313" marR="0" lvl="0" indent="-173038"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Exponential function of temperature</a:t>
                      </a:r>
                    </a:p>
                    <a:p>
                      <a:pPr marL="1484313" marR="0" lvl="0" indent="-173038"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May depend on resource usage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tr>
              <a:tr h="698073">
                <a:tc>
                  <a:txBody>
                    <a:bodyPr/>
                    <a:lstStyle/>
                    <a:p>
                      <a:pPr marL="0" marR="0" lvl="0" indent="0" algn="l"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34" charset="-128"/>
                        </a:rPr>
                        <a:t>Where to find</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hlinkClick r:id=""/>
                        </a:rPr>
                        <a:t>http://www.altera.com/support/devices/estimator/pow-powerplay.html</a:t>
                      </a:r>
                      <a:endParaRPr kumimoji="0" lang="en-US" sz="1400" b="1" i="0" u="none" strike="noStrike" cap="none" normalizeH="0" baseline="0" dirty="0" smtClean="0">
                        <a:ln>
                          <a:noFill/>
                        </a:ln>
                        <a:solidFill>
                          <a:schemeClr val="tx1"/>
                        </a:solidFill>
                        <a:effectLst/>
                        <a:latin typeface="Arial" pitchFamily="34" charset="0"/>
                        <a:ea typeface="ＭＳ Ｐゴシック" pitchFamily="34" charset="-128"/>
                      </a:endParaRP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34" charset="-128"/>
                        </a:rPr>
                        <a:t>Quartus II software</a:t>
                      </a:r>
                    </a:p>
                  </a:txBody>
                  <a:tcPr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ea typeface="ＭＳ Ｐゴシック" pitchFamily="34" charset="-128"/>
              </a:rPr>
              <a:t>PowerPlay Solution to Power Closure</a:t>
            </a:r>
          </a:p>
        </p:txBody>
      </p:sp>
      <p:graphicFrame>
        <p:nvGraphicFramePr>
          <p:cNvPr id="120907" name="Group 75"/>
          <p:cNvGraphicFramePr>
            <a:graphicFrameLocks noGrp="1"/>
          </p:cNvGraphicFramePr>
          <p:nvPr>
            <p:ph idx="1"/>
          </p:nvPr>
        </p:nvGraphicFramePr>
        <p:xfrm>
          <a:off x="350838" y="1187450"/>
          <a:ext cx="8331200" cy="4956176"/>
        </p:xfrm>
        <a:graphic>
          <a:graphicData uri="http://schemas.openxmlformats.org/drawingml/2006/table">
            <a:tbl>
              <a:tblPr/>
              <a:tblGrid>
                <a:gridCol w="1941402"/>
                <a:gridCol w="6389798"/>
              </a:tblGrid>
              <a:tr h="685800">
                <a:tc gridSpan="2">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2400" b="1" i="0" u="none" strike="noStrike" cap="none" normalizeH="0" baseline="0" dirty="0" smtClean="0">
                          <a:ln>
                            <a:noFill/>
                          </a:ln>
                          <a:solidFill>
                            <a:schemeClr val="bg1"/>
                          </a:solidFill>
                          <a:effectLst/>
                          <a:latin typeface="Arial" pitchFamily="34" charset="0"/>
                          <a:ea typeface="ＭＳ Ｐゴシック" pitchFamily="34" charset="-128"/>
                        </a:rPr>
                        <a:t>PowerPlay Power Technology Tools</a:t>
                      </a:r>
                      <a:endParaRPr kumimoji="0" lang="en-US" sz="2000" b="1" i="0" u="none" strike="noStrike" cap="none" normalizeH="0" baseline="0" dirty="0" smtClean="0">
                        <a:ln>
                          <a:noFill/>
                        </a:ln>
                        <a:solidFill>
                          <a:schemeClr val="bg1"/>
                        </a:solidFill>
                        <a:effectLst/>
                        <a:latin typeface="Arial" pitchFamily="34" charset="0"/>
                        <a:ea typeface="ＭＳ Ｐゴシック" pitchFamily="34" charset="-128"/>
                      </a:endParaRP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407988">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pitchFamily="34" charset="0"/>
                          <a:ea typeface="ＭＳ Ｐゴシック" pitchFamily="34" charset="-128"/>
                        </a:rPr>
                        <a:t>Features</a:t>
                      </a:r>
                    </a:p>
                  </a:txBody>
                  <a:tcPr marL="89747" marR="89747"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ea typeface="ＭＳ Ｐゴシック" pitchFamily="34" charset="-128"/>
                        </a:rPr>
                        <a:t>  </a:t>
                      </a:r>
                      <a:r>
                        <a:rPr kumimoji="0" lang="en-US" sz="2000" b="1" i="0" u="none" strike="noStrike" cap="none" normalizeH="0" baseline="0" dirty="0" smtClean="0">
                          <a:ln>
                            <a:noFill/>
                          </a:ln>
                          <a:solidFill>
                            <a:schemeClr val="bg1"/>
                          </a:solidFill>
                          <a:effectLst/>
                          <a:latin typeface="Arial" pitchFamily="34" charset="0"/>
                          <a:ea typeface="ＭＳ Ｐゴシック" pitchFamily="34" charset="-128"/>
                        </a:rPr>
                        <a:t>Benefits</a:t>
                      </a:r>
                      <a:endParaRPr kumimoji="0" lang="en-US" sz="1400" b="0" i="0" u="none" strike="noStrike" cap="none" normalizeH="0" baseline="0" dirty="0" smtClean="0">
                        <a:ln>
                          <a:noFill/>
                        </a:ln>
                        <a:solidFill>
                          <a:schemeClr val="bg1"/>
                        </a:solidFill>
                        <a:effectLst/>
                        <a:latin typeface="Arial" pitchFamily="34" charset="0"/>
                        <a:ea typeface="ＭＳ Ｐゴシック" pitchFamily="34" charset="-128"/>
                      </a:endParaRPr>
                    </a:p>
                  </a:txBody>
                  <a:tcPr marL="89747" marR="89747" anchor="ctr" anchorCtr="1"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1125538">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EPE</a:t>
                      </a: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Rich modeling environment</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Reliable estimate </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before design development</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Spreadsheet-based “what-if” analysis</a:t>
                      </a: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1184275">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ea typeface="ＭＳ Ｐゴシック" pitchFamily="34" charset="-128"/>
                        </a:rPr>
                        <a:t>PowerPlay</a:t>
                      </a: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 power analyzer</a:t>
                      </a:r>
                      <a:endParaRPr kumimoji="0" lang="en-US"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Detailed design power analysis</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High accuracy</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Use actual design placement and route </a:t>
                      </a:r>
                    </a:p>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and logic configuration</a:t>
                      </a: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20000"/>
                        </a:spcBef>
                        <a:spcAft>
                          <a:spcPct val="0"/>
                        </a:spcAft>
                        <a:buClr>
                          <a:srgbClr val="003399"/>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Automated power optimization</a:t>
                      </a:r>
                      <a:endParaRPr kumimoji="0" lang="en-US"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  Automatic power reduction</a:t>
                      </a:r>
                    </a:p>
                    <a:p>
                      <a:pPr marL="173038" marR="0" lvl="0" indent="-173038" algn="l" defTabSz="914400" rtl="0" eaLnBrk="1" fontAlgn="base" latinLnBrk="0" hangingPunct="1">
                        <a:lnSpc>
                          <a:spcPct val="100000"/>
                        </a:lnSpc>
                        <a:spcBef>
                          <a:spcPts val="0"/>
                        </a:spcBef>
                        <a:spcAft>
                          <a:spcPct val="0"/>
                        </a:spcAft>
                        <a:buClr>
                          <a:srgbClr val="003399"/>
                        </a:buClr>
                        <a:buSzPct val="75000"/>
                        <a:buFont typeface="Wingdings" pitchFamily="2" charset="2"/>
                        <a:buChar char="n"/>
                        <a:tabLst/>
                      </a:pP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Provide recommendations and</a:t>
                      </a:r>
                      <a:b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br>
                      <a:r>
                        <a:rPr kumimoji="0" lang="en-US" sz="1400" b="0" i="0" u="none" strike="noStrike" cap="none" normalizeH="0" baseline="0" dirty="0" smtClean="0">
                          <a:ln>
                            <a:noFill/>
                          </a:ln>
                          <a:solidFill>
                            <a:schemeClr val="tx1"/>
                          </a:solidFill>
                          <a:effectLst/>
                          <a:latin typeface="Arial" pitchFamily="34" charset="0"/>
                          <a:ea typeface="ＭＳ Ｐゴシック" pitchFamily="34" charset="-128"/>
                        </a:rPr>
                        <a:t>suggestions to reduce power</a:t>
                      </a: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rgbClr val="003399"/>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rPr>
                        <a:t>Power Optimization Advisor</a:t>
                      </a:r>
                      <a:endParaRPr kumimoji="0" lang="en-US" sz="12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747" marR="89747"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14339" name="Slide Number Placeholder 3"/>
          <p:cNvSpPr>
            <a:spLocks noGrp="1"/>
          </p:cNvSpPr>
          <p:nvPr>
            <p:ph type="sldNum" sz="quarter" idx="10"/>
          </p:nvPr>
        </p:nvSpPr>
        <p:spPr>
          <a:noFill/>
        </p:spPr>
        <p:txBody>
          <a:bodyPr/>
          <a:lstStyle/>
          <a:p>
            <a:fld id="{24EC6B42-34C1-480F-8CD8-CEAFBD164EF6}" type="slidenum">
              <a:rPr lang="en-US" smtClean="0"/>
              <a:pPr/>
              <a:t>23</a:t>
            </a:fld>
            <a:endParaRPr lang="en-US" dirty="0" smtClean="0"/>
          </a:p>
        </p:txBody>
      </p:sp>
      <p:sp>
        <p:nvSpPr>
          <p:cNvPr id="2294810" name="AutoShape 26"/>
          <p:cNvSpPr>
            <a:spLocks noChangeArrowheads="1"/>
          </p:cNvSpPr>
          <p:nvPr/>
        </p:nvSpPr>
        <p:spPr bwMode="auto">
          <a:xfrm>
            <a:off x="5446115" y="2650762"/>
            <a:ext cx="533400" cy="381000"/>
          </a:xfrm>
          <a:custGeom>
            <a:avLst/>
            <a:gdLst>
              <a:gd name="T0" fmla="*/ 400050 w 21600"/>
              <a:gd name="T1" fmla="*/ 0 h 21600"/>
              <a:gd name="T2" fmla="*/ 0 w 21600"/>
              <a:gd name="T3" fmla="*/ 190500 h 21600"/>
              <a:gd name="T4" fmla="*/ 400050 w 21600"/>
              <a:gd name="T5" fmla="*/ 381000 h 21600"/>
              <a:gd name="T6" fmla="*/ 533400 w 21600"/>
              <a:gd name="T7" fmla="*/ 1905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000"/>
          </a:solidFill>
          <a:ln w="9525">
            <a:noFill/>
            <a:miter lim="800000"/>
            <a:headEnd/>
            <a:tailEnd/>
          </a:ln>
          <a:effectLst/>
        </p:spPr>
        <p:txBody>
          <a:bodyPr wrap="none" anchor="ctr"/>
          <a:lstStyle/>
          <a:p>
            <a:pPr eaLnBrk="0" hangingPunct="0">
              <a:defRPr/>
            </a:pPr>
            <a:endParaRPr lang="en-US" dirty="0">
              <a:ea typeface="ＭＳ Ｐゴシック" pitchFamily="-112" charset="-128"/>
            </a:endParaRPr>
          </a:p>
        </p:txBody>
      </p:sp>
      <p:sp>
        <p:nvSpPr>
          <p:cNvPr id="14363" name="AutoShape 27"/>
          <p:cNvSpPr>
            <a:spLocks noChangeArrowheads="1"/>
          </p:cNvSpPr>
          <p:nvPr/>
        </p:nvSpPr>
        <p:spPr bwMode="auto">
          <a:xfrm>
            <a:off x="6227477" y="2423722"/>
            <a:ext cx="2204491" cy="914400"/>
          </a:xfrm>
          <a:prstGeom prst="cube">
            <a:avLst>
              <a:gd name="adj" fmla="val 25000"/>
            </a:avLst>
          </a:prstGeom>
          <a:solidFill>
            <a:srgbClr val="FFC000"/>
          </a:solidFill>
          <a:ln w="9525">
            <a:noFill/>
            <a:miter lim="800000"/>
            <a:headEnd/>
            <a:tailEnd/>
          </a:ln>
        </p:spPr>
        <p:txBody>
          <a:bodyPr wrap="none" anchor="ctr" anchorCtr="1"/>
          <a:lstStyle/>
          <a:p>
            <a:pPr marL="166688" indent="-166688" algn="ctr" eaLnBrk="0" hangingPunct="0">
              <a:spcBef>
                <a:spcPts val="0"/>
              </a:spcBef>
              <a:buClr>
                <a:srgbClr val="003399"/>
              </a:buClr>
              <a:buFont typeface="Wingdings" pitchFamily="2" charset="2"/>
              <a:buNone/>
            </a:pPr>
            <a:r>
              <a:rPr lang="en-US" sz="1050" b="1" dirty="0"/>
              <a:t>Fast </a:t>
            </a:r>
            <a:r>
              <a:rPr lang="en-US" sz="1050" b="1" dirty="0" smtClean="0"/>
              <a:t>System Closure,</a:t>
            </a:r>
            <a:endParaRPr lang="en-US" sz="1050" b="1" dirty="0"/>
          </a:p>
          <a:p>
            <a:pPr marL="166688" indent="-166688" algn="ctr" eaLnBrk="0" hangingPunct="0">
              <a:spcBef>
                <a:spcPts val="0"/>
              </a:spcBef>
              <a:buClr>
                <a:schemeClr val="bg1"/>
              </a:buClr>
              <a:buFont typeface="Wingdings" pitchFamily="2" charset="2"/>
              <a:buNone/>
            </a:pPr>
            <a:r>
              <a:rPr lang="en-US" sz="1050" b="1" dirty="0" smtClean="0"/>
              <a:t>Board Layout, and </a:t>
            </a:r>
            <a:endParaRPr lang="en-US" sz="1050" b="1" dirty="0"/>
          </a:p>
          <a:p>
            <a:pPr marL="166688" indent="-166688" algn="ctr" eaLnBrk="0" hangingPunct="0">
              <a:spcBef>
                <a:spcPts val="0"/>
              </a:spcBef>
              <a:buClr>
                <a:schemeClr val="bg1"/>
              </a:buClr>
              <a:buFont typeface="Wingdings" pitchFamily="2" charset="2"/>
              <a:buNone/>
            </a:pPr>
            <a:r>
              <a:rPr lang="en-US" sz="1050" b="1" dirty="0" smtClean="0"/>
              <a:t>System Development</a:t>
            </a:r>
            <a:endParaRPr lang="en-US" sz="1050" b="1" dirty="0"/>
          </a:p>
        </p:txBody>
      </p:sp>
      <p:sp>
        <p:nvSpPr>
          <p:cNvPr id="2294812" name="AutoShape 28"/>
          <p:cNvSpPr>
            <a:spLocks noChangeArrowheads="1"/>
          </p:cNvSpPr>
          <p:nvPr/>
        </p:nvSpPr>
        <p:spPr bwMode="auto">
          <a:xfrm>
            <a:off x="5408015" y="3777887"/>
            <a:ext cx="533400" cy="381000"/>
          </a:xfrm>
          <a:custGeom>
            <a:avLst/>
            <a:gdLst>
              <a:gd name="T0" fmla="*/ 400050 w 21600"/>
              <a:gd name="T1" fmla="*/ 0 h 21600"/>
              <a:gd name="T2" fmla="*/ 0 w 21600"/>
              <a:gd name="T3" fmla="*/ 190500 h 21600"/>
              <a:gd name="T4" fmla="*/ 400050 w 21600"/>
              <a:gd name="T5" fmla="*/ 381000 h 21600"/>
              <a:gd name="T6" fmla="*/ 533400 w 21600"/>
              <a:gd name="T7" fmla="*/ 1905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a:effectLst/>
        </p:spPr>
        <p:txBody>
          <a:bodyPr wrap="none" anchor="ctr"/>
          <a:lstStyle/>
          <a:p>
            <a:pPr eaLnBrk="0" hangingPunct="0">
              <a:defRPr/>
            </a:pPr>
            <a:endParaRPr lang="en-US" dirty="0">
              <a:ea typeface="ＭＳ Ｐゴシック" pitchFamily="-112" charset="-128"/>
            </a:endParaRPr>
          </a:p>
        </p:txBody>
      </p:sp>
      <p:sp>
        <p:nvSpPr>
          <p:cNvPr id="14365" name="AutoShape 29"/>
          <p:cNvSpPr>
            <a:spLocks noChangeArrowheads="1"/>
          </p:cNvSpPr>
          <p:nvPr/>
        </p:nvSpPr>
        <p:spPr bwMode="auto">
          <a:xfrm>
            <a:off x="6225890" y="3560372"/>
            <a:ext cx="2269251" cy="914400"/>
          </a:xfrm>
          <a:prstGeom prst="cube">
            <a:avLst>
              <a:gd name="adj" fmla="val 25000"/>
            </a:avLst>
          </a:prstGeom>
          <a:solidFill>
            <a:schemeClr val="accent1"/>
          </a:solidFill>
          <a:ln w="9525">
            <a:noFill/>
            <a:miter lim="800000"/>
            <a:headEnd/>
            <a:tailEnd/>
          </a:ln>
        </p:spPr>
        <p:txBody>
          <a:bodyPr wrap="none" anchor="ctr"/>
          <a:lstStyle/>
          <a:p>
            <a:pPr marL="166688" indent="-166688" algn="ctr" eaLnBrk="0" hangingPunct="0">
              <a:spcBef>
                <a:spcPts val="0"/>
              </a:spcBef>
              <a:buClr>
                <a:srgbClr val="003399"/>
              </a:buClr>
              <a:buFont typeface="Wingdings" pitchFamily="2" charset="2"/>
              <a:buNone/>
            </a:pPr>
            <a:r>
              <a:rPr lang="en-US" sz="1100" b="1" dirty="0">
                <a:solidFill>
                  <a:srgbClr val="1C1C1C"/>
                </a:solidFill>
              </a:rPr>
              <a:t>Meet </a:t>
            </a:r>
            <a:r>
              <a:rPr lang="en-US" sz="1100" b="1" dirty="0" smtClean="0">
                <a:solidFill>
                  <a:srgbClr val="1C1C1C"/>
                </a:solidFill>
              </a:rPr>
              <a:t>Power Budget </a:t>
            </a:r>
            <a:r>
              <a:rPr lang="en-US" sz="1100" b="1" dirty="0">
                <a:solidFill>
                  <a:srgbClr val="1C1C1C"/>
                </a:solidFill>
              </a:rPr>
              <a:t>at </a:t>
            </a:r>
            <a:r>
              <a:rPr lang="en-US" sz="1100" b="1" dirty="0" smtClean="0">
                <a:solidFill>
                  <a:srgbClr val="1C1C1C"/>
                </a:solidFill>
              </a:rPr>
              <a:t>Every</a:t>
            </a:r>
            <a:endParaRPr lang="en-US" sz="1100" b="1" dirty="0">
              <a:solidFill>
                <a:srgbClr val="1C1C1C"/>
              </a:solidFill>
            </a:endParaRPr>
          </a:p>
          <a:p>
            <a:pPr marL="166688" indent="-166688" algn="ctr" eaLnBrk="0" hangingPunct="0">
              <a:spcBef>
                <a:spcPts val="0"/>
              </a:spcBef>
              <a:buClr>
                <a:srgbClr val="003399"/>
              </a:buClr>
              <a:buFont typeface="Wingdings" pitchFamily="2" charset="2"/>
              <a:buNone/>
            </a:pPr>
            <a:r>
              <a:rPr lang="en-US" sz="1100" b="1" dirty="0" smtClean="0">
                <a:solidFill>
                  <a:srgbClr val="1C1C1C"/>
                </a:solidFill>
              </a:rPr>
              <a:t>Step </a:t>
            </a:r>
            <a:r>
              <a:rPr lang="en-US" sz="1100" b="1" dirty="0">
                <a:solidFill>
                  <a:srgbClr val="1C1C1C"/>
                </a:solidFill>
              </a:rPr>
              <a:t>of </a:t>
            </a:r>
            <a:r>
              <a:rPr lang="en-US" sz="1100" b="1" dirty="0" smtClean="0">
                <a:solidFill>
                  <a:srgbClr val="1C1C1C"/>
                </a:solidFill>
              </a:rPr>
              <a:t>Design Flow</a:t>
            </a:r>
            <a:endParaRPr lang="en-US" sz="1100" b="1" dirty="0">
              <a:solidFill>
                <a:srgbClr val="1C1C1C"/>
              </a:solidFill>
            </a:endParaRPr>
          </a:p>
        </p:txBody>
      </p:sp>
      <p:sp>
        <p:nvSpPr>
          <p:cNvPr id="2294814" name="AutoShape 30"/>
          <p:cNvSpPr>
            <a:spLocks noChangeArrowheads="1"/>
          </p:cNvSpPr>
          <p:nvPr/>
        </p:nvSpPr>
        <p:spPr bwMode="auto">
          <a:xfrm>
            <a:off x="5439765" y="5128850"/>
            <a:ext cx="530225" cy="381000"/>
          </a:xfrm>
          <a:custGeom>
            <a:avLst/>
            <a:gdLst>
              <a:gd name="T0" fmla="*/ 397669 w 21600"/>
              <a:gd name="T1" fmla="*/ 0 h 21600"/>
              <a:gd name="T2" fmla="*/ 0 w 21600"/>
              <a:gd name="T3" fmla="*/ 190500 h 21600"/>
              <a:gd name="T4" fmla="*/ 397669 w 21600"/>
              <a:gd name="T5" fmla="*/ 381000 h 21600"/>
              <a:gd name="T6" fmla="*/ 530225 w 21600"/>
              <a:gd name="T7" fmla="*/ 19050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noFill/>
            <a:miter lim="800000"/>
            <a:headEnd/>
            <a:tailEnd/>
          </a:ln>
          <a:effectLst/>
        </p:spPr>
        <p:txBody>
          <a:bodyPr wrap="none" anchor="ctr"/>
          <a:lstStyle/>
          <a:p>
            <a:pPr eaLnBrk="0" hangingPunct="0">
              <a:defRPr/>
            </a:pPr>
            <a:endParaRPr lang="en-US" dirty="0">
              <a:ea typeface="ＭＳ Ｐゴシック" pitchFamily="-112" charset="-128"/>
            </a:endParaRPr>
          </a:p>
        </p:txBody>
      </p:sp>
      <p:sp>
        <p:nvSpPr>
          <p:cNvPr id="14367" name="AutoShape 31"/>
          <p:cNvSpPr>
            <a:spLocks noChangeArrowheads="1"/>
          </p:cNvSpPr>
          <p:nvPr/>
        </p:nvSpPr>
        <p:spPr bwMode="auto">
          <a:xfrm>
            <a:off x="6225891" y="4870060"/>
            <a:ext cx="2184666" cy="914400"/>
          </a:xfrm>
          <a:prstGeom prst="cube">
            <a:avLst>
              <a:gd name="adj" fmla="val 25000"/>
            </a:avLst>
          </a:prstGeom>
          <a:solidFill>
            <a:schemeClr val="accent2"/>
          </a:solidFill>
          <a:ln w="9525">
            <a:noFill/>
            <a:miter lim="800000"/>
            <a:headEnd/>
            <a:tailEnd/>
          </a:ln>
        </p:spPr>
        <p:txBody>
          <a:bodyPr wrap="none" anchor="ctr"/>
          <a:lstStyle/>
          <a:p>
            <a:pPr marL="166688" indent="-166688" algn="ctr" eaLnBrk="0" hangingPunct="0">
              <a:spcBef>
                <a:spcPts val="0"/>
              </a:spcBef>
              <a:buClr>
                <a:srgbClr val="003399"/>
              </a:buClr>
              <a:buFont typeface="Wingdings" pitchFamily="2" charset="2"/>
              <a:buNone/>
            </a:pPr>
            <a:r>
              <a:rPr lang="en-US" sz="1100" b="1" dirty="0"/>
              <a:t>Increase </a:t>
            </a:r>
            <a:r>
              <a:rPr lang="en-US" sz="1100" b="1" dirty="0" smtClean="0"/>
              <a:t>Productivity</a:t>
            </a:r>
            <a:endParaRPr lang="en-US" sz="11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Line 2"/>
          <p:cNvSpPr>
            <a:spLocks noChangeShapeType="1"/>
          </p:cNvSpPr>
          <p:nvPr/>
        </p:nvSpPr>
        <p:spPr bwMode="auto">
          <a:xfrm>
            <a:off x="1719263" y="3333750"/>
            <a:ext cx="0" cy="381000"/>
          </a:xfrm>
          <a:prstGeom prst="line">
            <a:avLst/>
          </a:prstGeom>
          <a:noFill/>
          <a:ln w="38100">
            <a:solidFill>
              <a:schemeClr val="bg2"/>
            </a:solidFill>
            <a:round/>
            <a:headEnd/>
            <a:tailEnd type="triangle" w="med" len="med"/>
          </a:ln>
          <a:effectLst/>
        </p:spPr>
        <p:txBody>
          <a:bodyPr/>
          <a:lstStyle/>
          <a:p>
            <a:endParaRPr lang="en-US" dirty="0"/>
          </a:p>
        </p:txBody>
      </p:sp>
      <p:sp>
        <p:nvSpPr>
          <p:cNvPr id="491523" name="Line 3"/>
          <p:cNvSpPr>
            <a:spLocks noChangeShapeType="1"/>
          </p:cNvSpPr>
          <p:nvPr/>
        </p:nvSpPr>
        <p:spPr bwMode="auto">
          <a:xfrm>
            <a:off x="1760538" y="4460875"/>
            <a:ext cx="0" cy="533400"/>
          </a:xfrm>
          <a:prstGeom prst="line">
            <a:avLst/>
          </a:prstGeom>
          <a:noFill/>
          <a:ln w="38100">
            <a:solidFill>
              <a:schemeClr val="bg2"/>
            </a:solidFill>
            <a:round/>
            <a:headEnd/>
            <a:tailEnd type="triangle" w="med" len="med"/>
          </a:ln>
          <a:effectLst/>
        </p:spPr>
        <p:txBody>
          <a:bodyPr/>
          <a:lstStyle/>
          <a:p>
            <a:endParaRPr lang="en-US" dirty="0"/>
          </a:p>
        </p:txBody>
      </p:sp>
      <p:sp>
        <p:nvSpPr>
          <p:cNvPr id="491524" name="Rectangle 4"/>
          <p:cNvSpPr>
            <a:spLocks noGrp="1" noChangeArrowheads="1"/>
          </p:cNvSpPr>
          <p:nvPr>
            <p:ph type="title"/>
          </p:nvPr>
        </p:nvSpPr>
        <p:spPr>
          <a:xfrm>
            <a:off x="350837" y="273050"/>
            <a:ext cx="8591281" cy="914400"/>
          </a:xfrm>
        </p:spPr>
        <p:txBody>
          <a:bodyPr/>
          <a:lstStyle/>
          <a:p>
            <a:r>
              <a:rPr lang="en-US" dirty="0" smtClean="0"/>
              <a:t>Quartus II Software Power Optimization</a:t>
            </a:r>
            <a:endParaRPr lang="en-US" dirty="0"/>
          </a:p>
        </p:txBody>
      </p:sp>
      <p:sp>
        <p:nvSpPr>
          <p:cNvPr id="491525" name="AutoShape 5"/>
          <p:cNvSpPr>
            <a:spLocks noChangeArrowheads="1"/>
          </p:cNvSpPr>
          <p:nvPr/>
        </p:nvSpPr>
        <p:spPr bwMode="auto">
          <a:xfrm>
            <a:off x="617538" y="1046163"/>
            <a:ext cx="990600" cy="1066800"/>
          </a:xfrm>
          <a:prstGeom prst="can">
            <a:avLst>
              <a:gd name="adj" fmla="val 26923"/>
            </a:avLst>
          </a:prstGeom>
          <a:solidFill>
            <a:schemeClr val="tx2"/>
          </a:solidFill>
          <a:ln w="9525">
            <a:noFill/>
            <a:round/>
            <a:headEnd/>
            <a:tailEnd/>
          </a:ln>
          <a:effectLst/>
        </p:spPr>
        <p:txBody>
          <a:bodyPr wrap="none" anchor="ctr"/>
          <a:lstStyle/>
          <a:p>
            <a:pPr algn="ctr">
              <a:lnSpc>
                <a:spcPct val="90000"/>
              </a:lnSpc>
            </a:pPr>
            <a:r>
              <a:rPr lang="en-US" sz="1600" b="1" dirty="0">
                <a:solidFill>
                  <a:schemeClr val="bg1"/>
                </a:solidFill>
              </a:rPr>
              <a:t>Design</a:t>
            </a:r>
          </a:p>
          <a:p>
            <a:pPr algn="ctr">
              <a:lnSpc>
                <a:spcPct val="90000"/>
              </a:lnSpc>
            </a:pPr>
            <a:r>
              <a:rPr lang="en-US" sz="1600" b="1" dirty="0" smtClean="0">
                <a:solidFill>
                  <a:schemeClr val="bg1"/>
                </a:solidFill>
              </a:rPr>
              <a:t>Entry</a:t>
            </a:r>
            <a:endParaRPr lang="en-US" sz="1600" b="1" dirty="0">
              <a:solidFill>
                <a:schemeClr val="bg1"/>
              </a:solidFill>
            </a:endParaRPr>
          </a:p>
        </p:txBody>
      </p:sp>
      <p:sp>
        <p:nvSpPr>
          <p:cNvPr id="491526" name="AutoShape 6"/>
          <p:cNvSpPr>
            <a:spLocks noChangeArrowheads="1"/>
          </p:cNvSpPr>
          <p:nvPr/>
        </p:nvSpPr>
        <p:spPr bwMode="auto">
          <a:xfrm>
            <a:off x="1760538" y="1046163"/>
            <a:ext cx="1524000" cy="1066800"/>
          </a:xfrm>
          <a:prstGeom prst="can">
            <a:avLst>
              <a:gd name="adj" fmla="val 25000"/>
            </a:avLst>
          </a:prstGeom>
          <a:solidFill>
            <a:schemeClr val="tx2"/>
          </a:solidFill>
          <a:ln w="9525">
            <a:noFill/>
            <a:round/>
            <a:headEnd/>
            <a:tailEnd/>
          </a:ln>
          <a:effectLst/>
        </p:spPr>
        <p:txBody>
          <a:bodyPr wrap="none" anchor="ctr"/>
          <a:lstStyle/>
          <a:p>
            <a:pPr algn="ctr">
              <a:lnSpc>
                <a:spcPct val="90000"/>
              </a:lnSpc>
            </a:pPr>
            <a:r>
              <a:rPr lang="en-US" sz="1600" b="1" dirty="0">
                <a:solidFill>
                  <a:schemeClr val="bg1"/>
                </a:solidFill>
              </a:rPr>
              <a:t>Constraints</a:t>
            </a:r>
          </a:p>
        </p:txBody>
      </p:sp>
      <p:sp>
        <p:nvSpPr>
          <p:cNvPr id="491527" name="Rectangle 7"/>
          <p:cNvSpPr>
            <a:spLocks noChangeArrowheads="1"/>
          </p:cNvSpPr>
          <p:nvPr/>
        </p:nvSpPr>
        <p:spPr bwMode="auto">
          <a:xfrm>
            <a:off x="3711575" y="1046163"/>
            <a:ext cx="1447800" cy="914400"/>
          </a:xfrm>
          <a:prstGeom prst="rect">
            <a:avLst/>
          </a:prstGeom>
          <a:noFill/>
          <a:ln w="9525">
            <a:noFill/>
            <a:miter lim="800000"/>
            <a:headEnd/>
            <a:tailEnd/>
          </a:ln>
          <a:effectLst/>
        </p:spPr>
        <p:txBody>
          <a:bodyPr wrap="none" anchor="ctr"/>
          <a:lstStyle/>
          <a:p>
            <a:r>
              <a:rPr lang="en-US" sz="1600" b="1" dirty="0"/>
              <a:t>Speed </a:t>
            </a:r>
            <a:r>
              <a:rPr lang="en-US" sz="1600" b="1" dirty="0">
                <a:sym typeface="Wingdings" pitchFamily="2" charset="2"/>
              </a:rPr>
              <a:t></a:t>
            </a:r>
          </a:p>
          <a:p>
            <a:r>
              <a:rPr lang="en-US" sz="1600" b="1" dirty="0"/>
              <a:t>Area </a:t>
            </a:r>
            <a:r>
              <a:rPr lang="en-US" sz="1600" b="1" dirty="0">
                <a:sym typeface="Wingdings" pitchFamily="2" charset="2"/>
              </a:rPr>
              <a:t></a:t>
            </a:r>
          </a:p>
          <a:p>
            <a:r>
              <a:rPr lang="en-US" sz="1600" b="1" dirty="0">
                <a:solidFill>
                  <a:schemeClr val="accent1"/>
                </a:solidFill>
                <a:sym typeface="Wingdings" pitchFamily="2" charset="2"/>
              </a:rPr>
              <a:t>Power </a:t>
            </a:r>
          </a:p>
        </p:txBody>
      </p:sp>
      <p:sp>
        <p:nvSpPr>
          <p:cNvPr id="491528" name="AutoShape 8"/>
          <p:cNvSpPr>
            <a:spLocks/>
          </p:cNvSpPr>
          <p:nvPr/>
        </p:nvSpPr>
        <p:spPr bwMode="auto">
          <a:xfrm>
            <a:off x="3513138" y="1046163"/>
            <a:ext cx="228600" cy="914400"/>
          </a:xfrm>
          <a:prstGeom prst="leftBrace">
            <a:avLst>
              <a:gd name="adj1" fmla="val 33333"/>
              <a:gd name="adj2" fmla="val 50000"/>
            </a:avLst>
          </a:prstGeom>
          <a:noFill/>
          <a:ln w="38100">
            <a:solidFill>
              <a:schemeClr val="bg2"/>
            </a:solidFill>
            <a:round/>
            <a:headEnd/>
            <a:tailEnd/>
          </a:ln>
          <a:effectLst/>
        </p:spPr>
        <p:txBody>
          <a:bodyPr wrap="none" anchor="ctr"/>
          <a:lstStyle/>
          <a:p>
            <a:endParaRPr lang="en-US" dirty="0"/>
          </a:p>
        </p:txBody>
      </p:sp>
      <p:sp>
        <p:nvSpPr>
          <p:cNvPr id="491529" name="Rectangle 9"/>
          <p:cNvSpPr>
            <a:spLocks noChangeArrowheads="1"/>
          </p:cNvSpPr>
          <p:nvPr/>
        </p:nvSpPr>
        <p:spPr bwMode="auto">
          <a:xfrm>
            <a:off x="769938" y="3732213"/>
            <a:ext cx="2057400" cy="949325"/>
          </a:xfrm>
          <a:prstGeom prst="rect">
            <a:avLst/>
          </a:prstGeom>
          <a:solidFill>
            <a:schemeClr val="tx2"/>
          </a:solidFill>
          <a:ln w="9525">
            <a:noFill/>
            <a:miter lim="800000"/>
            <a:headEnd/>
            <a:tailEnd/>
          </a:ln>
          <a:effectLst/>
        </p:spPr>
        <p:txBody>
          <a:bodyPr wrap="none" anchor="ctr"/>
          <a:lstStyle/>
          <a:p>
            <a:pPr algn="ctr"/>
            <a:r>
              <a:rPr lang="en-US" sz="1800" b="1" dirty="0" smtClean="0">
                <a:solidFill>
                  <a:schemeClr val="bg1"/>
                </a:solidFill>
              </a:rPr>
              <a:t>Placement </a:t>
            </a:r>
            <a:r>
              <a:rPr lang="en-US" sz="1800" b="1" dirty="0">
                <a:solidFill>
                  <a:schemeClr val="bg1"/>
                </a:solidFill>
              </a:rPr>
              <a:t>and </a:t>
            </a:r>
            <a:r>
              <a:rPr lang="en-US" sz="1800" b="1" dirty="0" smtClean="0">
                <a:solidFill>
                  <a:schemeClr val="bg1"/>
                </a:solidFill>
              </a:rPr>
              <a:t>Route</a:t>
            </a:r>
            <a:endParaRPr lang="en-US" sz="1800" b="1" dirty="0">
              <a:solidFill>
                <a:schemeClr val="bg1"/>
              </a:solidFill>
            </a:endParaRPr>
          </a:p>
          <a:p>
            <a:pPr algn="ctr">
              <a:lnSpc>
                <a:spcPct val="50000"/>
              </a:lnSpc>
            </a:pPr>
            <a:endParaRPr lang="en-US" sz="1800" b="1" dirty="0">
              <a:solidFill>
                <a:schemeClr val="bg1"/>
              </a:solidFill>
            </a:endParaRPr>
          </a:p>
          <a:p>
            <a:pPr algn="ctr"/>
            <a:r>
              <a:rPr lang="en-US" sz="1600" b="1" dirty="0">
                <a:solidFill>
                  <a:srgbClr val="FFFF00"/>
                </a:solidFill>
              </a:rPr>
              <a:t>Optimize </a:t>
            </a:r>
            <a:r>
              <a:rPr lang="en-US" sz="1600" b="1" dirty="0" smtClean="0">
                <a:solidFill>
                  <a:srgbClr val="FFFF00"/>
                </a:solidFill>
              </a:rPr>
              <a:t>Power </a:t>
            </a:r>
            <a:r>
              <a:rPr lang="en-US" sz="1600" b="1" dirty="0">
                <a:solidFill>
                  <a:srgbClr val="FFFF00"/>
                </a:solidFill>
                <a:sym typeface="Wingdings" pitchFamily="2" charset="2"/>
              </a:rPr>
              <a:t></a:t>
            </a:r>
          </a:p>
        </p:txBody>
      </p:sp>
      <p:sp>
        <p:nvSpPr>
          <p:cNvPr id="491530" name="Rectangle 10"/>
          <p:cNvSpPr>
            <a:spLocks noChangeArrowheads="1"/>
          </p:cNvSpPr>
          <p:nvPr/>
        </p:nvSpPr>
        <p:spPr bwMode="auto">
          <a:xfrm>
            <a:off x="3360738" y="2620963"/>
            <a:ext cx="1190625" cy="1725612"/>
          </a:xfrm>
          <a:prstGeom prst="rect">
            <a:avLst/>
          </a:prstGeom>
          <a:solidFill>
            <a:schemeClr val="tx2"/>
          </a:solidFill>
          <a:ln w="9525">
            <a:noFill/>
            <a:miter lim="800000"/>
            <a:headEnd/>
            <a:tailEnd/>
          </a:ln>
          <a:effectLst/>
        </p:spPr>
        <p:txBody>
          <a:bodyPr wrap="none" anchor="ctr"/>
          <a:lstStyle/>
          <a:p>
            <a:pPr algn="ctr">
              <a:lnSpc>
                <a:spcPct val="90000"/>
              </a:lnSpc>
            </a:pPr>
            <a:r>
              <a:rPr lang="en-US" sz="1600" b="1" dirty="0">
                <a:solidFill>
                  <a:schemeClr val="bg1"/>
                </a:solidFill>
              </a:rPr>
              <a:t>PowerPlay </a:t>
            </a:r>
          </a:p>
          <a:p>
            <a:pPr algn="ctr">
              <a:lnSpc>
                <a:spcPct val="90000"/>
              </a:lnSpc>
            </a:pPr>
            <a:r>
              <a:rPr lang="en-US" sz="1600" b="1" dirty="0" smtClean="0">
                <a:solidFill>
                  <a:schemeClr val="bg1"/>
                </a:solidFill>
              </a:rPr>
              <a:t>Power </a:t>
            </a:r>
            <a:endParaRPr lang="en-US" sz="1600" b="1" dirty="0">
              <a:solidFill>
                <a:schemeClr val="bg1"/>
              </a:solidFill>
            </a:endParaRPr>
          </a:p>
          <a:p>
            <a:pPr algn="ctr">
              <a:lnSpc>
                <a:spcPct val="90000"/>
              </a:lnSpc>
            </a:pPr>
            <a:r>
              <a:rPr lang="en-US" sz="1600" b="1" dirty="0">
                <a:solidFill>
                  <a:schemeClr val="bg1"/>
                </a:solidFill>
              </a:rPr>
              <a:t>A</a:t>
            </a:r>
            <a:r>
              <a:rPr lang="en-US" sz="1600" b="1" dirty="0" smtClean="0">
                <a:solidFill>
                  <a:schemeClr val="bg1"/>
                </a:solidFill>
              </a:rPr>
              <a:t>nalyzer</a:t>
            </a:r>
            <a:endParaRPr lang="en-US" sz="1600" b="1" dirty="0">
              <a:solidFill>
                <a:schemeClr val="bg1"/>
              </a:solidFill>
            </a:endParaRPr>
          </a:p>
        </p:txBody>
      </p:sp>
      <p:sp>
        <p:nvSpPr>
          <p:cNvPr id="491531" name="Line 11"/>
          <p:cNvSpPr>
            <a:spLocks noChangeShapeType="1"/>
          </p:cNvSpPr>
          <p:nvPr/>
        </p:nvSpPr>
        <p:spPr bwMode="auto">
          <a:xfrm>
            <a:off x="1074738" y="2112963"/>
            <a:ext cx="0" cy="304800"/>
          </a:xfrm>
          <a:prstGeom prst="line">
            <a:avLst/>
          </a:prstGeom>
          <a:noFill/>
          <a:ln w="38100">
            <a:solidFill>
              <a:schemeClr val="bg2"/>
            </a:solidFill>
            <a:round/>
            <a:headEnd/>
            <a:tailEnd type="triangle" w="med" len="med"/>
          </a:ln>
          <a:effectLst/>
        </p:spPr>
        <p:txBody>
          <a:bodyPr/>
          <a:lstStyle/>
          <a:p>
            <a:endParaRPr lang="en-US" dirty="0"/>
          </a:p>
        </p:txBody>
      </p:sp>
      <p:sp>
        <p:nvSpPr>
          <p:cNvPr id="491532" name="Line 12"/>
          <p:cNvSpPr>
            <a:spLocks noChangeShapeType="1"/>
          </p:cNvSpPr>
          <p:nvPr/>
        </p:nvSpPr>
        <p:spPr bwMode="auto">
          <a:xfrm>
            <a:off x="2522538" y="2112963"/>
            <a:ext cx="0" cy="304800"/>
          </a:xfrm>
          <a:prstGeom prst="line">
            <a:avLst/>
          </a:prstGeom>
          <a:noFill/>
          <a:ln w="38100">
            <a:solidFill>
              <a:schemeClr val="bg2"/>
            </a:solidFill>
            <a:round/>
            <a:headEnd/>
            <a:tailEnd type="triangle" w="med" len="med"/>
          </a:ln>
          <a:effectLst/>
        </p:spPr>
        <p:txBody>
          <a:bodyPr/>
          <a:lstStyle/>
          <a:p>
            <a:endParaRPr lang="en-US" dirty="0"/>
          </a:p>
        </p:txBody>
      </p:sp>
      <p:sp>
        <p:nvSpPr>
          <p:cNvPr id="491533" name="Line 13"/>
          <p:cNvSpPr>
            <a:spLocks noChangeShapeType="1"/>
          </p:cNvSpPr>
          <p:nvPr/>
        </p:nvSpPr>
        <p:spPr bwMode="auto">
          <a:xfrm>
            <a:off x="1760538" y="2798763"/>
            <a:ext cx="0" cy="304800"/>
          </a:xfrm>
          <a:prstGeom prst="line">
            <a:avLst/>
          </a:prstGeom>
          <a:noFill/>
          <a:ln w="38100">
            <a:solidFill>
              <a:schemeClr val="bg2"/>
            </a:solidFill>
            <a:round/>
            <a:headEnd/>
            <a:tailEnd type="triangle" w="med" len="med"/>
          </a:ln>
          <a:effectLst/>
        </p:spPr>
        <p:txBody>
          <a:bodyPr/>
          <a:lstStyle/>
          <a:p>
            <a:endParaRPr lang="en-US" dirty="0"/>
          </a:p>
        </p:txBody>
      </p:sp>
      <p:sp>
        <p:nvSpPr>
          <p:cNvPr id="491534" name="Line 14"/>
          <p:cNvSpPr>
            <a:spLocks noChangeShapeType="1"/>
          </p:cNvSpPr>
          <p:nvPr/>
        </p:nvSpPr>
        <p:spPr bwMode="auto">
          <a:xfrm>
            <a:off x="2827338" y="4122738"/>
            <a:ext cx="533400" cy="0"/>
          </a:xfrm>
          <a:prstGeom prst="line">
            <a:avLst/>
          </a:prstGeom>
          <a:noFill/>
          <a:ln w="38100">
            <a:solidFill>
              <a:schemeClr val="bg2"/>
            </a:solidFill>
            <a:round/>
            <a:headEnd/>
            <a:tailEnd type="triangle" w="med" len="med"/>
          </a:ln>
          <a:effectLst/>
        </p:spPr>
        <p:txBody>
          <a:bodyPr/>
          <a:lstStyle/>
          <a:p>
            <a:endParaRPr lang="en-US" dirty="0"/>
          </a:p>
        </p:txBody>
      </p:sp>
      <p:sp>
        <p:nvSpPr>
          <p:cNvPr id="491535" name="Line 15"/>
          <p:cNvSpPr>
            <a:spLocks noChangeShapeType="1"/>
          </p:cNvSpPr>
          <p:nvPr/>
        </p:nvSpPr>
        <p:spPr bwMode="auto">
          <a:xfrm flipH="1">
            <a:off x="2827338" y="3860800"/>
            <a:ext cx="533400" cy="0"/>
          </a:xfrm>
          <a:prstGeom prst="line">
            <a:avLst/>
          </a:prstGeom>
          <a:noFill/>
          <a:ln w="38100">
            <a:solidFill>
              <a:schemeClr val="bg2"/>
            </a:solidFill>
            <a:round/>
            <a:headEnd/>
            <a:tailEnd type="triangle" w="med" len="med"/>
          </a:ln>
          <a:effectLst/>
        </p:spPr>
        <p:txBody>
          <a:bodyPr/>
          <a:lstStyle/>
          <a:p>
            <a:endParaRPr lang="en-US" dirty="0"/>
          </a:p>
        </p:txBody>
      </p:sp>
      <p:sp>
        <p:nvSpPr>
          <p:cNvPr id="491536" name="Text Box 16"/>
          <p:cNvSpPr txBox="1">
            <a:spLocks noChangeArrowheads="1"/>
          </p:cNvSpPr>
          <p:nvPr/>
        </p:nvSpPr>
        <p:spPr bwMode="auto">
          <a:xfrm>
            <a:off x="2468563" y="5389563"/>
            <a:ext cx="2728912" cy="830997"/>
          </a:xfrm>
          <a:prstGeom prst="rect">
            <a:avLst/>
          </a:prstGeom>
          <a:noFill/>
          <a:ln w="9525">
            <a:noFill/>
            <a:miter lim="800000"/>
            <a:headEnd/>
            <a:tailEnd/>
          </a:ln>
          <a:effectLst/>
        </p:spPr>
        <p:txBody>
          <a:bodyPr>
            <a:spAutoFit/>
          </a:bodyPr>
          <a:lstStyle/>
          <a:p>
            <a:pPr algn="ctr">
              <a:spcBef>
                <a:spcPct val="50000"/>
              </a:spcBef>
            </a:pPr>
            <a:r>
              <a:rPr lang="en-US" sz="2400" dirty="0" smtClean="0"/>
              <a:t>Power-Optimized </a:t>
            </a:r>
            <a:r>
              <a:rPr lang="en-US" sz="2400" dirty="0"/>
              <a:t/>
            </a:r>
            <a:br>
              <a:rPr lang="en-US" sz="2400" dirty="0"/>
            </a:br>
            <a:r>
              <a:rPr lang="en-US" sz="2400" dirty="0" smtClean="0"/>
              <a:t>Design </a:t>
            </a:r>
            <a:r>
              <a:rPr lang="en-US" sz="2400" dirty="0">
                <a:sym typeface="Wingdings" pitchFamily="2" charset="2"/>
              </a:rPr>
              <a:t></a:t>
            </a:r>
          </a:p>
        </p:txBody>
      </p:sp>
      <p:sp>
        <p:nvSpPr>
          <p:cNvPr id="491537" name="Line 17"/>
          <p:cNvSpPr>
            <a:spLocks noChangeShapeType="1"/>
          </p:cNvSpPr>
          <p:nvPr/>
        </p:nvSpPr>
        <p:spPr bwMode="auto">
          <a:xfrm>
            <a:off x="2841625" y="3186113"/>
            <a:ext cx="533400" cy="0"/>
          </a:xfrm>
          <a:prstGeom prst="line">
            <a:avLst/>
          </a:prstGeom>
          <a:noFill/>
          <a:ln w="38100">
            <a:solidFill>
              <a:schemeClr val="bg2"/>
            </a:solidFill>
            <a:round/>
            <a:headEnd/>
            <a:tailEnd type="triangle" w="med" len="med"/>
          </a:ln>
          <a:effectLst/>
        </p:spPr>
        <p:txBody>
          <a:bodyPr/>
          <a:lstStyle/>
          <a:p>
            <a:endParaRPr lang="en-US" dirty="0"/>
          </a:p>
        </p:txBody>
      </p:sp>
      <p:sp>
        <p:nvSpPr>
          <p:cNvPr id="491538" name="Line 18"/>
          <p:cNvSpPr>
            <a:spLocks noChangeShapeType="1"/>
          </p:cNvSpPr>
          <p:nvPr/>
        </p:nvSpPr>
        <p:spPr bwMode="auto">
          <a:xfrm flipH="1">
            <a:off x="2816225" y="2868613"/>
            <a:ext cx="533400" cy="0"/>
          </a:xfrm>
          <a:prstGeom prst="line">
            <a:avLst/>
          </a:prstGeom>
          <a:noFill/>
          <a:ln w="38100">
            <a:solidFill>
              <a:schemeClr val="bg2"/>
            </a:solidFill>
            <a:round/>
            <a:headEnd/>
            <a:tailEnd type="triangle" w="med" len="med"/>
          </a:ln>
          <a:effectLst/>
        </p:spPr>
        <p:txBody>
          <a:bodyPr/>
          <a:lstStyle/>
          <a:p>
            <a:endParaRPr lang="en-US" dirty="0"/>
          </a:p>
        </p:txBody>
      </p:sp>
      <p:sp>
        <p:nvSpPr>
          <p:cNvPr id="491539" name="Rectangle 19"/>
          <p:cNvSpPr>
            <a:spLocks noChangeArrowheads="1"/>
          </p:cNvSpPr>
          <p:nvPr/>
        </p:nvSpPr>
        <p:spPr bwMode="auto">
          <a:xfrm>
            <a:off x="771525" y="2411413"/>
            <a:ext cx="2057400" cy="949325"/>
          </a:xfrm>
          <a:prstGeom prst="rect">
            <a:avLst/>
          </a:prstGeom>
          <a:solidFill>
            <a:schemeClr val="tx2"/>
          </a:solidFill>
          <a:ln w="9525">
            <a:noFill/>
            <a:miter lim="800000"/>
            <a:headEnd/>
            <a:tailEnd/>
          </a:ln>
          <a:effectLst/>
        </p:spPr>
        <p:txBody>
          <a:bodyPr wrap="none" anchor="ctr"/>
          <a:lstStyle/>
          <a:p>
            <a:pPr algn="ctr"/>
            <a:r>
              <a:rPr lang="en-US" sz="1800" b="1" dirty="0">
                <a:solidFill>
                  <a:schemeClr val="bg1"/>
                </a:solidFill>
              </a:rPr>
              <a:t>Synthesis</a:t>
            </a:r>
          </a:p>
          <a:p>
            <a:pPr algn="ctr">
              <a:lnSpc>
                <a:spcPct val="50000"/>
              </a:lnSpc>
            </a:pPr>
            <a:endParaRPr lang="en-US" sz="1800" b="1" dirty="0">
              <a:solidFill>
                <a:schemeClr val="bg1"/>
              </a:solidFill>
            </a:endParaRPr>
          </a:p>
          <a:p>
            <a:pPr algn="ctr"/>
            <a:r>
              <a:rPr lang="en-US" sz="1600" b="1" dirty="0">
                <a:solidFill>
                  <a:srgbClr val="FFFF00"/>
                </a:solidFill>
              </a:rPr>
              <a:t>Optimize </a:t>
            </a:r>
            <a:r>
              <a:rPr lang="en-US" sz="1600" b="1" dirty="0" smtClean="0">
                <a:solidFill>
                  <a:srgbClr val="FFFF00"/>
                </a:solidFill>
              </a:rPr>
              <a:t>Power </a:t>
            </a:r>
            <a:r>
              <a:rPr lang="en-US" sz="1600" b="1" dirty="0">
                <a:solidFill>
                  <a:srgbClr val="FFFF00"/>
                </a:solidFill>
                <a:sym typeface="Wingdings" pitchFamily="2" charset="2"/>
              </a:rPr>
              <a:t></a:t>
            </a:r>
          </a:p>
        </p:txBody>
      </p:sp>
      <p:sp>
        <p:nvSpPr>
          <p:cNvPr id="491543" name="Text Box 23"/>
          <p:cNvSpPr txBox="1">
            <a:spLocks noChangeArrowheads="1"/>
          </p:cNvSpPr>
          <p:nvPr/>
        </p:nvSpPr>
        <p:spPr bwMode="auto">
          <a:xfrm>
            <a:off x="5090989" y="2555545"/>
            <a:ext cx="3603625" cy="2585323"/>
          </a:xfrm>
          <a:prstGeom prst="rect">
            <a:avLst/>
          </a:prstGeom>
          <a:noFill/>
          <a:ln w="9525">
            <a:noFill/>
            <a:miter lim="800000"/>
            <a:headEnd/>
            <a:tailEnd/>
          </a:ln>
          <a:effectLst/>
        </p:spPr>
        <p:txBody>
          <a:bodyPr>
            <a:spAutoFit/>
          </a:bodyPr>
          <a:lstStyle/>
          <a:p>
            <a:pPr>
              <a:spcBef>
                <a:spcPct val="20000"/>
              </a:spcBef>
              <a:buClr>
                <a:srgbClr val="003399"/>
              </a:buClr>
            </a:pPr>
            <a:r>
              <a:rPr lang="en-US" sz="1800" b="1" dirty="0" smtClean="0">
                <a:sym typeface="Wingdings" pitchFamily="2" charset="2"/>
              </a:rPr>
              <a:t>Accurate </a:t>
            </a:r>
            <a:r>
              <a:rPr lang="en-US" sz="1800" b="1" dirty="0">
                <a:sym typeface="Wingdings" pitchFamily="2" charset="2"/>
              </a:rPr>
              <a:t>power </a:t>
            </a:r>
            <a:r>
              <a:rPr lang="en-US" sz="1800" b="1" dirty="0" smtClean="0">
                <a:sym typeface="Wingdings" pitchFamily="2" charset="2"/>
              </a:rPr>
              <a:t>modeling</a:t>
            </a:r>
            <a:endParaRPr lang="en-US" b="1" dirty="0" smtClean="0">
              <a:sym typeface="Wingdings" pitchFamily="2" charset="2"/>
            </a:endParaRPr>
          </a:p>
          <a:p>
            <a:pPr>
              <a:spcBef>
                <a:spcPct val="20000"/>
              </a:spcBef>
              <a:buClr>
                <a:srgbClr val="003399"/>
              </a:buClr>
              <a:buFont typeface="Wingdings" pitchFamily="2" charset="2"/>
              <a:buChar char="n"/>
            </a:pPr>
            <a:r>
              <a:rPr lang="en-US" sz="1800" dirty="0" smtClean="0">
                <a:sym typeface="Wingdings" pitchFamily="2" charset="2"/>
              </a:rPr>
              <a:t> Physics-based </a:t>
            </a:r>
            <a:r>
              <a:rPr lang="en-US" sz="1800" dirty="0">
                <a:sym typeface="Wingdings" pitchFamily="2" charset="2"/>
              </a:rPr>
              <a:t>models</a:t>
            </a:r>
          </a:p>
          <a:p>
            <a:pPr marL="287338" indent="-287338">
              <a:spcBef>
                <a:spcPct val="20000"/>
              </a:spcBef>
              <a:buClr>
                <a:srgbClr val="003399"/>
              </a:buClr>
              <a:buFont typeface="Wingdings" pitchFamily="2" charset="2"/>
              <a:buChar char="n"/>
            </a:pPr>
            <a:r>
              <a:rPr lang="en-US" sz="1800" dirty="0" smtClean="0">
                <a:sym typeface="Wingdings" pitchFamily="2" charset="2"/>
              </a:rPr>
              <a:t>Proven </a:t>
            </a:r>
            <a:r>
              <a:rPr lang="en-US" sz="1800" dirty="0">
                <a:sym typeface="Wingdings" pitchFamily="2" charset="2"/>
              </a:rPr>
              <a:t>methodology and correlation</a:t>
            </a:r>
          </a:p>
          <a:p>
            <a:pPr>
              <a:spcBef>
                <a:spcPct val="20000"/>
              </a:spcBef>
              <a:buClr>
                <a:srgbClr val="003399"/>
              </a:buClr>
              <a:buFont typeface="Wingdings" pitchFamily="2" charset="2"/>
              <a:buChar char="n"/>
            </a:pPr>
            <a:endParaRPr lang="en-US" sz="1800" dirty="0">
              <a:sym typeface="Wingdings" pitchFamily="2" charset="2"/>
            </a:endParaRPr>
          </a:p>
          <a:p>
            <a:pPr>
              <a:spcBef>
                <a:spcPct val="20000"/>
              </a:spcBef>
              <a:buClr>
                <a:srgbClr val="003399"/>
              </a:buClr>
              <a:buFont typeface="Wingdings" pitchFamily="2" charset="2"/>
              <a:buNone/>
            </a:pPr>
            <a:r>
              <a:rPr lang="en-US" sz="1800" b="1" dirty="0">
                <a:sym typeface="Wingdings" pitchFamily="2" charset="2"/>
              </a:rPr>
              <a:t>Accurate modeling enables good optimization</a:t>
            </a:r>
          </a:p>
          <a:p>
            <a:pPr>
              <a:spcBef>
                <a:spcPct val="20000"/>
              </a:spcBef>
              <a:buClr>
                <a:srgbClr val="003399"/>
              </a:buClr>
              <a:buFont typeface="Wingdings" pitchFamily="2" charset="2"/>
              <a:buChar char="n"/>
            </a:pPr>
            <a:r>
              <a:rPr lang="en-US" sz="1800" dirty="0" smtClean="0">
                <a:sym typeface="Wingdings" pitchFamily="2" charset="2"/>
              </a:rPr>
              <a:t> Routing</a:t>
            </a:r>
            <a:r>
              <a:rPr lang="en-US" sz="1800" dirty="0">
                <a:sym typeface="Wingdings" pitchFamily="2" charset="2"/>
              </a:rPr>
              <a:t>, logic, RAM, </a:t>
            </a:r>
            <a:r>
              <a:rPr lang="en-US" sz="1800" dirty="0" smtClean="0">
                <a:sym typeface="Wingdings" pitchFamily="2" charset="2"/>
              </a:rPr>
              <a:t>and static</a:t>
            </a:r>
            <a:endParaRPr lang="en-US" sz="1800" dirty="0">
              <a:sym typeface="Wingdings" pitchFamily="2" charset="2"/>
            </a:endParaRPr>
          </a:p>
        </p:txBody>
      </p:sp>
      <p:sp>
        <p:nvSpPr>
          <p:cNvPr id="24" name="Text Box 22"/>
          <p:cNvSpPr txBox="1">
            <a:spLocks noChangeArrowheads="1"/>
          </p:cNvSpPr>
          <p:nvPr/>
        </p:nvSpPr>
        <p:spPr bwMode="auto">
          <a:xfrm>
            <a:off x="5932488" y="1285875"/>
            <a:ext cx="2714625" cy="915988"/>
          </a:xfrm>
          <a:prstGeom prst="rect">
            <a:avLst/>
          </a:prstGeom>
          <a:noFill/>
          <a:ln w="9525">
            <a:noFill/>
            <a:miter lim="800000"/>
            <a:headEnd/>
            <a:tailEnd/>
          </a:ln>
        </p:spPr>
        <p:txBody>
          <a:bodyPr>
            <a:spAutoFit/>
          </a:bodyPr>
          <a:lstStyle/>
          <a:p>
            <a:pPr>
              <a:spcBef>
                <a:spcPct val="20000"/>
              </a:spcBef>
              <a:buClr>
                <a:srgbClr val="003399"/>
              </a:buClr>
              <a:buFont typeface="Wingdings" pitchFamily="2" charset="2"/>
              <a:buNone/>
            </a:pPr>
            <a:r>
              <a:rPr lang="en-US" b="1" i="1" dirty="0">
                <a:solidFill>
                  <a:schemeClr val="accent1"/>
                </a:solidFill>
                <a:sym typeface="Wingdings" pitchFamily="2" charset="2"/>
              </a:rPr>
              <a:t>Set Compiler Settings to Focus on Reducing Power</a:t>
            </a:r>
            <a:endParaRPr lang="en-US" sz="1200" dirty="0"/>
          </a:p>
        </p:txBody>
      </p:sp>
      <p:sp>
        <p:nvSpPr>
          <p:cNvPr id="25" name="Line 23"/>
          <p:cNvSpPr>
            <a:spLocks noChangeShapeType="1"/>
          </p:cNvSpPr>
          <p:nvPr/>
        </p:nvSpPr>
        <p:spPr bwMode="auto">
          <a:xfrm flipH="1">
            <a:off x="4752975" y="1738313"/>
            <a:ext cx="1165225" cy="0"/>
          </a:xfrm>
          <a:prstGeom prst="line">
            <a:avLst/>
          </a:prstGeom>
          <a:noFill/>
          <a:ln w="57150">
            <a:solidFill>
              <a:schemeClr val="accent1"/>
            </a:solidFill>
            <a:round/>
            <a:headEnd/>
            <a:tailEnd type="triangle" w="med" len="med"/>
          </a:ln>
        </p:spPr>
        <p:txBody>
          <a:bodyPr wrap="none" anchor="ctr"/>
          <a:lstStyle/>
          <a:p>
            <a:endParaRPr lang="en-US" dirty="0"/>
          </a:p>
        </p:txBody>
      </p:sp>
      <p:pic>
        <p:nvPicPr>
          <p:cNvPr id="27" name="Picture 26" descr="SVdevice.jpg"/>
          <p:cNvPicPr>
            <a:picLocks noChangeAspect="1"/>
          </p:cNvPicPr>
          <p:nvPr/>
        </p:nvPicPr>
        <p:blipFill>
          <a:blip r:embed="rId3" cstate="email"/>
          <a:stretch>
            <a:fillRect/>
          </a:stretch>
        </p:blipFill>
        <p:spPr>
          <a:xfrm>
            <a:off x="1215123" y="5000772"/>
            <a:ext cx="1094845" cy="1176743"/>
          </a:xfrm>
          <a:prstGeom prst="rect">
            <a:avLst/>
          </a:prstGeom>
        </p:spPr>
      </p:pic>
    </p:spTree>
    <p:extLst>
      <p:ext uri="{BB962C8B-B14F-4D97-AF65-F5344CB8AC3E}">
        <p14:creationId xmlns:p14="http://schemas.microsoft.com/office/powerpoint/2010/main" xmlns="" val="39012098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Untitled-2.jpg"/>
          <p:cNvPicPr>
            <a:picLocks noChangeAspect="1"/>
          </p:cNvPicPr>
          <p:nvPr/>
        </p:nvPicPr>
        <p:blipFill>
          <a:blip r:embed="rId3" cstate="email"/>
          <a:stretch>
            <a:fillRect/>
          </a:stretch>
        </p:blipFill>
        <p:spPr>
          <a:xfrm>
            <a:off x="5955936" y="1481373"/>
            <a:ext cx="2790825" cy="3895725"/>
          </a:xfrm>
          <a:prstGeom prst="rect">
            <a:avLst/>
          </a:prstGeom>
        </p:spPr>
      </p:pic>
      <p:sp>
        <p:nvSpPr>
          <p:cNvPr id="121858" name="Rectangle 2"/>
          <p:cNvSpPr>
            <a:spLocks noGrp="1" noChangeArrowheads="1"/>
          </p:cNvSpPr>
          <p:nvPr>
            <p:ph type="title"/>
          </p:nvPr>
        </p:nvSpPr>
        <p:spPr/>
        <p:txBody>
          <a:bodyPr/>
          <a:lstStyle/>
          <a:p>
            <a:r>
              <a:rPr lang="en-US" dirty="0" smtClean="0"/>
              <a:t>Clock Gating Power Optimization</a:t>
            </a:r>
          </a:p>
        </p:txBody>
      </p:sp>
      <p:sp>
        <p:nvSpPr>
          <p:cNvPr id="121867" name="Rectangle 179"/>
          <p:cNvSpPr>
            <a:spLocks noGrp="1" noChangeArrowheads="1"/>
          </p:cNvSpPr>
          <p:nvPr>
            <p:ph idx="1"/>
          </p:nvPr>
        </p:nvSpPr>
        <p:spPr>
          <a:xfrm>
            <a:off x="350838" y="1187450"/>
            <a:ext cx="5352919" cy="4679950"/>
          </a:xfrm>
        </p:spPr>
        <p:txBody>
          <a:bodyPr>
            <a:normAutofit fontScale="92500" lnSpcReduction="10000"/>
          </a:bodyPr>
          <a:lstStyle/>
          <a:p>
            <a:pPr marL="231775" indent="-231775">
              <a:spcBef>
                <a:spcPts val="0"/>
              </a:spcBef>
              <a:spcAft>
                <a:spcPts val="300"/>
              </a:spcAft>
            </a:pPr>
            <a:r>
              <a:rPr lang="en-US" sz="1800" dirty="0" smtClean="0"/>
              <a:t>Automatically done by </a:t>
            </a:r>
            <a:r>
              <a:rPr lang="en-US" sz="1800" dirty="0" err="1" smtClean="0"/>
              <a:t>Quartus</a:t>
            </a:r>
            <a:r>
              <a:rPr lang="en-US" sz="1800" dirty="0" smtClean="0"/>
              <a:t> II software to reduce dynamic power by preventing unused logic from toggling</a:t>
            </a:r>
          </a:p>
          <a:p>
            <a:pPr marL="569913" lvl="1" indent="-225425">
              <a:spcBef>
                <a:spcPts val="0"/>
              </a:spcBef>
              <a:spcAft>
                <a:spcPts val="300"/>
              </a:spcAft>
            </a:pPr>
            <a:r>
              <a:rPr lang="en-US" sz="1400" dirty="0" smtClean="0"/>
              <a:t>Enabled in Normal and Extra Effort power optimization</a:t>
            </a:r>
          </a:p>
          <a:p>
            <a:pPr marL="569913" lvl="1" indent="-225425">
              <a:spcBef>
                <a:spcPts val="0"/>
              </a:spcBef>
              <a:spcAft>
                <a:spcPts val="1200"/>
              </a:spcAft>
            </a:pPr>
            <a:r>
              <a:rPr lang="en-US" sz="1400" dirty="0" smtClean="0"/>
              <a:t>Power savings can be up to 10% (design dependent)</a:t>
            </a:r>
          </a:p>
          <a:p>
            <a:pPr marL="231775" indent="-231775">
              <a:spcBef>
                <a:spcPts val="0"/>
              </a:spcBef>
              <a:spcAft>
                <a:spcPts val="300"/>
              </a:spcAft>
            </a:pPr>
            <a:r>
              <a:rPr lang="en-US" sz="1800" dirty="0" err="1" smtClean="0"/>
              <a:t>Stratix</a:t>
            </a:r>
            <a:r>
              <a:rPr lang="en-US" sz="1800" dirty="0" smtClean="0"/>
              <a:t> V FPGA clock network can be gated at 4 levels: </a:t>
            </a:r>
          </a:p>
          <a:p>
            <a:pPr marL="569913" lvl="1" indent="-225425">
              <a:spcBef>
                <a:spcPts val="0"/>
              </a:spcBef>
              <a:spcAft>
                <a:spcPts val="1200"/>
              </a:spcAft>
            </a:pPr>
            <a:r>
              <a:rPr lang="en-US" sz="1400" dirty="0" smtClean="0">
                <a:sym typeface="Wingdings 2"/>
              </a:rPr>
              <a:t>Global, quadrant, row, and block</a:t>
            </a:r>
          </a:p>
          <a:p>
            <a:pPr marL="231775" indent="-231775">
              <a:spcBef>
                <a:spcPts val="0"/>
              </a:spcBef>
              <a:spcAft>
                <a:spcPts val="300"/>
              </a:spcAft>
            </a:pPr>
            <a:r>
              <a:rPr lang="en-US" sz="1800" dirty="0" smtClean="0"/>
              <a:t>Two modes of clock gating:</a:t>
            </a:r>
          </a:p>
          <a:p>
            <a:pPr marL="569913" lvl="1" indent="-225425">
              <a:spcBef>
                <a:spcPts val="0"/>
              </a:spcBef>
              <a:spcAft>
                <a:spcPts val="300"/>
              </a:spcAft>
            </a:pPr>
            <a:r>
              <a:rPr lang="en-US" sz="1400" b="1" dirty="0" smtClean="0">
                <a:sym typeface="Wingdings 2"/>
              </a:rPr>
              <a:t>Static</a:t>
            </a:r>
            <a:r>
              <a:rPr lang="en-US" sz="1400" dirty="0" smtClean="0">
                <a:sym typeface="Wingdings 2"/>
              </a:rPr>
              <a:t>: Set at compile time using configuration random access memory (CRAM) bit. Permanently enable or disable clock (levels 2 and 3)</a:t>
            </a:r>
          </a:p>
          <a:p>
            <a:pPr marL="569913" lvl="1" indent="-225425">
              <a:spcBef>
                <a:spcPts val="0"/>
              </a:spcBef>
              <a:spcAft>
                <a:spcPts val="1200"/>
              </a:spcAft>
            </a:pPr>
            <a:r>
              <a:rPr lang="en-US" sz="1400" b="1" dirty="0" smtClean="0">
                <a:sym typeface="Wingdings 2"/>
              </a:rPr>
              <a:t>Dynamic</a:t>
            </a:r>
            <a:r>
              <a:rPr lang="en-US" sz="1400" dirty="0" smtClean="0">
                <a:sym typeface="Wingdings 2"/>
              </a:rPr>
              <a:t>:  Controlled by user or </a:t>
            </a:r>
            <a:r>
              <a:rPr lang="en-US" sz="1400" dirty="0" err="1" smtClean="0">
                <a:sym typeface="Wingdings 2"/>
              </a:rPr>
              <a:t>Quartus</a:t>
            </a:r>
            <a:r>
              <a:rPr lang="en-US" sz="1400" dirty="0" smtClean="0">
                <a:sym typeface="Wingdings 2"/>
              </a:rPr>
              <a:t> II software during circuit operation (levels 1 and 4) </a:t>
            </a:r>
          </a:p>
          <a:p>
            <a:pPr marL="231775" lvl="0" indent="-231775" eaLnBrk="0" hangingPunct="0">
              <a:spcBef>
                <a:spcPts val="0"/>
              </a:spcBef>
              <a:spcAft>
                <a:spcPts val="300"/>
              </a:spcAft>
              <a:defRPr/>
            </a:pPr>
            <a:r>
              <a:rPr lang="en-US" sz="1800" dirty="0" smtClean="0"/>
              <a:t>Additional clock gating can be constructed by users at design entry</a:t>
            </a:r>
          </a:p>
          <a:p>
            <a:pPr marL="569913" lvl="1" indent="-225425" eaLnBrk="0" hangingPunct="0">
              <a:spcBef>
                <a:spcPts val="0"/>
              </a:spcBef>
              <a:spcAft>
                <a:spcPts val="300"/>
              </a:spcAft>
              <a:defRPr/>
            </a:pPr>
            <a:r>
              <a:rPr lang="en-US" sz="1400" dirty="0" smtClean="0"/>
              <a:t>Highly dependent on circuit functionality</a:t>
            </a:r>
          </a:p>
          <a:p>
            <a:pPr marL="569913" lvl="1" indent="-225425" eaLnBrk="0" hangingPunct="0">
              <a:spcBef>
                <a:spcPts val="0"/>
              </a:spcBef>
              <a:spcAft>
                <a:spcPts val="300"/>
              </a:spcAft>
              <a:defRPr/>
            </a:pPr>
            <a:r>
              <a:rPr lang="en-US" sz="1400" dirty="0" smtClean="0"/>
              <a:t>See next slide for an example</a:t>
            </a:r>
          </a:p>
        </p:txBody>
      </p:sp>
      <p:sp>
        <p:nvSpPr>
          <p:cNvPr id="121857" name="Slide Number Placeholder 4"/>
          <p:cNvSpPr>
            <a:spLocks noGrp="1"/>
          </p:cNvSpPr>
          <p:nvPr>
            <p:ph type="sldNum" sz="quarter" idx="10"/>
          </p:nvPr>
        </p:nvSpPr>
        <p:spPr>
          <a:noFill/>
        </p:spPr>
        <p:txBody>
          <a:bodyPr/>
          <a:lstStyle/>
          <a:p>
            <a:fld id="{D1AEAE53-CF93-4490-A5E9-A34415D12E2D}" type="slidenum">
              <a:rPr lang="en-US" smtClean="0"/>
              <a:pPr/>
              <a:t>25</a:t>
            </a:fld>
            <a:endParaRPr lang="en-US" dirty="0" smtClean="0"/>
          </a:p>
        </p:txBody>
      </p:sp>
      <p:sp>
        <p:nvSpPr>
          <p:cNvPr id="121860" name="Line 4"/>
          <p:cNvSpPr>
            <a:spLocks noChangeShapeType="1"/>
          </p:cNvSpPr>
          <p:nvPr/>
        </p:nvSpPr>
        <p:spPr bwMode="auto">
          <a:xfrm>
            <a:off x="1474788" y="4868863"/>
            <a:ext cx="0" cy="0"/>
          </a:xfrm>
          <a:prstGeom prst="line">
            <a:avLst/>
          </a:prstGeom>
          <a:noFill/>
          <a:ln w="9525">
            <a:solidFill>
              <a:schemeClr val="tx1"/>
            </a:solidFill>
            <a:round/>
            <a:headEnd/>
            <a:tailEnd type="triangle" w="med" len="med"/>
          </a:ln>
        </p:spPr>
        <p:txBody>
          <a:bodyPr/>
          <a:lstStyle/>
          <a:p>
            <a:endParaRPr lang="en-US" dirty="0"/>
          </a:p>
        </p:txBody>
      </p:sp>
      <p:sp>
        <p:nvSpPr>
          <p:cNvPr id="121864" name="Line 8"/>
          <p:cNvSpPr>
            <a:spLocks noChangeShapeType="1"/>
          </p:cNvSpPr>
          <p:nvPr/>
        </p:nvSpPr>
        <p:spPr bwMode="auto">
          <a:xfrm flipH="1">
            <a:off x="2266950" y="5683250"/>
            <a:ext cx="1563688" cy="1588"/>
          </a:xfrm>
          <a:prstGeom prst="line">
            <a:avLst/>
          </a:prstGeom>
          <a:noFill/>
          <a:ln w="12700">
            <a:noFill/>
            <a:round/>
            <a:headEnd/>
            <a:tailEnd/>
          </a:ln>
        </p:spPr>
        <p:txBody>
          <a:bodyPr/>
          <a:lstStyle/>
          <a:p>
            <a:endParaRPr lang="en-US" dirty="0"/>
          </a:p>
        </p:txBody>
      </p:sp>
    </p:spTree>
    <p:extLst>
      <p:ext uri="{BB962C8B-B14F-4D97-AF65-F5344CB8AC3E}">
        <p14:creationId xmlns="" xmlns:p14="http://schemas.microsoft.com/office/powerpoint/2010/main" val="27396142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Block Power Optimization</a:t>
            </a:r>
            <a:endParaRPr lang="en-US" dirty="0"/>
          </a:p>
        </p:txBody>
      </p:sp>
      <p:sp>
        <p:nvSpPr>
          <p:cNvPr id="3" name="Text Placeholder 2"/>
          <p:cNvSpPr>
            <a:spLocks noGrp="1"/>
          </p:cNvSpPr>
          <p:nvPr>
            <p:ph idx="1"/>
          </p:nvPr>
        </p:nvSpPr>
        <p:spPr>
          <a:xfrm>
            <a:off x="350838" y="1187450"/>
            <a:ext cx="3973824" cy="4679950"/>
          </a:xfrm>
        </p:spPr>
        <p:txBody>
          <a:bodyPr/>
          <a:lstStyle/>
          <a:p>
            <a:pPr marL="231775" indent="-231775"/>
            <a:r>
              <a:rPr lang="en-US" sz="2400" dirty="0" smtClean="0"/>
              <a:t> Convert RAM read and write enable to clock enable</a:t>
            </a:r>
          </a:p>
          <a:p>
            <a:pPr marL="741363" lvl="1" indent="-284163">
              <a:spcAft>
                <a:spcPts val="1200"/>
              </a:spcAft>
            </a:pPr>
            <a:r>
              <a:rPr lang="en-US" sz="1800" dirty="0" smtClean="0"/>
              <a:t>More clock gating reduces dynamic power</a:t>
            </a:r>
            <a:endParaRPr lang="en-US" sz="2400" dirty="0" smtClean="0"/>
          </a:p>
          <a:p>
            <a:r>
              <a:rPr lang="en-US" sz="2400" dirty="0" smtClean="0"/>
              <a:t>Power-efficient physical mapping of RAM blocks</a:t>
            </a:r>
          </a:p>
          <a:p>
            <a:pPr lvl="1"/>
            <a:r>
              <a:rPr lang="en-US" sz="1800" dirty="0" smtClean="0"/>
              <a:t>Same functionality for up to 75% less power</a:t>
            </a:r>
            <a:endParaRPr lang="en-US" sz="1800" dirty="0"/>
          </a:p>
        </p:txBody>
      </p:sp>
      <p:sp>
        <p:nvSpPr>
          <p:cNvPr id="5" name="Slide Number Placeholder 4"/>
          <p:cNvSpPr>
            <a:spLocks noGrp="1"/>
          </p:cNvSpPr>
          <p:nvPr>
            <p:ph type="sldNum" sz="quarter" idx="10"/>
          </p:nvPr>
        </p:nvSpPr>
        <p:spPr/>
        <p:txBody>
          <a:bodyPr/>
          <a:lstStyle/>
          <a:p>
            <a:pPr>
              <a:defRPr/>
            </a:pPr>
            <a:fld id="{DE1842A1-5DA8-46EE-ADFA-6C244B62F5C0}" type="slidenum">
              <a:rPr lang="en-US" smtClean="0"/>
              <a:pPr>
                <a:defRPr/>
              </a:pPr>
              <a:t>26</a:t>
            </a:fld>
            <a:endParaRPr lang="en-US" dirty="0"/>
          </a:p>
        </p:txBody>
      </p:sp>
      <p:pic>
        <p:nvPicPr>
          <p:cNvPr id="2050" name="Picture 2"/>
          <p:cNvPicPr>
            <a:picLocks noChangeAspect="1" noChangeArrowheads="1"/>
          </p:cNvPicPr>
          <p:nvPr/>
        </p:nvPicPr>
        <p:blipFill>
          <a:blip r:embed="rId3" cstate="email"/>
          <a:srcRect/>
          <a:stretch>
            <a:fillRect/>
          </a:stretch>
        </p:blipFill>
        <p:spPr bwMode="auto">
          <a:xfrm>
            <a:off x="4859671" y="1192563"/>
            <a:ext cx="3639752" cy="1539669"/>
          </a:xfrm>
          <a:prstGeom prst="rect">
            <a:avLst/>
          </a:prstGeom>
          <a:noFill/>
          <a:ln w="9525">
            <a:noFill/>
            <a:miter lim="800000"/>
            <a:headEnd/>
            <a:tailEnd/>
          </a:ln>
        </p:spPr>
      </p:pic>
      <p:pic>
        <p:nvPicPr>
          <p:cNvPr id="2051" name="Picture 3"/>
          <p:cNvPicPr>
            <a:picLocks noChangeAspect="1" noChangeArrowheads="1"/>
          </p:cNvPicPr>
          <p:nvPr/>
        </p:nvPicPr>
        <p:blipFill>
          <a:blip r:embed="rId4" cstate="email"/>
          <a:srcRect/>
          <a:stretch>
            <a:fillRect/>
          </a:stretch>
        </p:blipFill>
        <p:spPr bwMode="auto">
          <a:xfrm>
            <a:off x="4851217" y="3051127"/>
            <a:ext cx="3756582" cy="1935874"/>
          </a:xfrm>
          <a:prstGeom prst="rect">
            <a:avLst/>
          </a:prstGeom>
          <a:noFill/>
          <a:ln w="9525">
            <a:noFill/>
            <a:miter lim="800000"/>
            <a:headEnd/>
            <a:tailEnd/>
          </a:ln>
        </p:spPr>
      </p:pic>
      <p:sp>
        <p:nvSpPr>
          <p:cNvPr id="10" name="Text Box 15"/>
          <p:cNvSpPr txBox="1">
            <a:spLocks noChangeArrowheads="1"/>
          </p:cNvSpPr>
          <p:nvPr/>
        </p:nvSpPr>
        <p:spPr bwMode="auto">
          <a:xfrm>
            <a:off x="331608" y="5276538"/>
            <a:ext cx="8510588" cy="830997"/>
          </a:xfrm>
          <a:prstGeom prst="rect">
            <a:avLst/>
          </a:prstGeom>
          <a:noFill/>
          <a:ln w="9525">
            <a:noFill/>
            <a:miter lim="800000"/>
            <a:headEnd/>
            <a:tailEnd/>
          </a:ln>
        </p:spPr>
        <p:txBody>
          <a:bodyPr wrap="square">
            <a:spAutoFit/>
          </a:bodyPr>
          <a:lstStyle/>
          <a:p>
            <a:pPr algn="ctr"/>
            <a:r>
              <a:rPr lang="en-US" sz="2400" b="1" i="1" dirty="0" smtClean="0">
                <a:solidFill>
                  <a:schemeClr val="hlink"/>
                </a:solidFill>
                <a:latin typeface="Arial Black" pitchFamily="34" charset="0"/>
              </a:rPr>
              <a:t>Significantly Lower RAM Power </a:t>
            </a:r>
            <a:br>
              <a:rPr lang="en-US" sz="2400" b="1" i="1" dirty="0" smtClean="0">
                <a:solidFill>
                  <a:schemeClr val="hlink"/>
                </a:solidFill>
                <a:latin typeface="Arial Black" pitchFamily="34" charset="0"/>
              </a:rPr>
            </a:br>
            <a:r>
              <a:rPr lang="en-US" sz="2400" b="1" i="1" dirty="0" smtClean="0">
                <a:solidFill>
                  <a:schemeClr val="hlink"/>
                </a:solidFill>
                <a:latin typeface="Arial Black" pitchFamily="34" charset="0"/>
              </a:rPr>
              <a:t>Using Quartus II PowerPlay Power Optimization</a:t>
            </a:r>
            <a:endParaRPr lang="en-US" sz="2400" b="1" i="1" dirty="0">
              <a:solidFill>
                <a:schemeClr val="hlink"/>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Model Accuracy</a:t>
            </a:r>
            <a:endParaRPr lang="en-US" dirty="0"/>
          </a:p>
        </p:txBody>
      </p:sp>
      <p:sp>
        <p:nvSpPr>
          <p:cNvPr id="3" name="Content Placeholder 2"/>
          <p:cNvSpPr>
            <a:spLocks noGrp="1"/>
          </p:cNvSpPr>
          <p:nvPr>
            <p:ph idx="1"/>
          </p:nvPr>
        </p:nvSpPr>
        <p:spPr>
          <a:xfrm>
            <a:off x="350838" y="1187450"/>
            <a:ext cx="8331200" cy="4575676"/>
          </a:xfrm>
        </p:spPr>
        <p:txBody>
          <a:bodyPr>
            <a:normAutofit/>
          </a:bodyPr>
          <a:lstStyle/>
          <a:p>
            <a:pPr>
              <a:spcBef>
                <a:spcPts val="0"/>
              </a:spcBef>
            </a:pPr>
            <a:r>
              <a:rPr lang="en-US" sz="2400" dirty="0" smtClean="0"/>
              <a:t>Altera strives to deliver the most accurate power models to customers</a:t>
            </a:r>
          </a:p>
          <a:p>
            <a:pPr>
              <a:spcBef>
                <a:spcPts val="0"/>
              </a:spcBef>
            </a:pPr>
            <a:endParaRPr lang="en-US" sz="2400" dirty="0" smtClean="0"/>
          </a:p>
          <a:p>
            <a:pPr>
              <a:spcBef>
                <a:spcPts val="0"/>
              </a:spcBef>
              <a:buNone/>
            </a:pPr>
            <a:endParaRPr lang="en-US" dirty="0" smtClean="0"/>
          </a:p>
          <a:p>
            <a:pPr>
              <a:spcBef>
                <a:spcPts val="0"/>
              </a:spcBef>
            </a:pPr>
            <a:endParaRPr lang="en-US" dirty="0" smtClean="0"/>
          </a:p>
          <a:p>
            <a:pPr>
              <a:spcBef>
                <a:spcPts val="0"/>
              </a:spcBef>
            </a:pPr>
            <a:endParaRPr lang="en-US" dirty="0" smtClean="0"/>
          </a:p>
          <a:p>
            <a:pPr>
              <a:spcBef>
                <a:spcPts val="0"/>
              </a:spcBef>
              <a:spcAft>
                <a:spcPts val="1200"/>
              </a:spcAft>
            </a:pPr>
            <a:r>
              <a:rPr lang="en-US" sz="2400" dirty="0" smtClean="0"/>
              <a:t>EPE and Quartus II software share the same models for static and functional block power</a:t>
            </a:r>
          </a:p>
          <a:p>
            <a:pPr>
              <a:spcBef>
                <a:spcPts val="0"/>
              </a:spcBef>
            </a:pPr>
            <a:r>
              <a:rPr lang="en-US" sz="2400" dirty="0" smtClean="0"/>
              <a:t>With Quartus II software, users can achieve higher accuracy </a:t>
            </a:r>
          </a:p>
          <a:p>
            <a:pPr lvl="1">
              <a:spcBef>
                <a:spcPts val="0"/>
              </a:spcBef>
            </a:pPr>
            <a:r>
              <a:rPr lang="en-US" sz="1800" dirty="0" smtClean="0"/>
              <a:t>More accurate toggle rates and resource utilization</a:t>
            </a:r>
            <a:endParaRPr lang="en-US" dirty="0" smtClean="0"/>
          </a:p>
        </p:txBody>
      </p:sp>
      <p:sp>
        <p:nvSpPr>
          <p:cNvPr id="4" name="Slide Number Placeholder 3"/>
          <p:cNvSpPr>
            <a:spLocks noGrp="1"/>
          </p:cNvSpPr>
          <p:nvPr>
            <p:ph type="sldNum" sz="quarter" idx="10"/>
          </p:nvPr>
        </p:nvSpPr>
        <p:spPr/>
        <p:txBody>
          <a:bodyPr/>
          <a:lstStyle/>
          <a:p>
            <a:pPr>
              <a:defRPr/>
            </a:pPr>
            <a:fld id="{78D26866-21BF-4494-956B-4195656E6028}" type="slidenum">
              <a:rPr lang="en-US" smtClean="0">
                <a:solidFill>
                  <a:srgbClr val="000000"/>
                </a:solidFill>
              </a:rPr>
              <a:pPr>
                <a:defRPr/>
              </a:pPr>
              <a:t>27</a:t>
            </a:fld>
            <a:endParaRPr lang="en-US" dirty="0">
              <a:solidFill>
                <a:srgbClr val="000000"/>
              </a:solidFill>
            </a:endParaRPr>
          </a:p>
        </p:txBody>
      </p:sp>
      <p:graphicFrame>
        <p:nvGraphicFramePr>
          <p:cNvPr id="5" name="Table 4"/>
          <p:cNvGraphicFramePr>
            <a:graphicFrameLocks noGrp="1"/>
          </p:cNvGraphicFramePr>
          <p:nvPr/>
        </p:nvGraphicFramePr>
        <p:xfrm>
          <a:off x="488893" y="2222416"/>
          <a:ext cx="8137947" cy="1060429"/>
        </p:xfrm>
        <a:graphic>
          <a:graphicData uri="http://schemas.openxmlformats.org/drawingml/2006/table">
            <a:tbl>
              <a:tblPr/>
              <a:tblGrid>
                <a:gridCol w="2706573"/>
                <a:gridCol w="2565815"/>
                <a:gridCol w="2865559"/>
              </a:tblGrid>
              <a:tr h="378725">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600" b="1" dirty="0" smtClean="0">
                          <a:solidFill>
                            <a:schemeClr val="bg1"/>
                          </a:solidFill>
                          <a:latin typeface="+mj-lt"/>
                          <a:ea typeface="MS Mincho"/>
                        </a:rPr>
                        <a:t>Phase</a:t>
                      </a:r>
                      <a:endParaRPr lang="en-US" sz="1600" b="1" dirty="0">
                        <a:solidFill>
                          <a:schemeClr val="bg1"/>
                        </a:solidFill>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600" b="1" dirty="0" smtClean="0">
                          <a:solidFill>
                            <a:schemeClr val="bg1"/>
                          </a:solidFill>
                          <a:latin typeface="+mj-lt"/>
                          <a:ea typeface="MS Mincho"/>
                        </a:rPr>
                        <a:t>EPE</a:t>
                      </a:r>
                      <a:endParaRPr lang="en-US" sz="1600" b="1" dirty="0">
                        <a:solidFill>
                          <a:schemeClr val="bg1"/>
                        </a:solidFill>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600" b="1" dirty="0" err="1" smtClean="0">
                          <a:solidFill>
                            <a:schemeClr val="bg1"/>
                          </a:solidFill>
                          <a:latin typeface="+mj-lt"/>
                          <a:ea typeface="MS Mincho"/>
                        </a:rPr>
                        <a:t>Quartus</a:t>
                      </a:r>
                      <a:r>
                        <a:rPr lang="en-US" sz="1600" b="1" dirty="0" smtClean="0">
                          <a:solidFill>
                            <a:schemeClr val="bg1"/>
                          </a:solidFill>
                          <a:latin typeface="+mj-lt"/>
                          <a:ea typeface="MS Mincho"/>
                        </a:rPr>
                        <a:t> II Software</a:t>
                      </a:r>
                      <a:endParaRPr lang="en-US" sz="1600" b="1" dirty="0">
                        <a:solidFill>
                          <a:schemeClr val="bg1"/>
                        </a:solidFill>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r>
              <a:tr h="34085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600" b="1" dirty="0" smtClean="0">
                          <a:latin typeface="+mj-lt"/>
                          <a:ea typeface="MS Mincho"/>
                        </a:rPr>
                        <a:t>Pre-silicon</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gridSpan="2">
                  <a:txBody>
                    <a:bodyPr/>
                    <a:lstStyle/>
                    <a:p>
                      <a:pPr marL="0" marR="0" algn="ctr" defTabSz="914400" rtl="0" eaLnBrk="1" fontAlgn="auto" latinLnBrk="0" hangingPunct="1">
                        <a:spcBef>
                          <a:spcPts val="0"/>
                        </a:spcBef>
                        <a:spcAft>
                          <a:spcPts val="0"/>
                        </a:spcAft>
                        <a:tabLst>
                          <a:tab pos="504190" algn="l"/>
                          <a:tab pos="756285" algn="l"/>
                          <a:tab pos="1008380" algn="l"/>
                          <a:tab pos="1260475" algn="l"/>
                          <a:tab pos="457200" algn="l"/>
                        </a:tabLst>
                      </a:pPr>
                      <a:r>
                        <a:rPr lang="en-US" sz="1600" b="1" kern="1200" dirty="0" smtClean="0">
                          <a:solidFill>
                            <a:schemeClr val="tx1"/>
                          </a:solidFill>
                          <a:latin typeface="+mj-lt"/>
                          <a:ea typeface="MS Mincho"/>
                          <a:cs typeface="+mn-cs"/>
                        </a:rPr>
                        <a:t>Preliminary models</a:t>
                      </a:r>
                      <a:endParaRPr lang="en-US" sz="1600" b="1" kern="1200" dirty="0">
                        <a:solidFill>
                          <a:schemeClr val="tx1"/>
                        </a:solidFill>
                        <a:latin typeface="+mj-lt"/>
                        <a:ea typeface="MS Mincho"/>
                        <a:cs typeface="+mn-cs"/>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hMerge="1">
                  <a:txBody>
                    <a:bodyPr/>
                    <a:lstStyle/>
                    <a:p>
                      <a:pPr marL="0" marR="0" algn="ctr" defTabSz="914400" rtl="0" eaLnBrk="1" fontAlgn="auto" latinLnBrk="0" hangingPunct="1">
                        <a:spcBef>
                          <a:spcPts val="0"/>
                        </a:spcBef>
                        <a:spcAft>
                          <a:spcPts val="0"/>
                        </a:spcAft>
                        <a:tabLst>
                          <a:tab pos="504190" algn="l"/>
                          <a:tab pos="756285" algn="l"/>
                          <a:tab pos="1008380" algn="l"/>
                          <a:tab pos="1260475" algn="l"/>
                          <a:tab pos="457200" algn="l"/>
                        </a:tabLst>
                      </a:pPr>
                      <a:endParaRPr lang="en-US" sz="1800" kern="1200" dirty="0">
                        <a:solidFill>
                          <a:schemeClr val="tx1"/>
                        </a:solidFill>
                        <a:latin typeface="+mj-lt"/>
                        <a:ea typeface="MS Mincho"/>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85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600" b="1" dirty="0" smtClean="0">
                          <a:latin typeface="+mj-lt"/>
                          <a:ea typeface="MS Mincho"/>
                        </a:rPr>
                        <a:t>Final power models</a:t>
                      </a:r>
                      <a:endParaRPr lang="en-US" sz="16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tabLst>
                          <a:tab pos="504190" algn="l"/>
                          <a:tab pos="756285" algn="l"/>
                          <a:tab pos="1008380" algn="l"/>
                          <a:tab pos="1260475" algn="l"/>
                          <a:tab pos="457200" algn="l"/>
                        </a:tabLst>
                      </a:pPr>
                      <a:r>
                        <a:rPr lang="en-US" sz="1600" b="1" kern="1200" dirty="0" smtClean="0">
                          <a:solidFill>
                            <a:schemeClr val="tx1"/>
                          </a:solidFill>
                          <a:latin typeface="+mj-lt"/>
                          <a:ea typeface="MS Mincho"/>
                          <a:cs typeface="+mn-cs"/>
                        </a:rPr>
                        <a:t>+/- 15%</a:t>
                      </a:r>
                      <a:endParaRPr lang="en-US" sz="1600" b="1" kern="1200" dirty="0">
                        <a:solidFill>
                          <a:schemeClr val="tx1"/>
                        </a:solidFill>
                        <a:latin typeface="+mj-lt"/>
                        <a:ea typeface="MS Mincho"/>
                        <a:cs typeface="+mn-cs"/>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defTabSz="914400" rtl="0" eaLnBrk="1" fontAlgn="auto" latinLnBrk="0" hangingPunct="1">
                        <a:spcBef>
                          <a:spcPts val="0"/>
                        </a:spcBef>
                        <a:spcAft>
                          <a:spcPts val="0"/>
                        </a:spcAft>
                        <a:tabLst>
                          <a:tab pos="504190" algn="l"/>
                          <a:tab pos="756285" algn="l"/>
                          <a:tab pos="1008380" algn="l"/>
                          <a:tab pos="1260475" algn="l"/>
                          <a:tab pos="457200" algn="l"/>
                        </a:tabLst>
                      </a:pPr>
                      <a:r>
                        <a:rPr lang="en-US" sz="1600" b="1" kern="1200" dirty="0" smtClean="0">
                          <a:solidFill>
                            <a:schemeClr val="tx1"/>
                          </a:solidFill>
                          <a:latin typeface="+mj-lt"/>
                          <a:ea typeface="MS Mincho"/>
                          <a:cs typeface="+mn-cs"/>
                        </a:rPr>
                        <a:t>+/- 10%</a:t>
                      </a:r>
                      <a:endParaRPr lang="en-US" sz="1600" b="1" kern="1200" dirty="0">
                        <a:solidFill>
                          <a:schemeClr val="tx1"/>
                        </a:solidFill>
                        <a:latin typeface="+mj-lt"/>
                        <a:ea typeface="MS Mincho"/>
                        <a:cs typeface="+mn-cs"/>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bl>
          </a:graphicData>
        </a:graphic>
      </p:graphicFrame>
      <p:sp>
        <p:nvSpPr>
          <p:cNvPr id="6" name="TextBox 5"/>
          <p:cNvSpPr txBox="1"/>
          <p:nvPr/>
        </p:nvSpPr>
        <p:spPr>
          <a:xfrm>
            <a:off x="376354" y="6148265"/>
            <a:ext cx="4466287" cy="246221"/>
          </a:xfrm>
          <a:prstGeom prst="rect">
            <a:avLst/>
          </a:prstGeom>
          <a:noFill/>
        </p:spPr>
        <p:txBody>
          <a:bodyPr wrap="none" rtlCol="0">
            <a:spAutoFit/>
          </a:bodyPr>
          <a:lstStyle/>
          <a:p>
            <a:r>
              <a:rPr lang="en-US" sz="1000" b="1" dirty="0" smtClean="0"/>
              <a:t>Note</a:t>
            </a:r>
            <a:r>
              <a:rPr lang="en-US" sz="1000" dirty="0" smtClean="0"/>
              <a:t>: Accuracy numbers shown in table assume good toggle rate estimates</a:t>
            </a:r>
            <a:endParaRPr lang="en-US" sz="10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a:xfrm>
            <a:off x="533399" y="1250950"/>
            <a:ext cx="6420853" cy="1143000"/>
          </a:xfrm>
        </p:spPr>
        <p:txBody>
          <a:bodyPr/>
          <a:lstStyle/>
          <a:p>
            <a:pPr eaLnBrk="1" hangingPunct="1"/>
            <a:r>
              <a:rPr lang="en-GB" dirty="0" smtClean="0"/>
              <a:t>Designing for Low Power: Recommendations</a:t>
            </a:r>
          </a:p>
        </p:txBody>
      </p:sp>
      <p:sp>
        <p:nvSpPr>
          <p:cNvPr id="10243" name="Subtitle 5"/>
          <p:cNvSpPr>
            <a:spLocks noGrp="1"/>
          </p:cNvSpPr>
          <p:nvPr>
            <p:ph type="subTitle" idx="1"/>
          </p:nvPr>
        </p:nvSpPr>
        <p:spPr/>
        <p:txBody>
          <a:bodyPr/>
          <a:lstStyle/>
          <a:p>
            <a:pPr eaLnBrk="1" hangingPunct="1"/>
            <a:endParaRPr lang="en-GB" dirty="0" smtClean="0"/>
          </a:p>
        </p:txBody>
      </p:sp>
      <p:sp>
        <p:nvSpPr>
          <p:cNvPr id="10244" name="Slide Number Placeholder 3"/>
          <p:cNvSpPr>
            <a:spLocks noGrp="1"/>
          </p:cNvSpPr>
          <p:nvPr>
            <p:ph type="sldNum" sz="quarter" idx="4294967295"/>
          </p:nvPr>
        </p:nvSpPr>
        <p:spPr>
          <a:xfrm>
            <a:off x="0" y="6588125"/>
            <a:ext cx="698500" cy="282575"/>
          </a:xfrm>
          <a:noFill/>
        </p:spPr>
        <p:txBody>
          <a:bodyPr/>
          <a:lstStyle/>
          <a:p>
            <a:fld id="{E26EDD55-175B-4760-8051-F250DF9EAD31}"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43600" y="4770120"/>
            <a:ext cx="2106280" cy="16154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2933700" y="5463540"/>
            <a:ext cx="1501140" cy="9296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Freeform 29"/>
          <p:cNvSpPr/>
          <p:nvPr/>
        </p:nvSpPr>
        <p:spPr bwMode="auto">
          <a:xfrm>
            <a:off x="743600" y="3760209"/>
            <a:ext cx="3683619" cy="1627131"/>
          </a:xfrm>
          <a:custGeom>
            <a:avLst/>
            <a:gdLst>
              <a:gd name="connsiteX0" fmla="*/ 53340 w 2994660"/>
              <a:gd name="connsiteY0" fmla="*/ 7620 h 1112520"/>
              <a:gd name="connsiteX1" fmla="*/ 2994660 w 2994660"/>
              <a:gd name="connsiteY1" fmla="*/ 7620 h 1112520"/>
              <a:gd name="connsiteX2" fmla="*/ 2994660 w 2994660"/>
              <a:gd name="connsiteY2" fmla="*/ 1112520 h 1112520"/>
              <a:gd name="connsiteX3" fmla="*/ 1783080 w 2994660"/>
              <a:gd name="connsiteY3" fmla="*/ 1112520 h 1112520"/>
              <a:gd name="connsiteX4" fmla="*/ 1783080 w 2994660"/>
              <a:gd name="connsiteY4" fmla="*/ 777240 h 1112520"/>
              <a:gd name="connsiteX5" fmla="*/ 0 w 2994660"/>
              <a:gd name="connsiteY5" fmla="*/ 777240 h 1112520"/>
              <a:gd name="connsiteX6" fmla="*/ 0 w 2994660"/>
              <a:gd name="connsiteY6" fmla="*/ 0 h 1112520"/>
              <a:gd name="connsiteX7" fmla="*/ 53340 w 2994660"/>
              <a:gd name="connsiteY7" fmla="*/ 7620 h 1112520"/>
              <a:gd name="connsiteX0" fmla="*/ 53340 w 2994660"/>
              <a:gd name="connsiteY0" fmla="*/ 7620 h 1112520"/>
              <a:gd name="connsiteX1" fmla="*/ 2994660 w 2994660"/>
              <a:gd name="connsiteY1" fmla="*/ 7620 h 1112520"/>
              <a:gd name="connsiteX2" fmla="*/ 2994660 w 2994660"/>
              <a:gd name="connsiteY2" fmla="*/ 1112520 h 1112520"/>
              <a:gd name="connsiteX3" fmla="*/ 1783080 w 2994660"/>
              <a:gd name="connsiteY3" fmla="*/ 1112520 h 1112520"/>
              <a:gd name="connsiteX4" fmla="*/ 1783080 w 2994660"/>
              <a:gd name="connsiteY4" fmla="*/ 636875 h 1112520"/>
              <a:gd name="connsiteX5" fmla="*/ 0 w 2994660"/>
              <a:gd name="connsiteY5" fmla="*/ 777240 h 1112520"/>
              <a:gd name="connsiteX6" fmla="*/ 0 w 2994660"/>
              <a:gd name="connsiteY6" fmla="*/ 0 h 1112520"/>
              <a:gd name="connsiteX7" fmla="*/ 53340 w 2994660"/>
              <a:gd name="connsiteY7" fmla="*/ 7620 h 1112520"/>
              <a:gd name="connsiteX0" fmla="*/ 65766 w 3007086"/>
              <a:gd name="connsiteY0" fmla="*/ 7620 h 1112520"/>
              <a:gd name="connsiteX1" fmla="*/ 3007086 w 3007086"/>
              <a:gd name="connsiteY1" fmla="*/ 7620 h 1112520"/>
              <a:gd name="connsiteX2" fmla="*/ 3007086 w 3007086"/>
              <a:gd name="connsiteY2" fmla="*/ 1112520 h 1112520"/>
              <a:gd name="connsiteX3" fmla="*/ 1795506 w 3007086"/>
              <a:gd name="connsiteY3" fmla="*/ 1112520 h 1112520"/>
              <a:gd name="connsiteX4" fmla="*/ 1795506 w 3007086"/>
              <a:gd name="connsiteY4" fmla="*/ 636875 h 1112520"/>
              <a:gd name="connsiteX5" fmla="*/ 0 w 3007086"/>
              <a:gd name="connsiteY5" fmla="*/ 642074 h 1112520"/>
              <a:gd name="connsiteX6" fmla="*/ 12426 w 3007086"/>
              <a:gd name="connsiteY6" fmla="*/ 0 h 1112520"/>
              <a:gd name="connsiteX7" fmla="*/ 65766 w 3007086"/>
              <a:gd name="connsiteY7" fmla="*/ 7620 h 1112520"/>
              <a:gd name="connsiteX0" fmla="*/ 59553 w 3000873"/>
              <a:gd name="connsiteY0" fmla="*/ 7620 h 1112520"/>
              <a:gd name="connsiteX1" fmla="*/ 3000873 w 3000873"/>
              <a:gd name="connsiteY1" fmla="*/ 7620 h 1112520"/>
              <a:gd name="connsiteX2" fmla="*/ 3000873 w 3000873"/>
              <a:gd name="connsiteY2" fmla="*/ 1112520 h 1112520"/>
              <a:gd name="connsiteX3" fmla="*/ 1789293 w 3000873"/>
              <a:gd name="connsiteY3" fmla="*/ 1112520 h 1112520"/>
              <a:gd name="connsiteX4" fmla="*/ 1789293 w 3000873"/>
              <a:gd name="connsiteY4" fmla="*/ 636875 h 1112520"/>
              <a:gd name="connsiteX5" fmla="*/ 0 w 3000873"/>
              <a:gd name="connsiteY5" fmla="*/ 636875 h 1112520"/>
              <a:gd name="connsiteX6" fmla="*/ 6213 w 3000873"/>
              <a:gd name="connsiteY6" fmla="*/ 0 h 1112520"/>
              <a:gd name="connsiteX7" fmla="*/ 59553 w 3000873"/>
              <a:gd name="connsiteY7" fmla="*/ 7620 h 1112520"/>
              <a:gd name="connsiteX0" fmla="*/ 59553 w 3000873"/>
              <a:gd name="connsiteY0" fmla="*/ 0 h 1104900"/>
              <a:gd name="connsiteX1" fmla="*/ 3000873 w 3000873"/>
              <a:gd name="connsiteY1" fmla="*/ 0 h 1104900"/>
              <a:gd name="connsiteX2" fmla="*/ 3000873 w 3000873"/>
              <a:gd name="connsiteY2" fmla="*/ 1104900 h 1104900"/>
              <a:gd name="connsiteX3" fmla="*/ 1789293 w 3000873"/>
              <a:gd name="connsiteY3" fmla="*/ 1104900 h 1104900"/>
              <a:gd name="connsiteX4" fmla="*/ 1789293 w 3000873"/>
              <a:gd name="connsiteY4" fmla="*/ 629255 h 1104900"/>
              <a:gd name="connsiteX5" fmla="*/ 0 w 3000873"/>
              <a:gd name="connsiteY5" fmla="*/ 629255 h 1104900"/>
              <a:gd name="connsiteX6" fmla="*/ 59553 w 3000873"/>
              <a:gd name="connsiteY6" fmla="*/ 0 h 1104900"/>
              <a:gd name="connsiteX0" fmla="*/ 0 w 3015875"/>
              <a:gd name="connsiteY0" fmla="*/ 0 h 1104900"/>
              <a:gd name="connsiteX1" fmla="*/ 3015875 w 3015875"/>
              <a:gd name="connsiteY1" fmla="*/ 0 h 1104900"/>
              <a:gd name="connsiteX2" fmla="*/ 3015875 w 3015875"/>
              <a:gd name="connsiteY2" fmla="*/ 1104900 h 1104900"/>
              <a:gd name="connsiteX3" fmla="*/ 1804295 w 3015875"/>
              <a:gd name="connsiteY3" fmla="*/ 1104900 h 1104900"/>
              <a:gd name="connsiteX4" fmla="*/ 1804295 w 3015875"/>
              <a:gd name="connsiteY4" fmla="*/ 629255 h 1104900"/>
              <a:gd name="connsiteX5" fmla="*/ 15002 w 3015875"/>
              <a:gd name="connsiteY5" fmla="*/ 629255 h 1104900"/>
              <a:gd name="connsiteX6" fmla="*/ 0 w 3015875"/>
              <a:gd name="connsiteY6" fmla="*/ 0 h 1104900"/>
              <a:gd name="connsiteX0" fmla="*/ 0 w 3003449"/>
              <a:gd name="connsiteY0" fmla="*/ 0 h 1110099"/>
              <a:gd name="connsiteX1" fmla="*/ 3003449 w 3003449"/>
              <a:gd name="connsiteY1" fmla="*/ 5199 h 1110099"/>
              <a:gd name="connsiteX2" fmla="*/ 3003449 w 3003449"/>
              <a:gd name="connsiteY2" fmla="*/ 1110099 h 1110099"/>
              <a:gd name="connsiteX3" fmla="*/ 1791869 w 3003449"/>
              <a:gd name="connsiteY3" fmla="*/ 1110099 h 1110099"/>
              <a:gd name="connsiteX4" fmla="*/ 1791869 w 3003449"/>
              <a:gd name="connsiteY4" fmla="*/ 634454 h 1110099"/>
              <a:gd name="connsiteX5" fmla="*/ 2576 w 3003449"/>
              <a:gd name="connsiteY5" fmla="*/ 634454 h 1110099"/>
              <a:gd name="connsiteX6" fmla="*/ 0 w 3003449"/>
              <a:gd name="connsiteY6" fmla="*/ 0 h 111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449" h="1110099">
                <a:moveTo>
                  <a:pt x="0" y="0"/>
                </a:moveTo>
                <a:lnTo>
                  <a:pt x="3003449" y="5199"/>
                </a:lnTo>
                <a:lnTo>
                  <a:pt x="3003449" y="1110099"/>
                </a:lnTo>
                <a:lnTo>
                  <a:pt x="1791869" y="1110099"/>
                </a:lnTo>
                <a:lnTo>
                  <a:pt x="1791869" y="634454"/>
                </a:lnTo>
                <a:lnTo>
                  <a:pt x="2576" y="634454"/>
                </a:lnTo>
                <a:cubicBezTo>
                  <a:pt x="1717" y="422969"/>
                  <a:pt x="859" y="211485"/>
                  <a:pt x="0" y="0"/>
                </a:cubicBez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Freeform 25"/>
          <p:cNvSpPr/>
          <p:nvPr/>
        </p:nvSpPr>
        <p:spPr bwMode="auto">
          <a:xfrm>
            <a:off x="3528060" y="5128260"/>
            <a:ext cx="396240" cy="495300"/>
          </a:xfrm>
          <a:custGeom>
            <a:avLst/>
            <a:gdLst>
              <a:gd name="connsiteX0" fmla="*/ 0 w 335280"/>
              <a:gd name="connsiteY0" fmla="*/ 0 h 495300"/>
              <a:gd name="connsiteX1" fmla="*/ 0 w 335280"/>
              <a:gd name="connsiteY1" fmla="*/ 0 h 495300"/>
              <a:gd name="connsiteX2" fmla="*/ 0 w 335280"/>
              <a:gd name="connsiteY2" fmla="*/ 266700 h 495300"/>
              <a:gd name="connsiteX3" fmla="*/ 335280 w 335280"/>
              <a:gd name="connsiteY3" fmla="*/ 266700 h 495300"/>
              <a:gd name="connsiteX4" fmla="*/ 335280 w 33528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495300">
                <a:moveTo>
                  <a:pt x="0" y="0"/>
                </a:moveTo>
                <a:lnTo>
                  <a:pt x="0" y="0"/>
                </a:lnTo>
                <a:lnTo>
                  <a:pt x="0" y="266700"/>
                </a:lnTo>
                <a:lnTo>
                  <a:pt x="335280" y="266700"/>
                </a:lnTo>
                <a:lnTo>
                  <a:pt x="335280" y="49530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Freeform 23"/>
          <p:cNvSpPr/>
          <p:nvPr/>
        </p:nvSpPr>
        <p:spPr bwMode="auto">
          <a:xfrm>
            <a:off x="1257300" y="5501640"/>
            <a:ext cx="1089660" cy="335280"/>
          </a:xfrm>
          <a:custGeom>
            <a:avLst/>
            <a:gdLst>
              <a:gd name="connsiteX0" fmla="*/ 0 w 1592580"/>
              <a:gd name="connsiteY0" fmla="*/ 289560 h 335280"/>
              <a:gd name="connsiteX1" fmla="*/ 0 w 1592580"/>
              <a:gd name="connsiteY1" fmla="*/ 0 h 335280"/>
              <a:gd name="connsiteX2" fmla="*/ 1592580 w 1592580"/>
              <a:gd name="connsiteY2" fmla="*/ 0 h 335280"/>
              <a:gd name="connsiteX3" fmla="*/ 1592580 w 1592580"/>
              <a:gd name="connsiteY3" fmla="*/ 335280 h 335280"/>
            </a:gdLst>
            <a:ahLst/>
            <a:cxnLst>
              <a:cxn ang="0">
                <a:pos x="connsiteX0" y="connsiteY0"/>
              </a:cxn>
              <a:cxn ang="0">
                <a:pos x="connsiteX1" y="connsiteY1"/>
              </a:cxn>
              <a:cxn ang="0">
                <a:pos x="connsiteX2" y="connsiteY2"/>
              </a:cxn>
              <a:cxn ang="0">
                <a:pos x="connsiteX3" y="connsiteY3"/>
              </a:cxn>
            </a:cxnLst>
            <a:rect l="l" t="t" r="r" b="b"/>
            <a:pathLst>
              <a:path w="1592580" h="335280">
                <a:moveTo>
                  <a:pt x="0" y="289560"/>
                </a:moveTo>
                <a:lnTo>
                  <a:pt x="0" y="0"/>
                </a:lnTo>
                <a:lnTo>
                  <a:pt x="1592580" y="0"/>
                </a:lnTo>
                <a:lnTo>
                  <a:pt x="1592580" y="33528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rot="5400000" flipH="1" flipV="1">
            <a:off x="1508760" y="5204460"/>
            <a:ext cx="59436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flipH="1" flipV="1">
            <a:off x="2316480" y="4305300"/>
            <a:ext cx="59436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 name="Freeform 20"/>
          <p:cNvSpPr/>
          <p:nvPr/>
        </p:nvSpPr>
        <p:spPr bwMode="auto">
          <a:xfrm>
            <a:off x="1805940" y="4594860"/>
            <a:ext cx="1714500" cy="335280"/>
          </a:xfrm>
          <a:custGeom>
            <a:avLst/>
            <a:gdLst>
              <a:gd name="connsiteX0" fmla="*/ 0 w 1592580"/>
              <a:gd name="connsiteY0" fmla="*/ 289560 h 335280"/>
              <a:gd name="connsiteX1" fmla="*/ 0 w 1592580"/>
              <a:gd name="connsiteY1" fmla="*/ 0 h 335280"/>
              <a:gd name="connsiteX2" fmla="*/ 1592580 w 1592580"/>
              <a:gd name="connsiteY2" fmla="*/ 0 h 335280"/>
              <a:gd name="connsiteX3" fmla="*/ 1592580 w 1592580"/>
              <a:gd name="connsiteY3" fmla="*/ 335280 h 335280"/>
            </a:gdLst>
            <a:ahLst/>
            <a:cxnLst>
              <a:cxn ang="0">
                <a:pos x="connsiteX0" y="connsiteY0"/>
              </a:cxn>
              <a:cxn ang="0">
                <a:pos x="connsiteX1" y="connsiteY1"/>
              </a:cxn>
              <a:cxn ang="0">
                <a:pos x="connsiteX2" y="connsiteY2"/>
              </a:cxn>
              <a:cxn ang="0">
                <a:pos x="connsiteX3" y="connsiteY3"/>
              </a:cxn>
            </a:cxnLst>
            <a:rect l="l" t="t" r="r" b="b"/>
            <a:pathLst>
              <a:path w="1592580" h="335280">
                <a:moveTo>
                  <a:pt x="0" y="289560"/>
                </a:moveTo>
                <a:lnTo>
                  <a:pt x="0" y="0"/>
                </a:lnTo>
                <a:lnTo>
                  <a:pt x="1592580" y="0"/>
                </a:lnTo>
                <a:lnTo>
                  <a:pt x="1592580" y="33528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022" name="Rectangle 7"/>
          <p:cNvSpPr>
            <a:spLocks noGrp="1" noChangeArrowheads="1"/>
          </p:cNvSpPr>
          <p:nvPr>
            <p:ph idx="1"/>
          </p:nvPr>
        </p:nvSpPr>
        <p:spPr>
          <a:xfrm>
            <a:off x="350837" y="1026518"/>
            <a:ext cx="4586923" cy="2990850"/>
          </a:xfrm>
        </p:spPr>
        <p:txBody>
          <a:bodyPr/>
          <a:lstStyle/>
          <a:p>
            <a:pPr marL="228600" indent="-228600">
              <a:spcBef>
                <a:spcPct val="0"/>
              </a:spcBef>
              <a:spcAft>
                <a:spcPts val="200"/>
              </a:spcAft>
            </a:pPr>
            <a:r>
              <a:rPr lang="en-US" sz="1800" dirty="0" smtClean="0"/>
              <a:t>Use “Design Partition Planner” in </a:t>
            </a:r>
            <a:br>
              <a:rPr lang="en-US" sz="1800" dirty="0" smtClean="0"/>
            </a:br>
            <a:r>
              <a:rPr lang="en-US" sz="1800" dirty="0" err="1" smtClean="0"/>
              <a:t>Quartus</a:t>
            </a:r>
            <a:r>
              <a:rPr lang="en-US" sz="1800" dirty="0" smtClean="0"/>
              <a:t> II software to partition a design</a:t>
            </a:r>
          </a:p>
          <a:p>
            <a:pPr marL="520700" lvl="1" indent="-177800">
              <a:spcBef>
                <a:spcPct val="0"/>
              </a:spcBef>
              <a:spcAft>
                <a:spcPts val="1200"/>
              </a:spcAft>
            </a:pPr>
            <a:r>
              <a:rPr lang="en-US" sz="1400" dirty="0" smtClean="0"/>
              <a:t>Auto-partition option helps in creating an </a:t>
            </a:r>
            <a:br>
              <a:rPr lang="en-US" sz="1400" dirty="0" smtClean="0"/>
            </a:br>
            <a:r>
              <a:rPr lang="en-US" sz="1400" dirty="0" smtClean="0"/>
              <a:t>initial partitioning scheme for use in </a:t>
            </a:r>
            <a:br>
              <a:rPr lang="en-US" sz="1400" dirty="0" smtClean="0"/>
            </a:br>
            <a:r>
              <a:rPr lang="en-US" sz="1400" dirty="0" smtClean="0"/>
              <a:t>incremental compilation</a:t>
            </a:r>
            <a:endParaRPr lang="en-US" sz="1800" dirty="0" smtClean="0"/>
          </a:p>
          <a:p>
            <a:pPr marL="228600" indent="-228600">
              <a:spcBef>
                <a:spcPct val="0"/>
              </a:spcBef>
              <a:spcAft>
                <a:spcPts val="200"/>
              </a:spcAft>
            </a:pPr>
            <a:r>
              <a:rPr lang="en-US" sz="1800" dirty="0" smtClean="0"/>
              <a:t>Optimize each partition for power or performance separately</a:t>
            </a:r>
          </a:p>
          <a:p>
            <a:pPr marL="520700" lvl="1" indent="-177800">
              <a:spcBef>
                <a:spcPct val="0"/>
              </a:spcBef>
              <a:spcAft>
                <a:spcPts val="200"/>
              </a:spcAft>
            </a:pPr>
            <a:r>
              <a:rPr lang="en-US" sz="1400" dirty="0" smtClean="0"/>
              <a:t>Achieve max mum power savings per partition where maximum performance is not required</a:t>
            </a:r>
          </a:p>
          <a:p>
            <a:pPr marL="520700" lvl="1" indent="-177800">
              <a:spcBef>
                <a:spcPct val="0"/>
              </a:spcBef>
              <a:spcAft>
                <a:spcPts val="200"/>
              </a:spcAft>
            </a:pPr>
            <a:r>
              <a:rPr lang="en-US" sz="1400" dirty="0" smtClean="0"/>
              <a:t>Achieve maximum performance where needed</a:t>
            </a:r>
          </a:p>
        </p:txBody>
      </p:sp>
      <p:sp>
        <p:nvSpPr>
          <p:cNvPr id="86018" name="Slide Number Placeholder 3"/>
          <p:cNvSpPr>
            <a:spLocks noGrp="1"/>
          </p:cNvSpPr>
          <p:nvPr>
            <p:ph type="sldNum" sz="quarter" idx="10"/>
          </p:nvPr>
        </p:nvSpPr>
        <p:spPr>
          <a:noFill/>
        </p:spPr>
        <p:txBody>
          <a:bodyPr/>
          <a:lstStyle/>
          <a:p>
            <a:fld id="{09928D31-BAC6-4AC7-B771-E3034335A513}" type="slidenum">
              <a:rPr lang="en-US" smtClean="0"/>
              <a:pPr/>
              <a:t>29</a:t>
            </a:fld>
            <a:endParaRPr lang="en-US" dirty="0" smtClean="0"/>
          </a:p>
        </p:txBody>
      </p:sp>
      <p:pic>
        <p:nvPicPr>
          <p:cNvPr id="86019" name="Picture 2"/>
          <p:cNvPicPr>
            <a:picLocks noChangeAspect="1" noChangeArrowheads="1"/>
          </p:cNvPicPr>
          <p:nvPr/>
        </p:nvPicPr>
        <p:blipFill>
          <a:blip r:embed="rId3" cstate="print"/>
          <a:srcRect/>
          <a:stretch>
            <a:fillRect/>
          </a:stretch>
        </p:blipFill>
        <p:spPr bwMode="auto">
          <a:xfrm>
            <a:off x="5402580" y="3055303"/>
            <a:ext cx="3292793" cy="2802407"/>
          </a:xfrm>
          <a:prstGeom prst="rect">
            <a:avLst/>
          </a:prstGeom>
          <a:noFill/>
          <a:ln w="9525">
            <a:noFill/>
            <a:miter lim="800000"/>
            <a:headEnd/>
            <a:tailEnd/>
          </a:ln>
        </p:spPr>
      </p:pic>
      <p:grpSp>
        <p:nvGrpSpPr>
          <p:cNvPr id="2" name="Group 4"/>
          <p:cNvGrpSpPr>
            <a:grpSpLocks/>
          </p:cNvGrpSpPr>
          <p:nvPr/>
        </p:nvGrpSpPr>
        <p:grpSpPr bwMode="auto">
          <a:xfrm>
            <a:off x="6003925" y="1044575"/>
            <a:ext cx="1908175" cy="1736725"/>
            <a:chOff x="3887" y="569"/>
            <a:chExt cx="1509" cy="1284"/>
          </a:xfrm>
        </p:grpSpPr>
        <p:pic>
          <p:nvPicPr>
            <p:cNvPr id="86023" name="Picture 5"/>
            <p:cNvPicPr>
              <a:picLocks noChangeAspect="1" noChangeArrowheads="1"/>
            </p:cNvPicPr>
            <p:nvPr/>
          </p:nvPicPr>
          <p:blipFill>
            <a:blip r:embed="rId4" cstate="print"/>
            <a:srcRect/>
            <a:stretch>
              <a:fillRect/>
            </a:stretch>
          </p:blipFill>
          <p:spPr bwMode="auto">
            <a:xfrm>
              <a:off x="3950" y="569"/>
              <a:ext cx="1446" cy="1284"/>
            </a:xfrm>
            <a:prstGeom prst="rect">
              <a:avLst/>
            </a:prstGeom>
            <a:noFill/>
            <a:ln w="9525">
              <a:noFill/>
              <a:miter lim="800000"/>
              <a:headEnd/>
              <a:tailEnd/>
            </a:ln>
          </p:spPr>
        </p:pic>
        <p:sp>
          <p:nvSpPr>
            <p:cNvPr id="86024" name="Oval 6"/>
            <p:cNvSpPr>
              <a:spLocks noChangeArrowheads="1"/>
            </p:cNvSpPr>
            <p:nvPr/>
          </p:nvSpPr>
          <p:spPr bwMode="auto">
            <a:xfrm>
              <a:off x="3887" y="1542"/>
              <a:ext cx="990" cy="186"/>
            </a:xfrm>
            <a:prstGeom prst="ellipse">
              <a:avLst/>
            </a:prstGeom>
            <a:noFill/>
            <a:ln w="28575">
              <a:solidFill>
                <a:schemeClr val="folHlink"/>
              </a:solidFill>
              <a:round/>
              <a:headEnd/>
              <a:tailEnd/>
            </a:ln>
          </p:spPr>
          <p:txBody>
            <a:bodyPr wrap="none" anchor="ctr"/>
            <a:lstStyle/>
            <a:p>
              <a:endParaRPr lang="en-US" dirty="0"/>
            </a:p>
          </p:txBody>
        </p:sp>
      </p:grpSp>
      <p:sp>
        <p:nvSpPr>
          <p:cNvPr id="10" name="Rectangle 7"/>
          <p:cNvSpPr>
            <a:spLocks noChangeArrowheads="1"/>
          </p:cNvSpPr>
          <p:nvPr/>
        </p:nvSpPr>
        <p:spPr bwMode="auto">
          <a:xfrm>
            <a:off x="3500755" y="3825240"/>
            <a:ext cx="1170305" cy="251460"/>
          </a:xfrm>
          <a:prstGeom prst="rect">
            <a:avLst/>
          </a:prstGeom>
          <a:noFill/>
          <a:ln w="9525">
            <a:noFill/>
            <a:miter lim="800000"/>
            <a:headEnd/>
            <a:tailEnd/>
          </a:ln>
          <a:effectLst/>
        </p:spPr>
        <p:txBody>
          <a:bodyPr wrap="none" anchor="ctr"/>
          <a:lstStyle/>
          <a:p>
            <a:r>
              <a:rPr lang="en-US" sz="1400" b="1" dirty="0" smtClean="0">
                <a:solidFill>
                  <a:schemeClr val="accent6"/>
                </a:solidFill>
                <a:sym typeface="Wingdings" pitchFamily="2" charset="2"/>
              </a:rPr>
              <a:t>Power </a:t>
            </a:r>
            <a:r>
              <a:rPr lang="en-US" sz="1400" b="1" dirty="0">
                <a:solidFill>
                  <a:schemeClr val="accent6"/>
                </a:solidFill>
                <a:sym typeface="Wingdings" pitchFamily="2" charset="2"/>
              </a:rPr>
              <a:t></a:t>
            </a:r>
          </a:p>
        </p:txBody>
      </p:sp>
      <p:sp>
        <p:nvSpPr>
          <p:cNvPr id="12" name="Rectangle 7"/>
          <p:cNvSpPr>
            <a:spLocks noChangeArrowheads="1"/>
          </p:cNvSpPr>
          <p:nvPr/>
        </p:nvSpPr>
        <p:spPr bwMode="auto">
          <a:xfrm>
            <a:off x="3236595" y="5971540"/>
            <a:ext cx="898525" cy="508000"/>
          </a:xfrm>
          <a:prstGeom prst="rect">
            <a:avLst/>
          </a:prstGeom>
          <a:noFill/>
          <a:ln w="9525">
            <a:noFill/>
            <a:miter lim="800000"/>
            <a:headEnd/>
            <a:tailEnd/>
          </a:ln>
          <a:effectLst/>
        </p:spPr>
        <p:txBody>
          <a:bodyPr wrap="none" anchor="ctr"/>
          <a:lstStyle/>
          <a:p>
            <a:r>
              <a:rPr lang="en-US" sz="1400" b="1" dirty="0">
                <a:solidFill>
                  <a:schemeClr val="accent6"/>
                </a:solidFill>
              </a:rPr>
              <a:t>Speed </a:t>
            </a:r>
            <a:r>
              <a:rPr lang="en-US" sz="1400" b="1" dirty="0" smtClean="0">
                <a:solidFill>
                  <a:schemeClr val="accent6"/>
                </a:solidFill>
                <a:sym typeface="Wingdings" pitchFamily="2" charset="2"/>
              </a:rPr>
              <a:t></a:t>
            </a:r>
            <a:endParaRPr lang="en-US" sz="1400" b="1" dirty="0">
              <a:solidFill>
                <a:schemeClr val="accent6"/>
              </a:solidFill>
              <a:sym typeface="Wingdings" pitchFamily="2" charset="2"/>
            </a:endParaRPr>
          </a:p>
        </p:txBody>
      </p:sp>
      <p:pic>
        <p:nvPicPr>
          <p:cNvPr id="3" name="Picture 2"/>
          <p:cNvPicPr>
            <a:picLocks noChangeAspect="1" noChangeArrowheads="1"/>
          </p:cNvPicPr>
          <p:nvPr/>
        </p:nvPicPr>
        <p:blipFill>
          <a:blip r:embed="rId5" cstate="print"/>
          <a:srcRect/>
          <a:stretch>
            <a:fillRect/>
          </a:stretch>
        </p:blipFill>
        <p:spPr bwMode="auto">
          <a:xfrm>
            <a:off x="5425440" y="5361112"/>
            <a:ext cx="3268980" cy="825584"/>
          </a:xfrm>
          <a:prstGeom prst="rect">
            <a:avLst/>
          </a:prstGeom>
          <a:noFill/>
          <a:ln w="9525">
            <a:noFill/>
            <a:miter lim="800000"/>
            <a:headEnd/>
            <a:tailEnd/>
          </a:ln>
        </p:spPr>
      </p:pic>
      <p:sp>
        <p:nvSpPr>
          <p:cNvPr id="14" name="Title 13"/>
          <p:cNvSpPr>
            <a:spLocks noGrp="1"/>
          </p:cNvSpPr>
          <p:nvPr>
            <p:ph type="title"/>
          </p:nvPr>
        </p:nvSpPr>
        <p:spPr>
          <a:xfrm>
            <a:off x="350838" y="273050"/>
            <a:ext cx="8793162" cy="914400"/>
          </a:xfrm>
        </p:spPr>
        <p:txBody>
          <a:bodyPr/>
          <a:lstStyle/>
          <a:p>
            <a:r>
              <a:rPr lang="en-US" sz="2800" dirty="0" smtClean="0"/>
              <a:t>Partition Design For Maximum Power Optimization</a:t>
            </a:r>
            <a:endParaRPr lang="en-US" sz="2800" dirty="0"/>
          </a:p>
        </p:txBody>
      </p:sp>
      <p:sp>
        <p:nvSpPr>
          <p:cNvPr id="15" name="Rectangle 14"/>
          <p:cNvSpPr/>
          <p:nvPr/>
        </p:nvSpPr>
        <p:spPr bwMode="auto">
          <a:xfrm>
            <a:off x="2255520" y="387858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A</a:t>
            </a:r>
          </a:p>
        </p:txBody>
      </p:sp>
      <p:sp>
        <p:nvSpPr>
          <p:cNvPr id="16" name="Rectangle 15"/>
          <p:cNvSpPr/>
          <p:nvPr/>
        </p:nvSpPr>
        <p:spPr bwMode="auto">
          <a:xfrm>
            <a:off x="1447800" y="487680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B</a:t>
            </a:r>
          </a:p>
        </p:txBody>
      </p:sp>
      <p:sp>
        <p:nvSpPr>
          <p:cNvPr id="17" name="Rectangle 16"/>
          <p:cNvSpPr/>
          <p:nvPr/>
        </p:nvSpPr>
        <p:spPr bwMode="auto">
          <a:xfrm>
            <a:off x="3162300" y="478536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C</a:t>
            </a:r>
          </a:p>
        </p:txBody>
      </p:sp>
      <p:sp>
        <p:nvSpPr>
          <p:cNvPr id="18" name="Rectangle 17"/>
          <p:cNvSpPr/>
          <p:nvPr/>
        </p:nvSpPr>
        <p:spPr bwMode="auto">
          <a:xfrm>
            <a:off x="1981200" y="563880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E</a:t>
            </a:r>
          </a:p>
        </p:txBody>
      </p:sp>
      <p:sp>
        <p:nvSpPr>
          <p:cNvPr id="19" name="Rectangle 18"/>
          <p:cNvSpPr/>
          <p:nvPr/>
        </p:nvSpPr>
        <p:spPr bwMode="auto">
          <a:xfrm>
            <a:off x="906780" y="563880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a:t>
            </a:r>
          </a:p>
        </p:txBody>
      </p:sp>
      <p:sp>
        <p:nvSpPr>
          <p:cNvPr id="20" name="Rectangle 19"/>
          <p:cNvSpPr/>
          <p:nvPr/>
        </p:nvSpPr>
        <p:spPr bwMode="auto">
          <a:xfrm>
            <a:off x="3558540" y="5547360"/>
            <a:ext cx="739140" cy="48768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rPr>
              <a:t>F</a:t>
            </a:r>
            <a:endParaRPr kumimoji="0" lang="en-US" sz="1800" b="1" i="0" u="none" strike="noStrike" cap="none" normalizeH="0" baseline="0" dirty="0" smtClean="0">
              <a:ln>
                <a:noFill/>
              </a:ln>
              <a:solidFill>
                <a:schemeClr val="bg1"/>
              </a:solidFill>
              <a:effectLst/>
              <a:latin typeface="Arial" charset="0"/>
            </a:endParaRPr>
          </a:p>
        </p:txBody>
      </p:sp>
      <p:sp>
        <p:nvSpPr>
          <p:cNvPr id="27" name="TextBox 26"/>
          <p:cNvSpPr txBox="1"/>
          <p:nvPr/>
        </p:nvSpPr>
        <p:spPr>
          <a:xfrm>
            <a:off x="1287780" y="3878580"/>
            <a:ext cx="1011815" cy="253916"/>
          </a:xfrm>
          <a:prstGeom prst="rect">
            <a:avLst/>
          </a:prstGeom>
          <a:noFill/>
        </p:spPr>
        <p:txBody>
          <a:bodyPr wrap="none" rtlCol="0">
            <a:spAutoFit/>
          </a:bodyPr>
          <a:lstStyle/>
          <a:p>
            <a:r>
              <a:rPr lang="en-US" sz="1000" b="1" dirty="0" smtClean="0"/>
              <a:t>Partition Top</a:t>
            </a:r>
            <a:endParaRPr lang="en-US" sz="1000" b="1" dirty="0"/>
          </a:p>
        </p:txBody>
      </p:sp>
      <p:sp>
        <p:nvSpPr>
          <p:cNvPr id="28" name="TextBox 27"/>
          <p:cNvSpPr txBox="1"/>
          <p:nvPr/>
        </p:nvSpPr>
        <p:spPr>
          <a:xfrm>
            <a:off x="731520" y="4808220"/>
            <a:ext cx="768159" cy="230832"/>
          </a:xfrm>
          <a:prstGeom prst="rect">
            <a:avLst/>
          </a:prstGeom>
          <a:noFill/>
        </p:spPr>
        <p:txBody>
          <a:bodyPr wrap="none" rtlCol="0">
            <a:spAutoFit/>
          </a:bodyPr>
          <a:lstStyle/>
          <a:p>
            <a:r>
              <a:rPr lang="en-US" sz="900" b="1" dirty="0" smtClean="0"/>
              <a:t>Partition B</a:t>
            </a:r>
            <a:endParaRPr lang="en-US" sz="900" b="1" dirty="0"/>
          </a:p>
        </p:txBody>
      </p:sp>
      <p:sp>
        <p:nvSpPr>
          <p:cNvPr id="29" name="TextBox 28"/>
          <p:cNvSpPr txBox="1"/>
          <p:nvPr/>
        </p:nvSpPr>
        <p:spPr>
          <a:xfrm>
            <a:off x="2865120" y="5516880"/>
            <a:ext cx="755335" cy="230832"/>
          </a:xfrm>
          <a:prstGeom prst="rect">
            <a:avLst/>
          </a:prstGeom>
          <a:noFill/>
        </p:spPr>
        <p:txBody>
          <a:bodyPr wrap="none" rtlCol="0">
            <a:spAutoFit/>
          </a:bodyPr>
          <a:lstStyle/>
          <a:p>
            <a:r>
              <a:rPr lang="en-US" sz="900" b="1" dirty="0" smtClean="0"/>
              <a:t>Partition F</a:t>
            </a:r>
            <a:endParaRPr lang="en-US" sz="900" b="1" dirty="0"/>
          </a:p>
        </p:txBody>
      </p:sp>
      <p:sp>
        <p:nvSpPr>
          <p:cNvPr id="33" name="Rectangle 7"/>
          <p:cNvSpPr>
            <a:spLocks noChangeArrowheads="1"/>
          </p:cNvSpPr>
          <p:nvPr/>
        </p:nvSpPr>
        <p:spPr bwMode="auto">
          <a:xfrm>
            <a:off x="1374775" y="6134100"/>
            <a:ext cx="1170305" cy="251460"/>
          </a:xfrm>
          <a:prstGeom prst="rect">
            <a:avLst/>
          </a:prstGeom>
          <a:noFill/>
          <a:ln w="9525">
            <a:noFill/>
            <a:miter lim="800000"/>
            <a:headEnd/>
            <a:tailEnd/>
          </a:ln>
          <a:effectLst/>
        </p:spPr>
        <p:txBody>
          <a:bodyPr wrap="none" anchor="ctr"/>
          <a:lstStyle/>
          <a:p>
            <a:r>
              <a:rPr lang="en-US" sz="1400" b="1" dirty="0" smtClean="0">
                <a:solidFill>
                  <a:schemeClr val="accent6"/>
                </a:solidFill>
                <a:sym typeface="Wingdings" pitchFamily="2" charset="2"/>
              </a:rPr>
              <a:t>Power </a:t>
            </a:r>
            <a:r>
              <a:rPr lang="en-US" sz="1400" b="1" dirty="0">
                <a:solidFill>
                  <a:schemeClr val="accent6"/>
                </a:solidFill>
                <a:sym typeface="Wingdings" pitchFamily="2" charset="2"/>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p:txBody>
          <a:bodyPr/>
          <a:lstStyle/>
          <a:p>
            <a:pPr eaLnBrk="1" hangingPunct="1"/>
            <a:r>
              <a:rPr lang="en-GB" dirty="0" smtClean="0"/>
              <a:t>Power Consumption in FPGAs</a:t>
            </a:r>
          </a:p>
        </p:txBody>
      </p:sp>
      <p:sp>
        <p:nvSpPr>
          <p:cNvPr id="10244" name="Slide Number Placeholder 3"/>
          <p:cNvSpPr>
            <a:spLocks noGrp="1"/>
          </p:cNvSpPr>
          <p:nvPr>
            <p:ph type="sldNum" sz="quarter" idx="4294967295"/>
          </p:nvPr>
        </p:nvSpPr>
        <p:spPr>
          <a:xfrm>
            <a:off x="0" y="6588125"/>
            <a:ext cx="698500" cy="282575"/>
          </a:xfrm>
          <a:noFill/>
        </p:spPr>
        <p:txBody>
          <a:bodyPr/>
          <a:lstStyle/>
          <a:p>
            <a:fld id="{E26EDD55-175B-4760-8051-F250DF9EAD31}"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571901" y="2841665"/>
            <a:ext cx="7871059" cy="165413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Achieving 10G Bandwidth at 40% Lower Power</a:t>
            </a:r>
            <a:endParaRPr kumimoji="0" lang="en-US" sz="1800" b="0" i="0" u="none" strike="noStrike" cap="none" normalizeH="0" baseline="0" dirty="0" smtClean="0">
              <a:ln>
                <a:noFill/>
              </a:ln>
              <a:effectLst/>
              <a:latin typeface="Arial" charset="0"/>
            </a:endParaRPr>
          </a:p>
        </p:txBody>
      </p:sp>
      <p:sp>
        <p:nvSpPr>
          <p:cNvPr id="2" name="Title 1"/>
          <p:cNvSpPr>
            <a:spLocks noGrp="1"/>
          </p:cNvSpPr>
          <p:nvPr>
            <p:ph type="title"/>
          </p:nvPr>
        </p:nvSpPr>
        <p:spPr/>
        <p:txBody>
          <a:bodyPr/>
          <a:lstStyle/>
          <a:p>
            <a:r>
              <a:rPr lang="en-US" dirty="0" smtClean="0"/>
              <a:t>Design Narrower Electrical Interfaces</a:t>
            </a:r>
            <a:endParaRPr lang="en-US" dirty="0"/>
          </a:p>
        </p:txBody>
      </p:sp>
      <p:sp>
        <p:nvSpPr>
          <p:cNvPr id="3" name="Content Placeholder 2"/>
          <p:cNvSpPr>
            <a:spLocks noGrp="1"/>
          </p:cNvSpPr>
          <p:nvPr>
            <p:ph idx="1"/>
          </p:nvPr>
        </p:nvSpPr>
        <p:spPr>
          <a:xfrm>
            <a:off x="350838" y="1085850"/>
            <a:ext cx="8331200" cy="1591845"/>
          </a:xfrm>
        </p:spPr>
        <p:txBody>
          <a:bodyPr>
            <a:normAutofit lnSpcReduction="10000"/>
          </a:bodyPr>
          <a:lstStyle/>
          <a:p>
            <a:pPr marL="288925" indent="-288925">
              <a:spcBef>
                <a:spcPts val="0"/>
              </a:spcBef>
              <a:spcAft>
                <a:spcPts val="300"/>
              </a:spcAft>
            </a:pPr>
            <a:r>
              <a:rPr lang="en-US" sz="2400" dirty="0" smtClean="0"/>
              <a:t>Leverage faster transceivers running at higher data rates</a:t>
            </a:r>
          </a:p>
          <a:p>
            <a:pPr marL="685800" lvl="1" indent="-228600">
              <a:spcBef>
                <a:spcPts val="0"/>
              </a:spcBef>
              <a:spcAft>
                <a:spcPts val="800"/>
              </a:spcAft>
            </a:pPr>
            <a:r>
              <a:rPr lang="en-US" sz="1800" dirty="0" smtClean="0"/>
              <a:t>Power efficiency increases with higher data rates</a:t>
            </a:r>
          </a:p>
          <a:p>
            <a:pPr marL="288925" indent="-288925">
              <a:spcBef>
                <a:spcPts val="0"/>
              </a:spcBef>
              <a:spcAft>
                <a:spcPts val="800"/>
              </a:spcAft>
            </a:pPr>
            <a:r>
              <a:rPr lang="en-US" sz="2400" dirty="0" smtClean="0"/>
              <a:t>Reduce number of transceiver channels </a:t>
            </a:r>
          </a:p>
          <a:p>
            <a:pPr marL="288925" indent="-288925">
              <a:spcBef>
                <a:spcPts val="0"/>
              </a:spcBef>
              <a:spcAft>
                <a:spcPts val="300"/>
              </a:spcAft>
            </a:pPr>
            <a:r>
              <a:rPr lang="en-US" sz="2400" dirty="0" smtClean="0"/>
              <a:t>Lower power per Gbps</a:t>
            </a:r>
            <a:endParaRPr lang="en-US" dirty="0" smtClean="0"/>
          </a:p>
        </p:txBody>
      </p:sp>
      <p:sp>
        <p:nvSpPr>
          <p:cNvPr id="4" name="Slide Number Placeholder 3"/>
          <p:cNvSpPr>
            <a:spLocks noGrp="1"/>
          </p:cNvSpPr>
          <p:nvPr>
            <p:ph type="sldNum" sz="quarter" idx="10"/>
          </p:nvPr>
        </p:nvSpPr>
        <p:spPr>
          <a:xfrm>
            <a:off x="350838" y="6564061"/>
            <a:ext cx="698500" cy="282575"/>
          </a:xfrm>
        </p:spPr>
        <p:txBody>
          <a:bodyPr/>
          <a:lstStyle/>
          <a:p>
            <a:pPr>
              <a:defRPr/>
            </a:pPr>
            <a:fld id="{71F3CF20-5F4F-44F0-9E5D-7D5E0BAC2F65}" type="slidenum">
              <a:rPr lang="en-US" smtClean="0"/>
              <a:pPr>
                <a:defRPr/>
              </a:pPr>
              <a:t>30</a:t>
            </a:fld>
            <a:endParaRPr lang="en-US" dirty="0"/>
          </a:p>
        </p:txBody>
      </p:sp>
      <p:cxnSp>
        <p:nvCxnSpPr>
          <p:cNvPr id="39" name="Straight Connector 38"/>
          <p:cNvCxnSpPr/>
          <p:nvPr/>
        </p:nvCxnSpPr>
        <p:spPr bwMode="auto">
          <a:xfrm rot="5400000">
            <a:off x="1971452" y="3785798"/>
            <a:ext cx="234776" cy="1977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TextBox 39"/>
          <p:cNvSpPr txBox="1"/>
          <p:nvPr/>
        </p:nvSpPr>
        <p:spPr>
          <a:xfrm>
            <a:off x="1642171" y="3252397"/>
            <a:ext cx="1809656" cy="830997"/>
          </a:xfrm>
          <a:prstGeom prst="rect">
            <a:avLst/>
          </a:prstGeom>
          <a:noFill/>
        </p:spPr>
        <p:txBody>
          <a:bodyPr wrap="square" rtlCol="0">
            <a:spAutoFit/>
          </a:bodyPr>
          <a:lstStyle/>
          <a:p>
            <a:pPr marL="228600" indent="-228600" algn="ctr" eaLnBrk="1" hangingPunct="1"/>
            <a:r>
              <a:rPr lang="en-US" sz="1200" dirty="0" smtClean="0">
                <a:solidFill>
                  <a:srgbClr val="000000"/>
                </a:solidFill>
              </a:rPr>
              <a:t>4 XAUI Channels, </a:t>
            </a:r>
          </a:p>
          <a:p>
            <a:pPr marL="228600" indent="-228600" algn="ctr" eaLnBrk="1" hangingPunct="1"/>
            <a:r>
              <a:rPr lang="en-US" sz="1200" dirty="0" smtClean="0">
                <a:solidFill>
                  <a:srgbClr val="000000"/>
                </a:solidFill>
              </a:rPr>
              <a:t>Each at 3.125 Gbps</a:t>
            </a:r>
          </a:p>
          <a:p>
            <a:pPr marL="228600" indent="-228600" algn="ctr" eaLnBrk="1" hangingPunct="1"/>
            <a:endParaRPr lang="en-US" sz="1200" dirty="0" smtClean="0">
              <a:solidFill>
                <a:srgbClr val="000000"/>
              </a:solidFill>
            </a:endParaRPr>
          </a:p>
          <a:p>
            <a:pPr algn="ctr" eaLnBrk="1" hangingPunct="1"/>
            <a:endParaRPr lang="en-US" sz="1200" dirty="0">
              <a:solidFill>
                <a:srgbClr val="000000"/>
              </a:solidFill>
            </a:endParaRPr>
          </a:p>
        </p:txBody>
      </p:sp>
      <p:sp>
        <p:nvSpPr>
          <p:cNvPr id="41" name="TextBox 40"/>
          <p:cNvSpPr txBox="1"/>
          <p:nvPr/>
        </p:nvSpPr>
        <p:spPr>
          <a:xfrm>
            <a:off x="2882709" y="3693120"/>
            <a:ext cx="667265" cy="369332"/>
          </a:xfrm>
          <a:prstGeom prst="rect">
            <a:avLst/>
          </a:prstGeom>
          <a:noFill/>
        </p:spPr>
        <p:txBody>
          <a:bodyPr wrap="square" rtlCol="0">
            <a:spAutoFit/>
          </a:bodyPr>
          <a:lstStyle/>
          <a:p>
            <a:pPr eaLnBrk="1" hangingPunct="1"/>
            <a:r>
              <a:rPr lang="en-US" dirty="0" smtClean="0">
                <a:solidFill>
                  <a:srgbClr val="000000"/>
                </a:solidFill>
              </a:rPr>
              <a:t>10G</a:t>
            </a:r>
            <a:endParaRPr lang="en-US" dirty="0">
              <a:solidFill>
                <a:srgbClr val="000000"/>
              </a:solidFill>
            </a:endParaRPr>
          </a:p>
        </p:txBody>
      </p:sp>
      <p:sp>
        <p:nvSpPr>
          <p:cNvPr id="42" name="TextBox 41"/>
          <p:cNvSpPr txBox="1"/>
          <p:nvPr/>
        </p:nvSpPr>
        <p:spPr>
          <a:xfrm>
            <a:off x="1928722" y="4033911"/>
            <a:ext cx="1210963" cy="369332"/>
          </a:xfrm>
          <a:prstGeom prst="rect">
            <a:avLst/>
          </a:prstGeom>
          <a:noFill/>
        </p:spPr>
        <p:txBody>
          <a:bodyPr wrap="square" rtlCol="0">
            <a:spAutoFit/>
          </a:bodyPr>
          <a:lstStyle/>
          <a:p>
            <a:pPr eaLnBrk="1" hangingPunct="1"/>
            <a:r>
              <a:rPr lang="en-US" dirty="0" smtClean="0">
                <a:solidFill>
                  <a:srgbClr val="000000"/>
                </a:solidFill>
              </a:rPr>
              <a:t>240 mW</a:t>
            </a:r>
            <a:endParaRPr lang="en-US" dirty="0">
              <a:solidFill>
                <a:srgbClr val="000000"/>
              </a:solidFill>
            </a:endParaRPr>
          </a:p>
        </p:txBody>
      </p:sp>
      <p:cxnSp>
        <p:nvCxnSpPr>
          <p:cNvPr id="43" name="Straight Arrow Connector 42"/>
          <p:cNvCxnSpPr/>
          <p:nvPr/>
        </p:nvCxnSpPr>
        <p:spPr bwMode="auto">
          <a:xfrm>
            <a:off x="6232473" y="3867886"/>
            <a:ext cx="1062680" cy="2349"/>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44" name="Straight Connector 43"/>
          <p:cNvCxnSpPr/>
          <p:nvPr/>
        </p:nvCxnSpPr>
        <p:spPr bwMode="auto">
          <a:xfrm rot="5400000">
            <a:off x="6399290" y="3777560"/>
            <a:ext cx="234776" cy="1977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 name="TextBox 44"/>
          <p:cNvSpPr txBox="1"/>
          <p:nvPr/>
        </p:nvSpPr>
        <p:spPr>
          <a:xfrm>
            <a:off x="6281899" y="3437750"/>
            <a:ext cx="1046205" cy="276999"/>
          </a:xfrm>
          <a:prstGeom prst="rect">
            <a:avLst/>
          </a:prstGeom>
          <a:noFill/>
        </p:spPr>
        <p:txBody>
          <a:bodyPr wrap="square" rtlCol="0">
            <a:spAutoFit/>
          </a:bodyPr>
          <a:lstStyle/>
          <a:p>
            <a:pPr eaLnBrk="1" hangingPunct="1"/>
            <a:r>
              <a:rPr lang="en-US" sz="1200" dirty="0" smtClean="0">
                <a:solidFill>
                  <a:srgbClr val="000000"/>
                </a:solidFill>
              </a:rPr>
              <a:t>1 Channel</a:t>
            </a:r>
            <a:endParaRPr lang="en-US" sz="1200" dirty="0">
              <a:solidFill>
                <a:srgbClr val="000000"/>
              </a:solidFill>
            </a:endParaRPr>
          </a:p>
        </p:txBody>
      </p:sp>
      <p:sp>
        <p:nvSpPr>
          <p:cNvPr id="46" name="TextBox 45"/>
          <p:cNvSpPr txBox="1"/>
          <p:nvPr/>
        </p:nvSpPr>
        <p:spPr>
          <a:xfrm>
            <a:off x="7235597" y="3684882"/>
            <a:ext cx="667265" cy="369332"/>
          </a:xfrm>
          <a:prstGeom prst="rect">
            <a:avLst/>
          </a:prstGeom>
          <a:noFill/>
        </p:spPr>
        <p:txBody>
          <a:bodyPr wrap="square" rtlCol="0">
            <a:spAutoFit/>
          </a:bodyPr>
          <a:lstStyle/>
          <a:p>
            <a:pPr eaLnBrk="1" hangingPunct="1"/>
            <a:r>
              <a:rPr lang="en-US" dirty="0" smtClean="0">
                <a:solidFill>
                  <a:srgbClr val="000000"/>
                </a:solidFill>
              </a:rPr>
              <a:t>10G</a:t>
            </a:r>
            <a:endParaRPr lang="en-US" dirty="0">
              <a:solidFill>
                <a:srgbClr val="000000"/>
              </a:solidFill>
            </a:endParaRPr>
          </a:p>
        </p:txBody>
      </p:sp>
      <p:sp>
        <p:nvSpPr>
          <p:cNvPr id="47" name="TextBox 46"/>
          <p:cNvSpPr txBox="1"/>
          <p:nvPr/>
        </p:nvSpPr>
        <p:spPr>
          <a:xfrm>
            <a:off x="6134224" y="4033911"/>
            <a:ext cx="1911180" cy="369332"/>
          </a:xfrm>
          <a:prstGeom prst="rect">
            <a:avLst/>
          </a:prstGeom>
          <a:noFill/>
        </p:spPr>
        <p:txBody>
          <a:bodyPr wrap="square" rtlCol="0">
            <a:spAutoFit/>
          </a:bodyPr>
          <a:lstStyle/>
          <a:p>
            <a:pPr eaLnBrk="1" hangingPunct="1"/>
            <a:r>
              <a:rPr lang="en-US" dirty="0" smtClean="0">
                <a:solidFill>
                  <a:srgbClr val="000000"/>
                </a:solidFill>
              </a:rPr>
              <a:t>145 mW (-40%)</a:t>
            </a:r>
            <a:endParaRPr lang="en-US" dirty="0">
              <a:solidFill>
                <a:srgbClr val="000000"/>
              </a:solidFill>
            </a:endParaRPr>
          </a:p>
        </p:txBody>
      </p:sp>
      <p:sp>
        <p:nvSpPr>
          <p:cNvPr id="48" name="Right Arrow 47"/>
          <p:cNvSpPr/>
          <p:nvPr/>
        </p:nvSpPr>
        <p:spPr bwMode="auto">
          <a:xfrm>
            <a:off x="3907259" y="3613714"/>
            <a:ext cx="1073013" cy="469557"/>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grpSp>
        <p:nvGrpSpPr>
          <p:cNvPr id="5" name="Group 48"/>
          <p:cNvGrpSpPr/>
          <p:nvPr/>
        </p:nvGrpSpPr>
        <p:grpSpPr>
          <a:xfrm>
            <a:off x="915149" y="3374707"/>
            <a:ext cx="915705" cy="923972"/>
            <a:chOff x="927100" y="1533525"/>
            <a:chExt cx="1406525" cy="1419225"/>
          </a:xfrm>
        </p:grpSpPr>
        <p:pic>
          <p:nvPicPr>
            <p:cNvPr id="50" name="Picture 63" descr="1.png"/>
            <p:cNvPicPr>
              <a:picLocks noChangeAspect="1"/>
            </p:cNvPicPr>
            <p:nvPr/>
          </p:nvPicPr>
          <p:blipFill>
            <a:blip r:embed="rId3" cstate="print"/>
            <a:srcRect/>
            <a:stretch>
              <a:fillRect/>
            </a:stretch>
          </p:blipFill>
          <p:spPr bwMode="auto">
            <a:xfrm>
              <a:off x="927100" y="1533525"/>
              <a:ext cx="1406525" cy="1419225"/>
            </a:xfrm>
            <a:prstGeom prst="rect">
              <a:avLst/>
            </a:prstGeom>
            <a:noFill/>
            <a:ln w="9525">
              <a:noFill/>
              <a:miter lim="800000"/>
              <a:headEnd/>
              <a:tailEnd/>
            </a:ln>
          </p:spPr>
        </p:pic>
        <p:pic>
          <p:nvPicPr>
            <p:cNvPr id="51" name="Picture 50" descr="11.png"/>
            <p:cNvPicPr>
              <a:picLocks noChangeAspect="1"/>
            </p:cNvPicPr>
            <p:nvPr/>
          </p:nvPicPr>
          <p:blipFill>
            <a:blip r:embed="rId4" cstate="print"/>
            <a:stretch>
              <a:fillRect/>
            </a:stretch>
          </p:blipFill>
          <p:spPr>
            <a:xfrm>
              <a:off x="1133002" y="2271077"/>
              <a:ext cx="973115" cy="216011"/>
            </a:xfrm>
            <a:prstGeom prst="rect">
              <a:avLst/>
            </a:prstGeom>
          </p:spPr>
        </p:pic>
      </p:grpSp>
      <p:cxnSp>
        <p:nvCxnSpPr>
          <p:cNvPr id="52" name="Straight Arrow Connector 51"/>
          <p:cNvCxnSpPr/>
          <p:nvPr/>
        </p:nvCxnSpPr>
        <p:spPr bwMode="auto">
          <a:xfrm>
            <a:off x="1840355" y="3867886"/>
            <a:ext cx="1062680" cy="2349"/>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grpSp>
        <p:nvGrpSpPr>
          <p:cNvPr id="6" name="Group 52"/>
          <p:cNvGrpSpPr/>
          <p:nvPr/>
        </p:nvGrpSpPr>
        <p:grpSpPr>
          <a:xfrm>
            <a:off x="5239811" y="3374707"/>
            <a:ext cx="915705" cy="923972"/>
            <a:chOff x="927100" y="1533525"/>
            <a:chExt cx="1406525" cy="1419225"/>
          </a:xfrm>
        </p:grpSpPr>
        <p:pic>
          <p:nvPicPr>
            <p:cNvPr id="54" name="Picture 63" descr="1.png"/>
            <p:cNvPicPr>
              <a:picLocks noChangeAspect="1"/>
            </p:cNvPicPr>
            <p:nvPr/>
          </p:nvPicPr>
          <p:blipFill>
            <a:blip r:embed="rId3" cstate="print"/>
            <a:srcRect/>
            <a:stretch>
              <a:fillRect/>
            </a:stretch>
          </p:blipFill>
          <p:spPr bwMode="auto">
            <a:xfrm>
              <a:off x="927100" y="1533525"/>
              <a:ext cx="1406525" cy="1419225"/>
            </a:xfrm>
            <a:prstGeom prst="rect">
              <a:avLst/>
            </a:prstGeom>
            <a:noFill/>
            <a:ln w="9525">
              <a:noFill/>
              <a:miter lim="800000"/>
              <a:headEnd/>
              <a:tailEnd/>
            </a:ln>
          </p:spPr>
        </p:pic>
        <p:pic>
          <p:nvPicPr>
            <p:cNvPr id="55" name="Picture 54" descr="11.png"/>
            <p:cNvPicPr>
              <a:picLocks noChangeAspect="1"/>
            </p:cNvPicPr>
            <p:nvPr/>
          </p:nvPicPr>
          <p:blipFill>
            <a:blip r:embed="rId4" cstate="print"/>
            <a:stretch>
              <a:fillRect/>
            </a:stretch>
          </p:blipFill>
          <p:spPr>
            <a:xfrm>
              <a:off x="1133002" y="2271077"/>
              <a:ext cx="973115" cy="216011"/>
            </a:xfrm>
            <a:prstGeom prst="rect">
              <a:avLst/>
            </a:prstGeom>
          </p:spPr>
        </p:pic>
      </p:grpSp>
      <p:sp>
        <p:nvSpPr>
          <p:cNvPr id="70" name="Rectangle 69"/>
          <p:cNvSpPr/>
          <p:nvPr/>
        </p:nvSpPr>
        <p:spPr bwMode="auto">
          <a:xfrm>
            <a:off x="564679" y="4598066"/>
            <a:ext cx="7878281" cy="163509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t>Achieving 100G Bandwidth at 50% Lower Power</a:t>
            </a:r>
            <a:endParaRPr kumimoji="0" lang="en-US" sz="1800" b="0" i="0" u="none" strike="noStrike" cap="none" normalizeH="0" baseline="0" dirty="0" smtClean="0">
              <a:ln>
                <a:noFill/>
              </a:ln>
              <a:effectLst/>
              <a:latin typeface="Arial" charset="0"/>
            </a:endParaRPr>
          </a:p>
        </p:txBody>
      </p:sp>
      <p:sp>
        <p:nvSpPr>
          <p:cNvPr id="71" name="Rectangle 8" descr="Light vertical"/>
          <p:cNvSpPr>
            <a:spLocks noChangeArrowheads="1"/>
          </p:cNvSpPr>
          <p:nvPr/>
        </p:nvSpPr>
        <p:spPr bwMode="auto">
          <a:xfrm>
            <a:off x="3095499" y="5395890"/>
            <a:ext cx="941388" cy="552450"/>
          </a:xfrm>
          <a:prstGeom prst="rect">
            <a:avLst/>
          </a:prstGeom>
          <a:pattFill prst="ltVert">
            <a:fgClr>
              <a:schemeClr val="accent1"/>
            </a:fgClr>
            <a:bgClr>
              <a:schemeClr val="bg1"/>
            </a:bgClr>
          </a:pattFill>
          <a:ln w="9525">
            <a:solidFill>
              <a:schemeClr val="tx1"/>
            </a:solidFill>
            <a:miter lim="800000"/>
            <a:headEnd/>
            <a:tailEnd/>
          </a:ln>
        </p:spPr>
        <p:txBody>
          <a:bodyPr wrap="none" anchor="ctr"/>
          <a:lstStyle/>
          <a:p>
            <a:pPr eaLnBrk="1" hangingPunct="1"/>
            <a:endParaRPr lang="en-US" dirty="0">
              <a:solidFill>
                <a:srgbClr val="000000"/>
              </a:solidFill>
            </a:endParaRPr>
          </a:p>
        </p:txBody>
      </p:sp>
      <p:sp>
        <p:nvSpPr>
          <p:cNvPr id="72" name="Line 10"/>
          <p:cNvSpPr>
            <a:spLocks noChangeShapeType="1"/>
          </p:cNvSpPr>
          <p:nvPr/>
        </p:nvSpPr>
        <p:spPr bwMode="auto">
          <a:xfrm>
            <a:off x="1841374" y="5670528"/>
            <a:ext cx="1136650" cy="0"/>
          </a:xfrm>
          <a:prstGeom prst="line">
            <a:avLst/>
          </a:prstGeom>
          <a:noFill/>
          <a:ln w="50800" cmpd="dbl">
            <a:solidFill>
              <a:schemeClr val="tx1"/>
            </a:solidFill>
            <a:round/>
            <a:headEnd type="triangle" w="med" len="med"/>
            <a:tailEnd type="triangle" w="med" len="med"/>
          </a:ln>
        </p:spPr>
        <p:txBody>
          <a:bodyPr/>
          <a:lstStyle/>
          <a:p>
            <a:pPr eaLnBrk="1" hangingPunct="1"/>
            <a:endParaRPr lang="en-US" dirty="0">
              <a:solidFill>
                <a:srgbClr val="000000"/>
              </a:solidFill>
            </a:endParaRPr>
          </a:p>
        </p:txBody>
      </p:sp>
      <p:sp>
        <p:nvSpPr>
          <p:cNvPr id="73" name="Line 11"/>
          <p:cNvSpPr>
            <a:spLocks noChangeShapeType="1"/>
          </p:cNvSpPr>
          <p:nvPr/>
        </p:nvSpPr>
        <p:spPr bwMode="auto">
          <a:xfrm flipH="1">
            <a:off x="2443037" y="5551465"/>
            <a:ext cx="117475" cy="236538"/>
          </a:xfrm>
          <a:prstGeom prst="line">
            <a:avLst/>
          </a:prstGeom>
          <a:noFill/>
          <a:ln w="9525">
            <a:solidFill>
              <a:schemeClr val="tx1"/>
            </a:solidFill>
            <a:round/>
            <a:headEnd/>
            <a:tailEnd/>
          </a:ln>
        </p:spPr>
        <p:txBody>
          <a:bodyPr/>
          <a:lstStyle/>
          <a:p>
            <a:pPr eaLnBrk="1" hangingPunct="1"/>
            <a:endParaRPr lang="en-US" dirty="0">
              <a:solidFill>
                <a:srgbClr val="000000"/>
              </a:solidFill>
            </a:endParaRPr>
          </a:p>
        </p:txBody>
      </p:sp>
      <p:sp>
        <p:nvSpPr>
          <p:cNvPr id="74" name="Text Box 12"/>
          <p:cNvSpPr txBox="1">
            <a:spLocks noChangeArrowheads="1"/>
          </p:cNvSpPr>
          <p:nvPr/>
        </p:nvSpPr>
        <p:spPr bwMode="auto">
          <a:xfrm>
            <a:off x="1764925" y="5151415"/>
            <a:ext cx="1266502" cy="461665"/>
          </a:xfrm>
          <a:prstGeom prst="rect">
            <a:avLst/>
          </a:prstGeom>
          <a:noFill/>
          <a:ln w="9525">
            <a:noFill/>
            <a:miter lim="800000"/>
            <a:headEnd/>
            <a:tailEnd/>
          </a:ln>
        </p:spPr>
        <p:txBody>
          <a:bodyPr wrap="none">
            <a:spAutoFit/>
          </a:bodyPr>
          <a:lstStyle/>
          <a:p>
            <a:pPr algn="ctr" eaLnBrk="1" hangingPunct="1"/>
            <a:r>
              <a:rPr lang="en-US" sz="1200" dirty="0" smtClean="0">
                <a:solidFill>
                  <a:srgbClr val="000000"/>
                </a:solidFill>
              </a:rPr>
              <a:t>10 x 11.3-Gbps</a:t>
            </a:r>
          </a:p>
          <a:p>
            <a:pPr algn="ctr" eaLnBrk="1" hangingPunct="1"/>
            <a:r>
              <a:rPr lang="en-US" sz="1200" dirty="0" smtClean="0">
                <a:solidFill>
                  <a:srgbClr val="000000"/>
                </a:solidFill>
              </a:rPr>
              <a:t>Transceivers</a:t>
            </a:r>
            <a:endParaRPr lang="en-US" sz="1200" dirty="0">
              <a:solidFill>
                <a:srgbClr val="000000"/>
              </a:solidFill>
            </a:endParaRPr>
          </a:p>
        </p:txBody>
      </p:sp>
      <p:sp>
        <p:nvSpPr>
          <p:cNvPr id="75" name="Rectangle 17"/>
          <p:cNvSpPr>
            <a:spLocks noChangeArrowheads="1"/>
          </p:cNvSpPr>
          <p:nvPr/>
        </p:nvSpPr>
        <p:spPr bwMode="auto">
          <a:xfrm>
            <a:off x="2965324" y="5395890"/>
            <a:ext cx="125413" cy="552450"/>
          </a:xfrm>
          <a:prstGeom prst="rect">
            <a:avLst/>
          </a:prstGeom>
          <a:noFill/>
          <a:ln w="9525">
            <a:solidFill>
              <a:schemeClr val="tx1"/>
            </a:solidFill>
            <a:miter lim="800000"/>
            <a:headEnd/>
            <a:tailEnd/>
          </a:ln>
        </p:spPr>
        <p:txBody>
          <a:bodyPr wrap="none" anchor="ctr"/>
          <a:lstStyle/>
          <a:p>
            <a:pPr eaLnBrk="1" hangingPunct="1"/>
            <a:endParaRPr lang="en-US" dirty="0">
              <a:solidFill>
                <a:srgbClr val="000000"/>
              </a:solidFill>
            </a:endParaRPr>
          </a:p>
        </p:txBody>
      </p:sp>
      <p:sp>
        <p:nvSpPr>
          <p:cNvPr id="76" name="Line 18"/>
          <p:cNvSpPr>
            <a:spLocks noChangeShapeType="1"/>
          </p:cNvSpPr>
          <p:nvPr/>
        </p:nvSpPr>
        <p:spPr bwMode="auto">
          <a:xfrm>
            <a:off x="3092324" y="5278415"/>
            <a:ext cx="0" cy="809625"/>
          </a:xfrm>
          <a:prstGeom prst="line">
            <a:avLst/>
          </a:prstGeom>
          <a:noFill/>
          <a:ln w="25400">
            <a:solidFill>
              <a:schemeClr val="tx1"/>
            </a:solidFill>
            <a:round/>
            <a:headEnd/>
            <a:tailEnd/>
          </a:ln>
        </p:spPr>
        <p:txBody>
          <a:bodyPr/>
          <a:lstStyle/>
          <a:p>
            <a:pPr eaLnBrk="1" hangingPunct="1"/>
            <a:endParaRPr lang="en-US" dirty="0">
              <a:solidFill>
                <a:srgbClr val="000000"/>
              </a:solidFill>
            </a:endParaRPr>
          </a:p>
        </p:txBody>
      </p:sp>
      <p:sp>
        <p:nvSpPr>
          <p:cNvPr id="77" name="TextBox 76"/>
          <p:cNvSpPr txBox="1"/>
          <p:nvPr/>
        </p:nvSpPr>
        <p:spPr>
          <a:xfrm>
            <a:off x="3233929" y="5070135"/>
            <a:ext cx="646331" cy="369332"/>
          </a:xfrm>
          <a:prstGeom prst="rect">
            <a:avLst/>
          </a:prstGeom>
          <a:noFill/>
        </p:spPr>
        <p:txBody>
          <a:bodyPr wrap="none" rtlCol="0">
            <a:spAutoFit/>
          </a:bodyPr>
          <a:lstStyle/>
          <a:p>
            <a:pPr eaLnBrk="1" hangingPunct="1"/>
            <a:r>
              <a:rPr lang="en-US" dirty="0" smtClean="0">
                <a:solidFill>
                  <a:srgbClr val="000000"/>
                </a:solidFill>
              </a:rPr>
              <a:t>CFP</a:t>
            </a:r>
            <a:endParaRPr lang="en-US" dirty="0">
              <a:solidFill>
                <a:srgbClr val="000000"/>
              </a:solidFill>
            </a:endParaRPr>
          </a:p>
        </p:txBody>
      </p:sp>
      <p:sp>
        <p:nvSpPr>
          <p:cNvPr id="78" name="TextBox 77"/>
          <p:cNvSpPr txBox="1"/>
          <p:nvPr/>
        </p:nvSpPr>
        <p:spPr>
          <a:xfrm>
            <a:off x="2001422" y="5795074"/>
            <a:ext cx="1056068" cy="369332"/>
          </a:xfrm>
          <a:prstGeom prst="rect">
            <a:avLst/>
          </a:prstGeom>
          <a:noFill/>
        </p:spPr>
        <p:txBody>
          <a:bodyPr wrap="square" rtlCol="0">
            <a:spAutoFit/>
          </a:bodyPr>
          <a:lstStyle/>
          <a:p>
            <a:pPr eaLnBrk="1" hangingPunct="1"/>
            <a:r>
              <a:rPr lang="en-US" dirty="0" smtClean="0">
                <a:solidFill>
                  <a:srgbClr val="000000"/>
                </a:solidFill>
              </a:rPr>
              <a:t>1.58 W</a:t>
            </a:r>
            <a:endParaRPr lang="en-US" dirty="0">
              <a:solidFill>
                <a:srgbClr val="000000"/>
              </a:solidFill>
            </a:endParaRPr>
          </a:p>
        </p:txBody>
      </p:sp>
      <p:sp>
        <p:nvSpPr>
          <p:cNvPr id="81" name="Line 13"/>
          <p:cNvSpPr>
            <a:spLocks noChangeShapeType="1"/>
          </p:cNvSpPr>
          <p:nvPr/>
        </p:nvSpPr>
        <p:spPr bwMode="auto">
          <a:xfrm>
            <a:off x="6180410" y="5600831"/>
            <a:ext cx="1376362" cy="0"/>
          </a:xfrm>
          <a:prstGeom prst="line">
            <a:avLst/>
          </a:prstGeom>
          <a:noFill/>
          <a:ln w="22225">
            <a:solidFill>
              <a:schemeClr val="tx1"/>
            </a:solidFill>
            <a:round/>
            <a:headEnd type="triangle" w="med" len="med"/>
            <a:tailEnd type="triangle" w="med" len="med"/>
          </a:ln>
          <a:effectLst/>
        </p:spPr>
        <p:txBody>
          <a:bodyPr/>
          <a:lstStyle/>
          <a:p>
            <a:pPr eaLnBrk="1" hangingPunct="1"/>
            <a:endParaRPr lang="en-US" dirty="0">
              <a:solidFill>
                <a:srgbClr val="000000"/>
              </a:solidFill>
            </a:endParaRPr>
          </a:p>
        </p:txBody>
      </p:sp>
      <p:sp>
        <p:nvSpPr>
          <p:cNvPr id="82" name="Line 14"/>
          <p:cNvSpPr>
            <a:spLocks noChangeShapeType="1"/>
          </p:cNvSpPr>
          <p:nvPr/>
        </p:nvSpPr>
        <p:spPr bwMode="auto">
          <a:xfrm flipH="1">
            <a:off x="6829697" y="5481768"/>
            <a:ext cx="117475" cy="236538"/>
          </a:xfrm>
          <a:prstGeom prst="line">
            <a:avLst/>
          </a:prstGeom>
          <a:noFill/>
          <a:ln w="9525">
            <a:solidFill>
              <a:schemeClr val="tx1"/>
            </a:solidFill>
            <a:round/>
            <a:headEnd/>
            <a:tailEnd/>
          </a:ln>
          <a:effectLst/>
        </p:spPr>
        <p:txBody>
          <a:bodyPr/>
          <a:lstStyle/>
          <a:p>
            <a:pPr eaLnBrk="1" hangingPunct="1"/>
            <a:endParaRPr lang="en-US" dirty="0">
              <a:solidFill>
                <a:srgbClr val="000000"/>
              </a:solidFill>
            </a:endParaRPr>
          </a:p>
        </p:txBody>
      </p:sp>
      <p:sp>
        <p:nvSpPr>
          <p:cNvPr id="83" name="Text Box 15"/>
          <p:cNvSpPr txBox="1">
            <a:spLocks noChangeArrowheads="1"/>
          </p:cNvSpPr>
          <p:nvPr/>
        </p:nvSpPr>
        <p:spPr bwMode="auto">
          <a:xfrm>
            <a:off x="6215335" y="5061118"/>
            <a:ext cx="1320800" cy="461665"/>
          </a:xfrm>
          <a:prstGeom prst="rect">
            <a:avLst/>
          </a:prstGeom>
          <a:noFill/>
          <a:ln w="9525">
            <a:noFill/>
            <a:miter lim="800000"/>
            <a:headEnd/>
            <a:tailEnd/>
          </a:ln>
          <a:effectLst/>
        </p:spPr>
        <p:txBody>
          <a:bodyPr>
            <a:spAutoFit/>
          </a:bodyPr>
          <a:lstStyle/>
          <a:p>
            <a:pPr algn="ctr" eaLnBrk="1" hangingPunct="1"/>
            <a:r>
              <a:rPr lang="en-US" sz="1200" dirty="0" smtClean="0">
                <a:solidFill>
                  <a:srgbClr val="000000"/>
                </a:solidFill>
              </a:rPr>
              <a:t>4 x 28G Transceivers</a:t>
            </a:r>
            <a:endParaRPr lang="en-US" sz="1200" dirty="0">
              <a:solidFill>
                <a:srgbClr val="000000"/>
              </a:solidFill>
            </a:endParaRPr>
          </a:p>
        </p:txBody>
      </p:sp>
      <p:sp>
        <p:nvSpPr>
          <p:cNvPr id="84" name="Rectangle 19" descr="Light vertical"/>
          <p:cNvSpPr>
            <a:spLocks noChangeArrowheads="1"/>
          </p:cNvSpPr>
          <p:nvPr/>
        </p:nvSpPr>
        <p:spPr bwMode="auto">
          <a:xfrm>
            <a:off x="7704410" y="5438906"/>
            <a:ext cx="604837" cy="330200"/>
          </a:xfrm>
          <a:prstGeom prst="rect">
            <a:avLst/>
          </a:prstGeom>
          <a:pattFill prst="ltVert">
            <a:fgClr>
              <a:schemeClr val="accent1"/>
            </a:fgClr>
            <a:bgClr>
              <a:schemeClr val="bg1"/>
            </a:bgClr>
          </a:pattFill>
          <a:ln w="9525">
            <a:solidFill>
              <a:schemeClr val="tx1"/>
            </a:solidFill>
            <a:miter lim="800000"/>
            <a:headEnd/>
            <a:tailEnd/>
          </a:ln>
          <a:effectLst/>
        </p:spPr>
        <p:txBody>
          <a:bodyPr wrap="none" anchor="ctr"/>
          <a:lstStyle/>
          <a:p>
            <a:pPr eaLnBrk="1" hangingPunct="1"/>
            <a:endParaRPr lang="en-US" dirty="0">
              <a:solidFill>
                <a:srgbClr val="000000"/>
              </a:solidFill>
            </a:endParaRPr>
          </a:p>
        </p:txBody>
      </p:sp>
      <p:sp>
        <p:nvSpPr>
          <p:cNvPr id="85" name="Rectangle 20"/>
          <p:cNvSpPr>
            <a:spLocks noChangeArrowheads="1"/>
          </p:cNvSpPr>
          <p:nvPr/>
        </p:nvSpPr>
        <p:spPr bwMode="auto">
          <a:xfrm>
            <a:off x="7561535" y="5432556"/>
            <a:ext cx="138112" cy="336550"/>
          </a:xfrm>
          <a:prstGeom prst="rect">
            <a:avLst/>
          </a:prstGeom>
          <a:noFill/>
          <a:ln w="9525">
            <a:solidFill>
              <a:schemeClr val="tx1"/>
            </a:solidFill>
            <a:miter lim="800000"/>
            <a:headEnd/>
            <a:tailEnd/>
          </a:ln>
          <a:effectLst/>
        </p:spPr>
        <p:txBody>
          <a:bodyPr wrap="none" anchor="ctr"/>
          <a:lstStyle/>
          <a:p>
            <a:pPr eaLnBrk="1" hangingPunct="1"/>
            <a:endParaRPr lang="en-US" dirty="0">
              <a:solidFill>
                <a:srgbClr val="000000"/>
              </a:solidFill>
            </a:endParaRPr>
          </a:p>
        </p:txBody>
      </p:sp>
      <p:sp>
        <p:nvSpPr>
          <p:cNvPr id="86" name="Line 21"/>
          <p:cNvSpPr>
            <a:spLocks noChangeShapeType="1"/>
          </p:cNvSpPr>
          <p:nvPr/>
        </p:nvSpPr>
        <p:spPr bwMode="auto">
          <a:xfrm>
            <a:off x="7701235" y="5335718"/>
            <a:ext cx="0" cy="549275"/>
          </a:xfrm>
          <a:prstGeom prst="line">
            <a:avLst/>
          </a:prstGeom>
          <a:noFill/>
          <a:ln w="25400">
            <a:solidFill>
              <a:schemeClr val="tx1"/>
            </a:solidFill>
            <a:round/>
            <a:headEnd/>
            <a:tailEnd/>
          </a:ln>
          <a:effectLst/>
        </p:spPr>
        <p:txBody>
          <a:bodyPr/>
          <a:lstStyle/>
          <a:p>
            <a:pPr eaLnBrk="1" hangingPunct="1"/>
            <a:endParaRPr lang="en-US" dirty="0">
              <a:solidFill>
                <a:srgbClr val="000000"/>
              </a:solidFill>
            </a:endParaRPr>
          </a:p>
        </p:txBody>
      </p:sp>
      <p:sp>
        <p:nvSpPr>
          <p:cNvPr id="87" name="TextBox 86"/>
          <p:cNvSpPr txBox="1"/>
          <p:nvPr/>
        </p:nvSpPr>
        <p:spPr>
          <a:xfrm>
            <a:off x="7576295" y="4969599"/>
            <a:ext cx="774571" cy="369332"/>
          </a:xfrm>
          <a:prstGeom prst="rect">
            <a:avLst/>
          </a:prstGeom>
          <a:noFill/>
        </p:spPr>
        <p:txBody>
          <a:bodyPr wrap="none" rtlCol="0">
            <a:spAutoFit/>
          </a:bodyPr>
          <a:lstStyle/>
          <a:p>
            <a:pPr eaLnBrk="1" hangingPunct="1"/>
            <a:r>
              <a:rPr lang="en-US" dirty="0" smtClean="0">
                <a:solidFill>
                  <a:srgbClr val="000000"/>
                </a:solidFill>
              </a:rPr>
              <a:t>CFP2</a:t>
            </a:r>
            <a:endParaRPr lang="en-US" dirty="0">
              <a:solidFill>
                <a:srgbClr val="000000"/>
              </a:solidFill>
            </a:endParaRPr>
          </a:p>
        </p:txBody>
      </p:sp>
      <p:sp>
        <p:nvSpPr>
          <p:cNvPr id="88" name="TextBox 87"/>
          <p:cNvSpPr txBox="1"/>
          <p:nvPr/>
        </p:nvSpPr>
        <p:spPr>
          <a:xfrm>
            <a:off x="6265495" y="5746055"/>
            <a:ext cx="1647271" cy="369332"/>
          </a:xfrm>
          <a:prstGeom prst="rect">
            <a:avLst/>
          </a:prstGeom>
          <a:noFill/>
        </p:spPr>
        <p:txBody>
          <a:bodyPr wrap="square" rtlCol="0">
            <a:spAutoFit/>
          </a:bodyPr>
          <a:lstStyle/>
          <a:p>
            <a:pPr eaLnBrk="1" hangingPunct="1"/>
            <a:r>
              <a:rPr lang="en-US" dirty="0" smtClean="0">
                <a:solidFill>
                  <a:srgbClr val="000000"/>
                </a:solidFill>
              </a:rPr>
              <a:t>0.8 W (-50%)</a:t>
            </a:r>
            <a:endParaRPr lang="en-US" dirty="0">
              <a:solidFill>
                <a:srgbClr val="000000"/>
              </a:solidFill>
            </a:endParaRPr>
          </a:p>
        </p:txBody>
      </p:sp>
      <p:sp>
        <p:nvSpPr>
          <p:cNvPr id="89" name="Right Arrow 88"/>
          <p:cNvSpPr/>
          <p:nvPr/>
        </p:nvSpPr>
        <p:spPr bwMode="auto">
          <a:xfrm>
            <a:off x="4269323" y="5368851"/>
            <a:ext cx="710949" cy="469557"/>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grpSp>
        <p:nvGrpSpPr>
          <p:cNvPr id="7" name="Group 89"/>
          <p:cNvGrpSpPr/>
          <p:nvPr/>
        </p:nvGrpSpPr>
        <p:grpSpPr>
          <a:xfrm>
            <a:off x="915149" y="5188267"/>
            <a:ext cx="915705" cy="923972"/>
            <a:chOff x="927100" y="1533525"/>
            <a:chExt cx="1406525" cy="1419225"/>
          </a:xfrm>
        </p:grpSpPr>
        <p:pic>
          <p:nvPicPr>
            <p:cNvPr id="91" name="Picture 63" descr="1.png"/>
            <p:cNvPicPr>
              <a:picLocks noChangeAspect="1"/>
            </p:cNvPicPr>
            <p:nvPr/>
          </p:nvPicPr>
          <p:blipFill>
            <a:blip r:embed="rId3" cstate="print"/>
            <a:srcRect/>
            <a:stretch>
              <a:fillRect/>
            </a:stretch>
          </p:blipFill>
          <p:spPr bwMode="auto">
            <a:xfrm>
              <a:off x="927100" y="1533525"/>
              <a:ext cx="1406525" cy="1419225"/>
            </a:xfrm>
            <a:prstGeom prst="rect">
              <a:avLst/>
            </a:prstGeom>
            <a:noFill/>
            <a:ln w="9525">
              <a:noFill/>
              <a:miter lim="800000"/>
              <a:headEnd/>
              <a:tailEnd/>
            </a:ln>
          </p:spPr>
        </p:pic>
        <p:pic>
          <p:nvPicPr>
            <p:cNvPr id="92" name="Picture 91" descr="11.png"/>
            <p:cNvPicPr>
              <a:picLocks noChangeAspect="1"/>
            </p:cNvPicPr>
            <p:nvPr/>
          </p:nvPicPr>
          <p:blipFill>
            <a:blip r:embed="rId4" cstate="print"/>
            <a:stretch>
              <a:fillRect/>
            </a:stretch>
          </p:blipFill>
          <p:spPr>
            <a:xfrm>
              <a:off x="1133002" y="2271077"/>
              <a:ext cx="973115" cy="216011"/>
            </a:xfrm>
            <a:prstGeom prst="rect">
              <a:avLst/>
            </a:prstGeom>
          </p:spPr>
        </p:pic>
      </p:grpSp>
      <p:grpSp>
        <p:nvGrpSpPr>
          <p:cNvPr id="8" name="Group 92"/>
          <p:cNvGrpSpPr/>
          <p:nvPr/>
        </p:nvGrpSpPr>
        <p:grpSpPr>
          <a:xfrm>
            <a:off x="5239811" y="5096827"/>
            <a:ext cx="915705" cy="923972"/>
            <a:chOff x="927100" y="1533525"/>
            <a:chExt cx="1406525" cy="1419225"/>
          </a:xfrm>
        </p:grpSpPr>
        <p:pic>
          <p:nvPicPr>
            <p:cNvPr id="94" name="Picture 63" descr="1.png"/>
            <p:cNvPicPr>
              <a:picLocks noChangeAspect="1"/>
            </p:cNvPicPr>
            <p:nvPr/>
          </p:nvPicPr>
          <p:blipFill>
            <a:blip r:embed="rId3" cstate="print"/>
            <a:srcRect/>
            <a:stretch>
              <a:fillRect/>
            </a:stretch>
          </p:blipFill>
          <p:spPr bwMode="auto">
            <a:xfrm>
              <a:off x="927100" y="1533525"/>
              <a:ext cx="1406525" cy="1419225"/>
            </a:xfrm>
            <a:prstGeom prst="rect">
              <a:avLst/>
            </a:prstGeom>
            <a:noFill/>
            <a:ln w="9525">
              <a:noFill/>
              <a:miter lim="800000"/>
              <a:headEnd/>
              <a:tailEnd/>
            </a:ln>
          </p:spPr>
        </p:pic>
        <p:pic>
          <p:nvPicPr>
            <p:cNvPr id="95" name="Picture 94" descr="11.png"/>
            <p:cNvPicPr>
              <a:picLocks noChangeAspect="1"/>
            </p:cNvPicPr>
            <p:nvPr/>
          </p:nvPicPr>
          <p:blipFill>
            <a:blip r:embed="rId4" cstate="print"/>
            <a:stretch>
              <a:fillRect/>
            </a:stretch>
          </p:blipFill>
          <p:spPr>
            <a:xfrm>
              <a:off x="1133002" y="2271077"/>
              <a:ext cx="973115" cy="216011"/>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Hard IP when Available</a:t>
            </a:r>
          </a:p>
        </p:txBody>
      </p:sp>
      <p:sp>
        <p:nvSpPr>
          <p:cNvPr id="3" name="Content Placeholder 2"/>
          <p:cNvSpPr>
            <a:spLocks noGrp="1"/>
          </p:cNvSpPr>
          <p:nvPr>
            <p:ph idx="1"/>
          </p:nvPr>
        </p:nvSpPr>
        <p:spPr/>
        <p:txBody>
          <a:bodyPr/>
          <a:lstStyle/>
          <a:p>
            <a:r>
              <a:rPr lang="en-US" sz="2400" dirty="0" smtClean="0"/>
              <a:t>65% lower power</a:t>
            </a:r>
          </a:p>
          <a:p>
            <a:r>
              <a:rPr lang="en-US" sz="2400" dirty="0" smtClean="0"/>
              <a:t>2X higher performance and guaranteed timing closure</a:t>
            </a:r>
          </a:p>
          <a:p>
            <a:r>
              <a:rPr lang="en-US" sz="2400" dirty="0" smtClean="0"/>
              <a:t>Lower cost by using smaller FPGA</a:t>
            </a:r>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31</a:t>
            </a:fld>
            <a:endParaRPr lang="en-US" dirty="0"/>
          </a:p>
        </p:txBody>
      </p:sp>
      <p:graphicFrame>
        <p:nvGraphicFramePr>
          <p:cNvPr id="6" name="Group 85"/>
          <p:cNvGraphicFramePr>
            <a:graphicFrameLocks/>
          </p:cNvGraphicFramePr>
          <p:nvPr/>
        </p:nvGraphicFramePr>
        <p:xfrm>
          <a:off x="4613148" y="4349495"/>
          <a:ext cx="4091940" cy="1149844"/>
        </p:xfrm>
        <a:graphic>
          <a:graphicData uri="http://schemas.openxmlformats.org/drawingml/2006/table">
            <a:tbl>
              <a:tblPr/>
              <a:tblGrid>
                <a:gridCol w="1535879"/>
                <a:gridCol w="1177134"/>
                <a:gridCol w="1378927"/>
              </a:tblGrid>
              <a:tr h="318943">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050" b="1" i="0" u="none" strike="noStrike" kern="1200" cap="none" normalizeH="0" baseline="0" dirty="0" smtClean="0">
                        <a:ln>
                          <a:noFill/>
                        </a:ln>
                        <a:solidFill>
                          <a:schemeClr val="bg1"/>
                        </a:solidFill>
                        <a:effectLst/>
                        <a:latin typeface="Arial" charset="0"/>
                        <a:ea typeface="+mn-ea"/>
                        <a:cs typeface="+mn-cs"/>
                      </a:endParaRPr>
                    </a:p>
                  </a:txBody>
                  <a:tcPr anchor="ctr" horzOverflow="overflow">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bg1"/>
                          </a:solidFill>
                          <a:effectLst/>
                          <a:latin typeface="Arial" charset="0"/>
                        </a:rPr>
                        <a:t>Estimated Logic Utilization  in LEs (K)</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hMerge="1">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31750">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kern="1200" cap="none" normalizeH="0" baseline="0" dirty="0" smtClean="0">
                          <a:ln>
                            <a:noFill/>
                          </a:ln>
                          <a:solidFill>
                            <a:schemeClr val="bg1"/>
                          </a:solidFill>
                          <a:effectLst/>
                          <a:latin typeface="Arial" charset="0"/>
                          <a:ea typeface="+mn-ea"/>
                          <a:cs typeface="+mn-cs"/>
                        </a:rPr>
                        <a:t>High-Speed Serial Protocol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bg1"/>
                          </a:solidFill>
                          <a:effectLst/>
                          <a:latin typeface="Arial" charset="0"/>
                        </a:rPr>
                        <a:t>Soft IP</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bg1"/>
                          </a:solidFill>
                          <a:effectLst/>
                          <a:latin typeface="Arial" charset="0"/>
                        </a:rPr>
                        <a:t>Stratix V FPGAs </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06614">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tx1"/>
                          </a:solidFill>
                          <a:effectLst/>
                          <a:latin typeface="Arial" charset="0"/>
                        </a:rPr>
                        <a:t>PCIe Gen3/2/1</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tx1"/>
                          </a:solidFill>
                          <a:effectLst/>
                          <a:latin typeface="Arial" charset="0"/>
                        </a:rPr>
                        <a:t>130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050" b="1" i="0" u="none" strike="noStrike" cap="none" normalizeH="0" baseline="0" dirty="0" smtClean="0">
                          <a:ln>
                            <a:noFill/>
                          </a:ln>
                          <a:solidFill>
                            <a:schemeClr val="tx1"/>
                          </a:solidFill>
                          <a:effectLst/>
                          <a:latin typeface="Arial" charset="0"/>
                        </a:rPr>
                        <a:t>0</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8" name="TextBox 7"/>
          <p:cNvSpPr txBox="1"/>
          <p:nvPr/>
        </p:nvSpPr>
        <p:spPr>
          <a:xfrm>
            <a:off x="4634640" y="3547872"/>
            <a:ext cx="4750018" cy="646331"/>
          </a:xfrm>
          <a:prstGeom prst="rect">
            <a:avLst/>
          </a:prstGeom>
          <a:noFill/>
        </p:spPr>
        <p:txBody>
          <a:bodyPr wrap="square" rtlCol="0">
            <a:spAutoFit/>
          </a:bodyPr>
          <a:lstStyle/>
          <a:p>
            <a:r>
              <a:rPr lang="en-US" b="1" dirty="0" smtClean="0"/>
              <a:t>Examples of Logic Savings Using </a:t>
            </a:r>
            <a:endParaRPr lang="en-US" b="1" dirty="0" smtClean="0"/>
          </a:p>
          <a:p>
            <a:r>
              <a:rPr lang="en-US" b="1" dirty="0" smtClean="0"/>
              <a:t>Hard </a:t>
            </a:r>
            <a:r>
              <a:rPr lang="en-US" b="1" dirty="0" smtClean="0"/>
              <a:t>IP</a:t>
            </a:r>
            <a:endParaRPr lang="en-US" b="1" dirty="0"/>
          </a:p>
        </p:txBody>
      </p:sp>
      <p:grpSp>
        <p:nvGrpSpPr>
          <p:cNvPr id="11" name="Group 10"/>
          <p:cNvGrpSpPr/>
          <p:nvPr/>
        </p:nvGrpSpPr>
        <p:grpSpPr>
          <a:xfrm>
            <a:off x="347472" y="3164307"/>
            <a:ext cx="4085777" cy="2736098"/>
            <a:chOff x="347472" y="3164307"/>
            <a:chExt cx="4085777" cy="2736098"/>
          </a:xfrm>
        </p:grpSpPr>
        <p:pic>
          <p:nvPicPr>
            <p:cNvPr id="2050" name="Picture 2"/>
            <p:cNvPicPr>
              <a:picLocks noChangeAspect="1" noChangeArrowheads="1"/>
            </p:cNvPicPr>
            <p:nvPr/>
          </p:nvPicPr>
          <p:blipFill>
            <a:blip r:embed="rId3" cstate="email"/>
            <a:srcRect/>
            <a:stretch>
              <a:fillRect/>
            </a:stretch>
          </p:blipFill>
          <p:spPr bwMode="auto">
            <a:xfrm>
              <a:off x="365760" y="3606266"/>
              <a:ext cx="4067489" cy="2294139"/>
            </a:xfrm>
            <a:prstGeom prst="rect">
              <a:avLst/>
            </a:prstGeom>
            <a:noFill/>
            <a:ln w="9525">
              <a:noFill/>
              <a:miter lim="800000"/>
              <a:headEnd/>
              <a:tailEnd/>
            </a:ln>
          </p:spPr>
        </p:pic>
        <p:sp>
          <p:nvSpPr>
            <p:cNvPr id="9" name="TextBox 8"/>
            <p:cNvSpPr txBox="1"/>
            <p:nvPr/>
          </p:nvSpPr>
          <p:spPr>
            <a:xfrm>
              <a:off x="836998" y="3164307"/>
              <a:ext cx="3091552" cy="369332"/>
            </a:xfrm>
            <a:prstGeom prst="rect">
              <a:avLst/>
            </a:prstGeom>
            <a:noFill/>
          </p:spPr>
          <p:txBody>
            <a:bodyPr wrap="none" rtlCol="0">
              <a:spAutoFit/>
            </a:bodyPr>
            <a:lstStyle/>
            <a:p>
              <a:r>
                <a:rPr lang="en-US" b="1" dirty="0" smtClean="0"/>
                <a:t>Hard IP in Stratix V FPGAs</a:t>
              </a:r>
              <a:endParaRPr lang="en-US" b="1" dirty="0"/>
            </a:p>
          </p:txBody>
        </p:sp>
        <p:sp>
          <p:nvSpPr>
            <p:cNvPr id="10" name="Rectangle 9"/>
            <p:cNvSpPr/>
            <p:nvPr/>
          </p:nvSpPr>
          <p:spPr bwMode="auto">
            <a:xfrm>
              <a:off x="347472" y="4133088"/>
              <a:ext cx="4059936" cy="40233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Leverage Partial Reconfiguration to Reduce Power</a:t>
            </a:r>
            <a:endParaRPr lang="en-US" sz="3000" dirty="0"/>
          </a:p>
        </p:txBody>
      </p:sp>
      <p:sp>
        <p:nvSpPr>
          <p:cNvPr id="3" name="Content Placeholder 2"/>
          <p:cNvSpPr>
            <a:spLocks noGrp="1"/>
          </p:cNvSpPr>
          <p:nvPr>
            <p:ph idx="1"/>
          </p:nvPr>
        </p:nvSpPr>
        <p:spPr>
          <a:xfrm>
            <a:off x="350838" y="1479550"/>
            <a:ext cx="8664070" cy="4679950"/>
          </a:xfrm>
        </p:spPr>
        <p:txBody>
          <a:bodyPr/>
          <a:lstStyle/>
          <a:p>
            <a:r>
              <a:rPr lang="en-US" dirty="0" smtClean="0"/>
              <a:t>Save logic partitions off chip and use smaller FPGA</a:t>
            </a:r>
          </a:p>
          <a:p>
            <a:pPr lvl="1"/>
            <a:r>
              <a:rPr lang="en-US" dirty="0" smtClean="0"/>
              <a:t>Possible in designs with partitions that don’t run simultaneously</a:t>
            </a:r>
          </a:p>
          <a:p>
            <a:pPr lvl="1"/>
            <a:r>
              <a:rPr lang="en-US" dirty="0" smtClean="0"/>
              <a:t>Swap partitions when needed</a:t>
            </a:r>
          </a:p>
          <a:p>
            <a:pPr lvl="1"/>
            <a:endParaRPr lang="en-US" dirty="0" smtClean="0"/>
          </a:p>
          <a:p>
            <a:r>
              <a:rPr lang="en-US" dirty="0" smtClean="0"/>
              <a:t>Put “idle” partitions in low-power state</a:t>
            </a:r>
          </a:p>
          <a:p>
            <a:pPr lvl="1"/>
            <a:r>
              <a:rPr lang="en-US" dirty="0" smtClean="0"/>
              <a:t>Power down features in “idle” partitions</a:t>
            </a:r>
          </a:p>
          <a:p>
            <a:pPr lvl="1"/>
            <a:r>
              <a:rPr lang="en-US" dirty="0" smtClean="0"/>
              <a:t>M20K/M10K memory blocks, </a:t>
            </a:r>
            <a:r>
              <a:rPr lang="en-US" dirty="0" err="1" smtClean="0"/>
              <a:t>fPLLs</a:t>
            </a:r>
            <a:r>
              <a:rPr lang="en-US" dirty="0" smtClean="0"/>
              <a:t>, transceivers (PMA and PCS), I/O blocks, hard IP blocks (PCIe </a:t>
            </a:r>
            <a:r>
              <a:rPr lang="en-US" dirty="0" smtClean="0"/>
              <a:t>Gen3/2/1)</a:t>
            </a:r>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8" y="273050"/>
            <a:ext cx="8793162" cy="914400"/>
          </a:xfrm>
        </p:spPr>
        <p:txBody>
          <a:bodyPr/>
          <a:lstStyle/>
          <a:p>
            <a:r>
              <a:rPr lang="en-US" dirty="0" smtClean="0"/>
              <a:t>Choose the Right Tile Usage Setting in EPE</a:t>
            </a:r>
            <a:endParaRPr lang="en-US" dirty="0"/>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33</a:t>
            </a:fld>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476524" y="1184160"/>
            <a:ext cx="3754352" cy="501396"/>
          </a:xfrm>
          <a:prstGeom prst="rect">
            <a:avLst/>
          </a:prstGeom>
          <a:noFill/>
          <a:ln w="9525">
            <a:noFill/>
            <a:miter lim="800000"/>
            <a:headEnd/>
            <a:tailEnd/>
          </a:ln>
        </p:spPr>
      </p:pic>
      <p:sp>
        <p:nvSpPr>
          <p:cNvPr id="13" name="TextBox 12"/>
          <p:cNvSpPr txBox="1"/>
          <p:nvPr/>
        </p:nvSpPr>
        <p:spPr>
          <a:xfrm>
            <a:off x="4595200" y="1817767"/>
            <a:ext cx="3826689" cy="646331"/>
          </a:xfrm>
          <a:prstGeom prst="rect">
            <a:avLst/>
          </a:prstGeom>
          <a:noFill/>
        </p:spPr>
        <p:txBody>
          <a:bodyPr wrap="none" rtlCol="0">
            <a:spAutoFit/>
          </a:bodyPr>
          <a:lstStyle/>
          <a:p>
            <a:r>
              <a:rPr lang="en-US" dirty="0" smtClean="0"/>
              <a:t>Ideal for designs with easy-to-meet </a:t>
            </a:r>
          </a:p>
          <a:p>
            <a:r>
              <a:rPr lang="en-US" dirty="0" smtClean="0"/>
              <a:t>timing constraints</a:t>
            </a:r>
            <a:endParaRPr lang="en-US" dirty="0"/>
          </a:p>
        </p:txBody>
      </p:sp>
      <p:sp>
        <p:nvSpPr>
          <p:cNvPr id="14" name="Right Arrow 13"/>
          <p:cNvSpPr/>
          <p:nvPr/>
        </p:nvSpPr>
        <p:spPr bwMode="auto">
          <a:xfrm>
            <a:off x="3606193" y="2007924"/>
            <a:ext cx="805218" cy="286603"/>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4611122" y="3416830"/>
            <a:ext cx="3801041" cy="646331"/>
          </a:xfrm>
          <a:prstGeom prst="rect">
            <a:avLst/>
          </a:prstGeom>
          <a:noFill/>
        </p:spPr>
        <p:txBody>
          <a:bodyPr wrap="none" rtlCol="0">
            <a:spAutoFit/>
          </a:bodyPr>
          <a:lstStyle/>
          <a:p>
            <a:r>
              <a:rPr lang="en-US" dirty="0" smtClean="0"/>
              <a:t>Ideal for designs with hard-to-meet </a:t>
            </a:r>
          </a:p>
          <a:p>
            <a:r>
              <a:rPr lang="en-US" dirty="0" smtClean="0"/>
              <a:t>timing constraints</a:t>
            </a:r>
            <a:endParaRPr lang="en-US" dirty="0"/>
          </a:p>
        </p:txBody>
      </p:sp>
      <p:sp>
        <p:nvSpPr>
          <p:cNvPr id="18" name="Right Arrow 17"/>
          <p:cNvSpPr/>
          <p:nvPr/>
        </p:nvSpPr>
        <p:spPr bwMode="auto">
          <a:xfrm>
            <a:off x="3606193" y="3606987"/>
            <a:ext cx="805218" cy="286603"/>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0" name="TextBox 19"/>
          <p:cNvSpPr txBox="1"/>
          <p:nvPr/>
        </p:nvSpPr>
        <p:spPr>
          <a:xfrm>
            <a:off x="4640689" y="5111426"/>
            <a:ext cx="3583032" cy="646331"/>
          </a:xfrm>
          <a:prstGeom prst="rect">
            <a:avLst/>
          </a:prstGeom>
          <a:noFill/>
        </p:spPr>
        <p:txBody>
          <a:bodyPr wrap="none" rtlCol="0">
            <a:spAutoFit/>
          </a:bodyPr>
          <a:lstStyle/>
          <a:p>
            <a:r>
              <a:rPr lang="en-US" dirty="0" smtClean="0"/>
              <a:t>Ideal for designs with challenging</a:t>
            </a:r>
          </a:p>
          <a:p>
            <a:r>
              <a:rPr lang="en-US" dirty="0" smtClean="0"/>
              <a:t>timing constraints</a:t>
            </a:r>
            <a:endParaRPr lang="en-US" dirty="0"/>
          </a:p>
        </p:txBody>
      </p:sp>
      <p:sp>
        <p:nvSpPr>
          <p:cNvPr id="21" name="Right Arrow 20"/>
          <p:cNvSpPr/>
          <p:nvPr/>
        </p:nvSpPr>
        <p:spPr bwMode="auto">
          <a:xfrm>
            <a:off x="3606193" y="5369823"/>
            <a:ext cx="805218" cy="286603"/>
          </a:xfrm>
          <a:prstGeom prst="rightArrow">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9" name="Rectangle 18"/>
          <p:cNvSpPr/>
          <p:nvPr/>
        </p:nvSpPr>
        <p:spPr bwMode="auto">
          <a:xfrm>
            <a:off x="963601" y="1903751"/>
            <a:ext cx="2439541" cy="528089"/>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Start</a:t>
            </a:r>
            <a:r>
              <a:rPr kumimoji="0" lang="en-US" sz="1400" b="1" i="0" u="none" strike="noStrike" cap="none" normalizeH="0" dirty="0" smtClean="0">
                <a:ln>
                  <a:noFill/>
                </a:ln>
                <a:solidFill>
                  <a:schemeClr val="bg1"/>
                </a:solidFill>
                <a:effectLst/>
                <a:latin typeface="Arial" charset="0"/>
              </a:rPr>
              <a:t> with </a:t>
            </a:r>
            <a:br>
              <a:rPr kumimoji="0" lang="en-US" sz="1400" b="1" i="0" u="none" strike="noStrike" cap="none" normalizeH="0" dirty="0" smtClean="0">
                <a:ln>
                  <a:noFill/>
                </a:ln>
                <a:solidFill>
                  <a:schemeClr val="bg1"/>
                </a:solidFill>
                <a:effectLst/>
                <a:latin typeface="Arial" charset="0"/>
              </a:rPr>
            </a:br>
            <a:r>
              <a:rPr kumimoji="0" lang="en-US" sz="1400" b="1" i="0" u="none" strike="noStrike" cap="none" normalizeH="0" dirty="0" smtClean="0">
                <a:ln>
                  <a:noFill/>
                </a:ln>
                <a:solidFill>
                  <a:schemeClr val="bg1"/>
                </a:solidFill>
                <a:effectLst/>
                <a:latin typeface="Arial" charset="0"/>
              </a:rPr>
              <a:t>“Typical Design” setting </a:t>
            </a:r>
            <a:endParaRPr kumimoji="0" lang="en-US" sz="1400" b="1" i="0" u="none" strike="noStrike" cap="none" normalizeH="0" baseline="0" dirty="0" smtClean="0">
              <a:ln>
                <a:noFill/>
              </a:ln>
              <a:solidFill>
                <a:schemeClr val="bg1"/>
              </a:solidFill>
              <a:effectLst/>
              <a:latin typeface="Arial" charset="0"/>
            </a:endParaRPr>
          </a:p>
        </p:txBody>
      </p:sp>
      <p:sp>
        <p:nvSpPr>
          <p:cNvPr id="22" name="Rectangle 21"/>
          <p:cNvSpPr/>
          <p:nvPr/>
        </p:nvSpPr>
        <p:spPr bwMode="auto">
          <a:xfrm>
            <a:off x="953258" y="3538482"/>
            <a:ext cx="2457118" cy="499555"/>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Change to Typical High-Performance setting</a:t>
            </a:r>
            <a:endParaRPr kumimoji="0" lang="en-US" sz="1400" b="1" i="0" u="none" strike="noStrike" cap="none" normalizeH="0" baseline="0" dirty="0" smtClean="0">
              <a:ln>
                <a:noFill/>
              </a:ln>
              <a:solidFill>
                <a:schemeClr val="bg1"/>
              </a:solidFill>
              <a:effectLst/>
              <a:latin typeface="Arial" charset="0"/>
            </a:endParaRPr>
          </a:p>
        </p:txBody>
      </p:sp>
      <p:sp>
        <p:nvSpPr>
          <p:cNvPr id="24" name="Rectangle 23"/>
          <p:cNvSpPr/>
          <p:nvPr/>
        </p:nvSpPr>
        <p:spPr bwMode="auto">
          <a:xfrm>
            <a:off x="968247" y="5208756"/>
            <a:ext cx="2431645" cy="49500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Change to Atypical High-Performance setting</a:t>
            </a:r>
            <a:endParaRPr kumimoji="0" lang="en-US" sz="1400" b="1" i="0" u="none" strike="noStrike" cap="none" normalizeH="0" baseline="0" dirty="0" smtClean="0">
              <a:ln>
                <a:noFill/>
              </a:ln>
              <a:solidFill>
                <a:schemeClr val="bg1"/>
              </a:solidFill>
              <a:effectLst/>
              <a:latin typeface="Arial" charset="0"/>
            </a:endParaRPr>
          </a:p>
        </p:txBody>
      </p:sp>
      <p:sp>
        <p:nvSpPr>
          <p:cNvPr id="25" name="Flowchart: Off-page Connector 24"/>
          <p:cNvSpPr/>
          <p:nvPr/>
        </p:nvSpPr>
        <p:spPr bwMode="auto">
          <a:xfrm>
            <a:off x="1499514" y="2577285"/>
            <a:ext cx="1229957" cy="847970"/>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If timing is hard to meet</a:t>
            </a:r>
            <a:endParaRPr kumimoji="0" lang="en-US" sz="1400" b="1" i="0" u="none" strike="noStrike" cap="none" normalizeH="0" baseline="0" dirty="0" smtClean="0">
              <a:ln>
                <a:noFill/>
              </a:ln>
              <a:solidFill>
                <a:schemeClr val="bg1"/>
              </a:solidFill>
              <a:effectLst/>
              <a:latin typeface="Arial" charset="0"/>
            </a:endParaRPr>
          </a:p>
        </p:txBody>
      </p:sp>
      <p:sp>
        <p:nvSpPr>
          <p:cNvPr id="26" name="Flowchart: Off-page Connector 25"/>
          <p:cNvSpPr/>
          <p:nvPr/>
        </p:nvSpPr>
        <p:spPr bwMode="auto">
          <a:xfrm>
            <a:off x="1499514" y="4199332"/>
            <a:ext cx="1229957" cy="889829"/>
          </a:xfrm>
          <a:prstGeom prst="flowChartOffpageConnector">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If timing is challenging to meet</a:t>
            </a:r>
            <a:endParaRPr kumimoji="0" lang="en-US" sz="1400" b="1"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Design Considerations (1/2 )</a:t>
            </a:r>
            <a:endParaRPr lang="en-US" dirty="0"/>
          </a:p>
        </p:txBody>
      </p:sp>
      <p:sp>
        <p:nvSpPr>
          <p:cNvPr id="3" name="Content Placeholder 2"/>
          <p:cNvSpPr>
            <a:spLocks noGrp="1"/>
          </p:cNvSpPr>
          <p:nvPr>
            <p:ph idx="1"/>
          </p:nvPr>
        </p:nvSpPr>
        <p:spPr/>
        <p:txBody>
          <a:bodyPr/>
          <a:lstStyle/>
          <a:p>
            <a:pPr marL="288925" indent="-288925"/>
            <a:r>
              <a:rPr lang="en-US" sz="2400" dirty="0" smtClean="0"/>
              <a:t>Reduce logic utilization by running at higher f</a:t>
            </a:r>
            <a:r>
              <a:rPr lang="en-US" sz="2400" baseline="-25000" dirty="0" smtClean="0"/>
              <a:t>MAX</a:t>
            </a:r>
          </a:p>
          <a:p>
            <a:pPr marL="685800" lvl="1" indent="-228600">
              <a:spcAft>
                <a:spcPts val="1200"/>
              </a:spcAft>
            </a:pPr>
            <a:r>
              <a:rPr lang="en-US" sz="1800" dirty="0" smtClean="0"/>
              <a:t>Double f</a:t>
            </a:r>
            <a:r>
              <a:rPr lang="en-US" sz="1800" baseline="-25000" dirty="0" smtClean="0"/>
              <a:t>MAX</a:t>
            </a:r>
            <a:r>
              <a:rPr lang="en-US" sz="1800" dirty="0" smtClean="0"/>
              <a:t> and cut logic utilization by half</a:t>
            </a:r>
            <a:endParaRPr lang="en-US" sz="1800" dirty="0" smtClean="0">
              <a:sym typeface="Wingdings" pitchFamily="2" charset="2"/>
            </a:endParaRPr>
          </a:p>
          <a:p>
            <a:pPr marL="288925" indent="-288925"/>
            <a:r>
              <a:rPr lang="en-US" sz="2600" dirty="0" smtClean="0">
                <a:sym typeface="Wingdings" pitchFamily="2" charset="2"/>
              </a:rPr>
              <a:t>Share resources within design</a:t>
            </a:r>
          </a:p>
          <a:p>
            <a:pPr marL="685800" lvl="1" indent="-228600">
              <a:spcAft>
                <a:spcPts val="1200"/>
              </a:spcAft>
            </a:pPr>
            <a:r>
              <a:rPr lang="en-US" sz="1800" dirty="0" smtClean="0">
                <a:sym typeface="Wingdings" pitchFamily="2" charset="2"/>
              </a:rPr>
              <a:t>Reduce number of functional blocks used in design (fPLL and clocks)</a:t>
            </a:r>
            <a:endParaRPr lang="en-US" sz="2600" dirty="0" smtClean="0">
              <a:sym typeface="Wingdings" pitchFamily="2" charset="2"/>
            </a:endParaRPr>
          </a:p>
          <a:p>
            <a:pPr marL="288925" indent="-288925"/>
            <a:r>
              <a:rPr lang="en-US" sz="2600" dirty="0" smtClean="0">
                <a:sym typeface="Wingdings" pitchFamily="2" charset="2"/>
              </a:rPr>
              <a:t>Lower operating junction temperature</a:t>
            </a:r>
          </a:p>
          <a:p>
            <a:pPr marL="685800" lvl="1" indent="-228600"/>
            <a:r>
              <a:rPr lang="en-US" sz="1800" dirty="0" smtClean="0">
                <a:sym typeface="Wingdings" pitchFamily="2" charset="2"/>
              </a:rPr>
              <a:t>Static power increases exponentially with temperature</a:t>
            </a:r>
          </a:p>
          <a:p>
            <a:pPr marL="685800" lvl="1" indent="-228600">
              <a:spcAft>
                <a:spcPts val="1200"/>
              </a:spcAft>
            </a:pPr>
            <a:r>
              <a:rPr lang="en-US" sz="1800" dirty="0" smtClean="0">
                <a:sym typeface="Wingdings" pitchFamily="2" charset="2"/>
              </a:rPr>
              <a:t>Increase air flow and/or use larger heat sinks</a:t>
            </a:r>
          </a:p>
          <a:p>
            <a:pPr marL="288925" indent="-288925"/>
            <a:r>
              <a:rPr lang="en-US" sz="2600" dirty="0" smtClean="0">
                <a:sym typeface="Wingdings" pitchFamily="2" charset="2"/>
              </a:rPr>
              <a:t>Look for opportunities to gate logic when idle</a:t>
            </a:r>
          </a:p>
          <a:p>
            <a:pPr marL="685800" lvl="1" indent="-228600"/>
            <a:r>
              <a:rPr lang="en-US" sz="1800" dirty="0" smtClean="0">
                <a:sym typeface="Wingdings" pitchFamily="2" charset="2"/>
              </a:rPr>
              <a:t>Significantly impact dynamic power</a:t>
            </a:r>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Design Considerations (2/2 )</a:t>
            </a:r>
            <a:endParaRPr lang="en-US" dirty="0"/>
          </a:p>
        </p:txBody>
      </p:sp>
      <p:sp>
        <p:nvSpPr>
          <p:cNvPr id="3" name="Content Placeholder 2"/>
          <p:cNvSpPr>
            <a:spLocks noGrp="1"/>
          </p:cNvSpPr>
          <p:nvPr>
            <p:ph idx="1"/>
          </p:nvPr>
        </p:nvSpPr>
        <p:spPr>
          <a:xfrm>
            <a:off x="350838" y="1035050"/>
            <a:ext cx="8331200" cy="5073650"/>
          </a:xfrm>
        </p:spPr>
        <p:txBody>
          <a:bodyPr/>
          <a:lstStyle/>
          <a:p>
            <a:pPr marL="288925" indent="-288925"/>
            <a:r>
              <a:rPr lang="en-US" sz="2400" dirty="0" smtClean="0"/>
              <a:t>Use dynamic on-chip termination for memory interfaces</a:t>
            </a:r>
          </a:p>
          <a:p>
            <a:pPr lvl="1"/>
            <a:r>
              <a:rPr lang="en-US" sz="1800" dirty="0" smtClean="0"/>
              <a:t>1.0-W savings on a 72-bit interface with a 50/50 read and write cycle </a:t>
            </a:r>
          </a:p>
          <a:p>
            <a:pPr lvl="1"/>
            <a:endParaRPr lang="en-US" sz="1800" dirty="0" smtClean="0"/>
          </a:p>
          <a:p>
            <a:pPr lvl="1"/>
            <a:endParaRPr lang="en-US" sz="1800" dirty="0" smtClean="0">
              <a:sym typeface="Wingdings" pitchFamily="2" charset="2"/>
            </a:endParaRPr>
          </a:p>
          <a:p>
            <a:endParaRPr lang="en-US" sz="2600" dirty="0" smtClean="0">
              <a:sym typeface="Wingdings" pitchFamily="2" charset="2"/>
            </a:endParaRPr>
          </a:p>
          <a:p>
            <a:endParaRPr lang="en-US" sz="2600" dirty="0" smtClean="0">
              <a:sym typeface="Wingdings" pitchFamily="2" charset="2"/>
            </a:endParaRPr>
          </a:p>
          <a:p>
            <a:endParaRPr lang="en-US" sz="2600" dirty="0" smtClean="0">
              <a:sym typeface="Wingdings" pitchFamily="2" charset="2"/>
            </a:endParaRPr>
          </a:p>
          <a:p>
            <a:endParaRPr lang="en-US" sz="2600" dirty="0" smtClean="0">
              <a:sym typeface="Wingdings" pitchFamily="2" charset="2"/>
            </a:endParaRPr>
          </a:p>
          <a:p>
            <a:pPr marL="288925" indent="-288925"/>
            <a:r>
              <a:rPr lang="en-US" sz="2400" dirty="0" smtClean="0">
                <a:sym typeface="Wingdings" pitchFamily="2" charset="2"/>
              </a:rPr>
              <a:t>User lower drive strength in I/O buffer to get the job done</a:t>
            </a:r>
          </a:p>
          <a:p>
            <a:pPr marL="685800" lvl="1" indent="-228600"/>
            <a:r>
              <a:rPr lang="en-US" sz="1800" dirty="0" err="1" smtClean="0">
                <a:sym typeface="Wingdings" pitchFamily="2" charset="2"/>
              </a:rPr>
              <a:t>Stratix</a:t>
            </a:r>
            <a:r>
              <a:rPr lang="en-US" sz="1800" dirty="0" smtClean="0">
                <a:sym typeface="Wingdings" pitchFamily="2" charset="2"/>
              </a:rPr>
              <a:t> V FPGA I/O block features programmable drive strength</a:t>
            </a:r>
          </a:p>
          <a:p>
            <a:pPr marL="685800" lvl="1" indent="-228600"/>
            <a:r>
              <a:rPr lang="en-US" sz="1800" dirty="0" smtClean="0">
                <a:sym typeface="Wingdings" pitchFamily="2" charset="2"/>
              </a:rPr>
              <a:t>Lower drive strength  lower current  lower power</a:t>
            </a:r>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35</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53895" y="2153515"/>
            <a:ext cx="4860925" cy="1834919"/>
          </a:xfrm>
          <a:prstGeom prst="rect">
            <a:avLst/>
          </a:prstGeom>
          <a:noFill/>
          <a:ln w="9525">
            <a:noFill/>
            <a:miter lim="800000"/>
            <a:headEnd/>
            <a:tailEnd/>
          </a:ln>
        </p:spPr>
      </p:pic>
      <p:sp>
        <p:nvSpPr>
          <p:cNvPr id="7" name="Multiply 6"/>
          <p:cNvSpPr/>
          <p:nvPr/>
        </p:nvSpPr>
        <p:spPr bwMode="auto">
          <a:xfrm>
            <a:off x="4779397" y="3247445"/>
            <a:ext cx="151074" cy="222636"/>
          </a:xfrm>
          <a:prstGeom prst="mathMultiply">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horizont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blinds(horizontal)">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400" dirty="0" err="1" smtClean="0"/>
              <a:t>Altera</a:t>
            </a:r>
            <a:r>
              <a:rPr lang="en-US" sz="2400" dirty="0" smtClean="0"/>
              <a:t> 28-nm FPGAs are designed to deliver the lowest total power</a:t>
            </a:r>
          </a:p>
          <a:p>
            <a:endParaRPr lang="en-US" sz="2400" dirty="0" smtClean="0"/>
          </a:p>
          <a:p>
            <a:r>
              <a:rPr lang="en-US" sz="2400" dirty="0" smtClean="0"/>
              <a:t>Altera’s power estimation tools are very accurate and easy to use</a:t>
            </a:r>
          </a:p>
          <a:p>
            <a:endParaRPr lang="en-US" sz="2400" dirty="0" smtClean="0"/>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36</a:t>
            </a:fld>
            <a:endParaRPr lang="en-US" dirty="0"/>
          </a:p>
        </p:txBody>
      </p:sp>
      <p:sp>
        <p:nvSpPr>
          <p:cNvPr id="5" name="Text Box 92"/>
          <p:cNvSpPr txBox="1">
            <a:spLocks noChangeArrowheads="1"/>
          </p:cNvSpPr>
          <p:nvPr/>
        </p:nvSpPr>
        <p:spPr bwMode="auto">
          <a:xfrm>
            <a:off x="4690811" y="4296778"/>
            <a:ext cx="3810000" cy="701731"/>
          </a:xfrm>
          <a:prstGeom prst="rect">
            <a:avLst/>
          </a:prstGeom>
          <a:noFill/>
          <a:ln w="9525">
            <a:noFill/>
            <a:miter lim="800000"/>
            <a:headEnd/>
            <a:tailEnd/>
          </a:ln>
        </p:spPr>
        <p:txBody>
          <a:bodyPr wrap="square">
            <a:spAutoFit/>
          </a:bodyPr>
          <a:lstStyle/>
          <a:p>
            <a:pPr algn="ctr" eaLnBrk="1" hangingPunct="1">
              <a:spcBef>
                <a:spcPct val="20000"/>
              </a:spcBef>
              <a:buClr>
                <a:srgbClr val="003399"/>
              </a:buClr>
              <a:buSzPct val="75000"/>
              <a:buFont typeface="Wingdings" pitchFamily="2" charset="2"/>
              <a:buNone/>
            </a:pPr>
            <a:r>
              <a:rPr lang="en-US" b="1" i="1" dirty="0" smtClean="0">
                <a:solidFill>
                  <a:schemeClr val="hlink"/>
                </a:solidFill>
                <a:latin typeface="Arial Black" pitchFamily="34" charset="0"/>
              </a:rPr>
              <a:t>Built for Bandwidth</a:t>
            </a:r>
          </a:p>
          <a:p>
            <a:pPr algn="ctr" eaLnBrk="1" hangingPunct="1">
              <a:spcBef>
                <a:spcPct val="20000"/>
              </a:spcBef>
              <a:buClr>
                <a:srgbClr val="003399"/>
              </a:buClr>
              <a:buSzPct val="75000"/>
              <a:buFont typeface="Wingdings" pitchFamily="2" charset="2"/>
              <a:buNone/>
            </a:pPr>
            <a:r>
              <a:rPr lang="en-US" b="1" i="1" dirty="0" smtClean="0">
                <a:solidFill>
                  <a:schemeClr val="hlink"/>
                </a:solidFill>
                <a:latin typeface="Arial Black" pitchFamily="34" charset="0"/>
              </a:rPr>
              <a:t>at Lowest Total Power</a:t>
            </a:r>
            <a:endParaRPr lang="en-US" b="1" i="1" dirty="0">
              <a:solidFill>
                <a:schemeClr val="hlink"/>
              </a:solidFill>
              <a:latin typeface="Arial Black" pitchFamily="34" charset="0"/>
            </a:endParaRPr>
          </a:p>
        </p:txBody>
      </p:sp>
      <p:pic>
        <p:nvPicPr>
          <p:cNvPr id="6" name="Picture 5" descr="SVdevice2.jpg"/>
          <p:cNvPicPr>
            <a:picLocks noChangeAspect="1"/>
          </p:cNvPicPr>
          <p:nvPr/>
        </p:nvPicPr>
        <p:blipFill>
          <a:blip r:embed="rId3" cstate="email"/>
          <a:stretch>
            <a:fillRect/>
          </a:stretch>
        </p:blipFill>
        <p:spPr>
          <a:xfrm>
            <a:off x="2878624" y="3921623"/>
            <a:ext cx="1815731" cy="268070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endParaRPr lang="en-US" dirty="0"/>
          </a:p>
        </p:txBody>
      </p:sp>
      <p:sp>
        <p:nvSpPr>
          <p:cNvPr id="5" name="Subtitle 4"/>
          <p:cNvSpPr>
            <a:spLocks noGrp="1"/>
          </p:cNvSpPr>
          <p:nvPr>
            <p:ph type="subTitle" idx="1"/>
          </p:nvPr>
        </p:nvSpPr>
        <p:spPr/>
        <p:txBody>
          <a:bodyPr/>
          <a:lstStyle/>
          <a:p>
            <a:r>
              <a:rPr lang="en-US" dirty="0" smtClean="0"/>
              <a:t>Optimizing Power and Performance in </a:t>
            </a:r>
            <a:br>
              <a:rPr lang="en-US" dirty="0" smtClean="0"/>
            </a:br>
            <a:r>
              <a:rPr lang="en-US" dirty="0" smtClean="0"/>
              <a:t>28-nm FPGAs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Requirement Basics in FPGAs</a:t>
            </a:r>
            <a:endParaRPr lang="en-US" dirty="0"/>
          </a:p>
        </p:txBody>
      </p:sp>
      <p:sp>
        <p:nvSpPr>
          <p:cNvPr id="6" name="Content Placeholder 2"/>
          <p:cNvSpPr>
            <a:spLocks noGrp="1"/>
          </p:cNvSpPr>
          <p:nvPr>
            <p:ph idx="1"/>
          </p:nvPr>
        </p:nvSpPr>
        <p:spPr>
          <a:xfrm>
            <a:off x="493245" y="1847018"/>
            <a:ext cx="3554100" cy="1743127"/>
          </a:xfrm>
          <a:noFill/>
        </p:spPr>
        <p:txBody>
          <a:bodyPr/>
          <a:lstStyle/>
          <a:p>
            <a:pPr marL="457200" lvl="1" indent="-173038" eaLnBrk="1" hangingPunct="1"/>
            <a:r>
              <a:rPr lang="en-GB" sz="1200" dirty="0" smtClean="0"/>
              <a:t>NMOS and PMOS transistors ON causing higher current</a:t>
            </a:r>
          </a:p>
          <a:p>
            <a:pPr marL="457200" lvl="1" indent="-173038" eaLnBrk="1" hangingPunct="1">
              <a:spcAft>
                <a:spcPts val="600"/>
              </a:spcAft>
            </a:pPr>
            <a:r>
              <a:rPr lang="en-GB" sz="1200" dirty="0" smtClean="0"/>
              <a:t>Mitigated by adjusting transistor biases, sizes, and threshold voltages</a:t>
            </a:r>
          </a:p>
          <a:p>
            <a:pPr marL="173038" indent="-173038" eaLnBrk="1" hangingPunct="1"/>
            <a:r>
              <a:rPr lang="en-GB" sz="1400" dirty="0" smtClean="0"/>
              <a:t>Modern FPGAs rarely exhibit this phenomena</a:t>
            </a:r>
          </a:p>
        </p:txBody>
      </p:sp>
      <p:sp>
        <p:nvSpPr>
          <p:cNvPr id="4" name="Slide Number Placeholder 3"/>
          <p:cNvSpPr>
            <a:spLocks noGrp="1"/>
          </p:cNvSpPr>
          <p:nvPr>
            <p:ph type="sldNum" sz="quarter" idx="10"/>
          </p:nvPr>
        </p:nvSpPr>
        <p:spPr/>
        <p:txBody>
          <a:bodyPr/>
          <a:lstStyle/>
          <a:p>
            <a:pPr>
              <a:defRPr/>
            </a:pPr>
            <a:fld id="{71F3CF20-5F4F-44F0-9E5D-7D5E0BAC2F65}" type="slidenum">
              <a:rPr lang="en-US" smtClean="0"/>
              <a:pPr>
                <a:defRPr/>
              </a:pPr>
              <a:t>4</a:t>
            </a:fld>
            <a:endParaRPr lang="en-US" dirty="0"/>
          </a:p>
        </p:txBody>
      </p:sp>
      <p:pic>
        <p:nvPicPr>
          <p:cNvPr id="1026" name="Picture 2"/>
          <p:cNvPicPr>
            <a:picLocks noChangeAspect="1" noChangeArrowheads="1"/>
          </p:cNvPicPr>
          <p:nvPr/>
        </p:nvPicPr>
        <p:blipFill>
          <a:blip r:embed="rId3" cstate="email"/>
          <a:srcRect/>
          <a:stretch>
            <a:fillRect/>
          </a:stretch>
        </p:blipFill>
        <p:spPr bwMode="auto">
          <a:xfrm>
            <a:off x="4931764" y="3970267"/>
            <a:ext cx="3824891" cy="1790919"/>
          </a:xfrm>
          <a:prstGeom prst="rect">
            <a:avLst/>
          </a:prstGeom>
          <a:noFill/>
          <a:ln w="9525">
            <a:noFill/>
            <a:miter lim="800000"/>
            <a:headEnd/>
            <a:tailEnd/>
          </a:ln>
        </p:spPr>
      </p:pic>
      <p:sp>
        <p:nvSpPr>
          <p:cNvPr id="15" name="Content Placeholder 2"/>
          <p:cNvSpPr txBox="1">
            <a:spLocks/>
          </p:cNvSpPr>
          <p:nvPr/>
        </p:nvSpPr>
        <p:spPr bwMode="auto">
          <a:xfrm>
            <a:off x="493245" y="1179957"/>
            <a:ext cx="3344238" cy="43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3038" lvl="1" indent="-173038" eaLnBrk="1" hangingPunct="1">
              <a:spcBef>
                <a:spcPct val="20000"/>
              </a:spcBef>
              <a:buClr>
                <a:srgbClr val="003399"/>
              </a:buClr>
              <a:buSzPct val="90000"/>
              <a:buFont typeface="+mj-lt"/>
              <a:buAutoNum type="arabicPeriod"/>
            </a:pPr>
            <a:r>
              <a:rPr lang="en-US" sz="1400" kern="0" dirty="0" smtClean="0">
                <a:latin typeface="+mn-lt"/>
              </a:rPr>
              <a:t>High current spike during power-up due to charging of capacitive components on device</a:t>
            </a:r>
          </a:p>
        </p:txBody>
      </p:sp>
      <p:grpSp>
        <p:nvGrpSpPr>
          <p:cNvPr id="3" name="Group 20"/>
          <p:cNvGrpSpPr/>
          <p:nvPr/>
        </p:nvGrpSpPr>
        <p:grpSpPr>
          <a:xfrm>
            <a:off x="488343" y="1190679"/>
            <a:ext cx="284052" cy="307777"/>
            <a:chOff x="3471409" y="2929540"/>
            <a:chExt cx="297432" cy="322274"/>
          </a:xfrm>
        </p:grpSpPr>
        <p:sp>
          <p:nvSpPr>
            <p:cNvPr id="16" name="Oval 15"/>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0" name="Rectangle 19"/>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1</a:t>
              </a:r>
            </a:p>
          </p:txBody>
        </p:sp>
      </p:grpSp>
      <p:grpSp>
        <p:nvGrpSpPr>
          <p:cNvPr id="5" name="Group 24"/>
          <p:cNvGrpSpPr/>
          <p:nvPr/>
        </p:nvGrpSpPr>
        <p:grpSpPr>
          <a:xfrm>
            <a:off x="5015372" y="1174163"/>
            <a:ext cx="3782816" cy="2009274"/>
            <a:chOff x="488343" y="3767462"/>
            <a:chExt cx="3782816" cy="2009274"/>
          </a:xfrm>
        </p:grpSpPr>
        <p:sp>
          <p:nvSpPr>
            <p:cNvPr id="7" name="Content Placeholder 2"/>
            <p:cNvSpPr txBox="1">
              <a:spLocks/>
            </p:cNvSpPr>
            <p:nvPr/>
          </p:nvSpPr>
          <p:spPr bwMode="auto">
            <a:xfrm>
              <a:off x="493245" y="3767462"/>
              <a:ext cx="3777914" cy="2009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0" indent="-173038"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lang="en-US" altLang="zh-TW" sz="1400" dirty="0" smtClean="0">
                  <a:latin typeface="+mn-lt"/>
                </a:rPr>
                <a:t>Power consumed by FPGA when no signals are toggling</a:t>
              </a:r>
            </a:p>
            <a:p>
              <a:pPr marR="0" lvl="1" indent="-173038" algn="l" defTabSz="914400" rtl="0" eaLnBrk="1" fontAlgn="base" latinLnBrk="0" hangingPunct="1">
                <a:lnSpc>
                  <a:spcPct val="100000"/>
                </a:lnSpc>
                <a:spcBef>
                  <a:spcPct val="20000"/>
                </a:spcBef>
                <a:spcAft>
                  <a:spcPts val="600"/>
                </a:spcAft>
                <a:buClr>
                  <a:srgbClr val="003399"/>
                </a:buClr>
                <a:buSzPct val="90000"/>
                <a:buFont typeface="Symbol" pitchFamily="18" charset="2"/>
                <a:buChar char="-"/>
                <a:tabLst/>
                <a:defRPr/>
              </a:pPr>
              <a:r>
                <a:rPr lang="en-US" altLang="zh-TW" sz="1200" dirty="0" smtClean="0">
                  <a:latin typeface="+mn-lt"/>
                </a:rPr>
                <a:t>Mainly leakage current</a:t>
              </a:r>
              <a:endParaRPr lang="en-GB" altLang="zh-TW" sz="1200" dirty="0" smtClean="0">
                <a:latin typeface="+mn-lt"/>
              </a:endParaRPr>
            </a:p>
            <a:p>
              <a:pPr marL="173038" marR="0" lvl="0" indent="-173038" algn="l" defTabSz="914400" rtl="0" eaLnBrk="1" fontAlgn="base" latinLnBrk="0" hangingPunct="1">
                <a:lnSpc>
                  <a:spcPct val="100000"/>
                </a:lnSpc>
                <a:spcBef>
                  <a:spcPct val="20000"/>
                </a:spcBef>
                <a:spcAft>
                  <a:spcPct val="0"/>
                </a:spcAft>
                <a:buClr>
                  <a:srgbClr val="003399"/>
                </a:buClr>
                <a:buSzPct val="75000"/>
                <a:buFont typeface="Wingdings" pitchFamily="2" charset="2"/>
                <a:buChar char="n"/>
                <a:tabLst/>
                <a:defRPr/>
              </a:pPr>
              <a:r>
                <a:rPr lang="en-US" altLang="zh-TW" sz="1400" dirty="0" smtClean="0">
                  <a:latin typeface="+mn-lt"/>
                </a:rPr>
                <a:t>Depends on selected device, junction temperature, and power characteristics (typical or maximum power) </a:t>
              </a:r>
              <a:endParaRPr lang="en-GB" sz="1400" dirty="0" smtClean="0">
                <a:latin typeface="+mn-lt"/>
              </a:endParaRPr>
            </a:p>
            <a:p>
              <a:pPr lvl="1" indent="-173038" eaLnBrk="1" hangingPunct="1">
                <a:spcBef>
                  <a:spcPct val="20000"/>
                </a:spcBef>
                <a:buClr>
                  <a:srgbClr val="003399"/>
                </a:buClr>
                <a:buSzPct val="90000"/>
                <a:buFont typeface="Symbol" pitchFamily="18" charset="2"/>
                <a:buChar char="-"/>
                <a:defRPr/>
              </a:pPr>
              <a:r>
                <a:rPr lang="en-US" altLang="zh-TW" sz="1200" dirty="0" smtClean="0"/>
                <a:t>Rule of thumb: </a:t>
              </a:r>
              <a:br>
                <a:rPr lang="en-US" altLang="zh-TW" sz="1200" dirty="0" smtClean="0"/>
              </a:br>
              <a:r>
                <a:rPr lang="en-US" altLang="zh-TW" sz="1200" dirty="0" smtClean="0"/>
                <a:t>maximum power = 2X typical power </a:t>
              </a:r>
            </a:p>
          </p:txBody>
        </p:sp>
        <p:grpSp>
          <p:nvGrpSpPr>
            <p:cNvPr id="10" name="Group 21"/>
            <p:cNvGrpSpPr/>
            <p:nvPr/>
          </p:nvGrpSpPr>
          <p:grpSpPr>
            <a:xfrm>
              <a:off x="488343" y="3783978"/>
              <a:ext cx="284052" cy="307777"/>
              <a:chOff x="3471409" y="2929540"/>
              <a:chExt cx="297432" cy="322274"/>
            </a:xfrm>
          </p:grpSpPr>
          <p:sp>
            <p:nvSpPr>
              <p:cNvPr id="23" name="Oval 22"/>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4" name="Rectangle 23"/>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2</a:t>
                </a:r>
              </a:p>
            </p:txBody>
          </p:sp>
        </p:grpSp>
      </p:grpSp>
      <p:grpSp>
        <p:nvGrpSpPr>
          <p:cNvPr id="11" name="Group 29"/>
          <p:cNvGrpSpPr/>
          <p:nvPr/>
        </p:nvGrpSpPr>
        <p:grpSpPr>
          <a:xfrm>
            <a:off x="493245" y="3606378"/>
            <a:ext cx="3693913" cy="2671752"/>
            <a:chOff x="4370796" y="3681330"/>
            <a:chExt cx="3693913" cy="2671752"/>
          </a:xfrm>
        </p:grpSpPr>
        <p:sp>
          <p:nvSpPr>
            <p:cNvPr id="8" name="Content Placeholder 2"/>
            <p:cNvSpPr txBox="1">
              <a:spLocks/>
            </p:cNvSpPr>
            <p:nvPr/>
          </p:nvSpPr>
          <p:spPr bwMode="auto">
            <a:xfrm>
              <a:off x="4391527" y="3681330"/>
              <a:ext cx="3673182" cy="2554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marR="0" lvl="0" indent="-173038" algn="l" defTabSz="914400" rtl="0" eaLnBrk="1" fontAlgn="base" latinLnBrk="0" hangingPunct="1">
                <a:lnSpc>
                  <a:spcPct val="100000"/>
                </a:lnSpc>
                <a:spcBef>
                  <a:spcPts val="0"/>
                </a:spcBef>
                <a:spcAft>
                  <a:spcPts val="600"/>
                </a:spcAft>
                <a:buClr>
                  <a:srgbClr val="003399"/>
                </a:buClr>
                <a:buSzPct val="75000"/>
                <a:buFont typeface="Wingdings" pitchFamily="2" charset="2"/>
                <a:buChar char="n"/>
                <a:tabLst/>
                <a:defRPr/>
              </a:pPr>
              <a:r>
                <a:rPr lang="en-GB" altLang="zh-TW" sz="1400" dirty="0" smtClean="0">
                  <a:latin typeface="+mn-lt"/>
                </a:rPr>
                <a:t>Additional power consumed during operation of the device</a:t>
              </a:r>
            </a:p>
            <a:p>
              <a:pPr marL="173038" marR="0" lvl="0" indent="-173038" algn="l" defTabSz="914400" rtl="0" eaLnBrk="1" fontAlgn="base" latinLnBrk="0" hangingPunct="1">
                <a:lnSpc>
                  <a:spcPct val="100000"/>
                </a:lnSpc>
                <a:spcBef>
                  <a:spcPts val="0"/>
                </a:spcBef>
                <a:spcAft>
                  <a:spcPts val="600"/>
                </a:spcAft>
                <a:buClr>
                  <a:srgbClr val="003399"/>
                </a:buClr>
                <a:buSzPct val="75000"/>
                <a:buFont typeface="Wingdings" pitchFamily="2" charset="2"/>
                <a:buChar char="n"/>
                <a:tabLst/>
                <a:defRPr/>
              </a:pPr>
              <a:r>
                <a:rPr lang="en-GB" altLang="zh-TW" sz="1400" dirty="0" smtClean="0">
                  <a:latin typeface="+mn-lt"/>
                </a:rPr>
                <a:t>Caused by signal toggling and capacitance load charging and discharging</a:t>
              </a:r>
            </a:p>
            <a:p>
              <a:pPr marL="173038" marR="0" lvl="0" indent="-173038" algn="l" defTabSz="914400" rtl="0" eaLnBrk="1" fontAlgn="base" latinLnBrk="0" hangingPunct="1">
                <a:lnSpc>
                  <a:spcPct val="100000"/>
                </a:lnSpc>
                <a:spcBef>
                  <a:spcPts val="0"/>
                </a:spcBef>
                <a:spcAft>
                  <a:spcPts val="600"/>
                </a:spcAft>
                <a:buClr>
                  <a:srgbClr val="003399"/>
                </a:buClr>
                <a:buSzPct val="75000"/>
                <a:buFont typeface="Wingdings" pitchFamily="2" charset="2"/>
                <a:buChar char="n"/>
                <a:tabLst/>
                <a:defRPr/>
              </a:pPr>
              <a:r>
                <a:rPr lang="en-GB" altLang="zh-TW" sz="1400" dirty="0" smtClean="0">
                  <a:latin typeface="+mn-lt"/>
                </a:rPr>
                <a:t>Proportional to load capacitance, supply voltage (squared), and clock frequency</a:t>
              </a:r>
            </a:p>
          </p:txBody>
        </p:sp>
        <p:pic>
          <p:nvPicPr>
            <p:cNvPr id="9" name="Picture 2"/>
            <p:cNvPicPr>
              <a:picLocks noChangeAspect="1" noChangeArrowheads="1"/>
            </p:cNvPicPr>
            <p:nvPr/>
          </p:nvPicPr>
          <p:blipFill>
            <a:blip r:embed="rId4" cstate="email"/>
            <a:srcRect/>
            <a:stretch>
              <a:fillRect/>
            </a:stretch>
          </p:blipFill>
          <p:spPr bwMode="auto">
            <a:xfrm>
              <a:off x="4957188" y="5439260"/>
              <a:ext cx="2650320" cy="913822"/>
            </a:xfrm>
            <a:prstGeom prst="rect">
              <a:avLst/>
            </a:prstGeom>
            <a:noFill/>
            <a:ln w="9525">
              <a:noFill/>
              <a:miter lim="800000"/>
              <a:headEnd/>
              <a:tailEnd/>
            </a:ln>
          </p:spPr>
        </p:pic>
        <p:grpSp>
          <p:nvGrpSpPr>
            <p:cNvPr id="12" name="Group 26"/>
            <p:cNvGrpSpPr/>
            <p:nvPr/>
          </p:nvGrpSpPr>
          <p:grpSpPr>
            <a:xfrm>
              <a:off x="4370796" y="3701532"/>
              <a:ext cx="284052" cy="307777"/>
              <a:chOff x="3471409" y="2929540"/>
              <a:chExt cx="297432" cy="322274"/>
            </a:xfrm>
          </p:grpSpPr>
          <p:sp>
            <p:nvSpPr>
              <p:cNvPr id="28" name="Oval 27"/>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9" name="Rectangle 28"/>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3</a:t>
                </a:r>
              </a:p>
            </p:txBody>
          </p:sp>
        </p:grpSp>
      </p:grpSp>
      <p:cxnSp>
        <p:nvCxnSpPr>
          <p:cNvPr id="32" name="Straight Connector 31"/>
          <p:cNvCxnSpPr/>
          <p:nvPr/>
        </p:nvCxnSpPr>
        <p:spPr bwMode="auto">
          <a:xfrm>
            <a:off x="449705" y="3432747"/>
            <a:ext cx="8282065"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33" name="Straight Connector 32"/>
          <p:cNvCxnSpPr/>
          <p:nvPr/>
        </p:nvCxnSpPr>
        <p:spPr bwMode="auto">
          <a:xfrm rot="5400000" flipH="1" flipV="1">
            <a:off x="2027421" y="3601387"/>
            <a:ext cx="4909279"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nvGrpSpPr>
          <p:cNvPr id="13" name="Group 35"/>
          <p:cNvGrpSpPr/>
          <p:nvPr/>
        </p:nvGrpSpPr>
        <p:grpSpPr>
          <a:xfrm>
            <a:off x="5472572" y="4870764"/>
            <a:ext cx="284052" cy="307777"/>
            <a:chOff x="3471409" y="2929540"/>
            <a:chExt cx="297432" cy="322274"/>
          </a:xfrm>
        </p:grpSpPr>
        <p:sp>
          <p:nvSpPr>
            <p:cNvPr id="37" name="Oval 36"/>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38" name="Rectangle 37"/>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1</a:t>
              </a:r>
            </a:p>
          </p:txBody>
        </p:sp>
      </p:grpSp>
      <p:grpSp>
        <p:nvGrpSpPr>
          <p:cNvPr id="14" name="Group 38"/>
          <p:cNvGrpSpPr/>
          <p:nvPr/>
        </p:nvGrpSpPr>
        <p:grpSpPr>
          <a:xfrm>
            <a:off x="6304526" y="4735852"/>
            <a:ext cx="284052" cy="307777"/>
            <a:chOff x="3471409" y="2929540"/>
            <a:chExt cx="297432" cy="322274"/>
          </a:xfrm>
        </p:grpSpPr>
        <p:sp>
          <p:nvSpPr>
            <p:cNvPr id="40" name="Oval 39"/>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41" name="Rectangle 40"/>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2</a:t>
              </a:r>
            </a:p>
          </p:txBody>
        </p:sp>
      </p:grpSp>
      <p:grpSp>
        <p:nvGrpSpPr>
          <p:cNvPr id="17" name="Group 41"/>
          <p:cNvGrpSpPr/>
          <p:nvPr/>
        </p:nvGrpSpPr>
        <p:grpSpPr>
          <a:xfrm>
            <a:off x="7451274" y="4046305"/>
            <a:ext cx="284052" cy="307777"/>
            <a:chOff x="3471409" y="2929540"/>
            <a:chExt cx="297432" cy="322274"/>
          </a:xfrm>
        </p:grpSpPr>
        <p:sp>
          <p:nvSpPr>
            <p:cNvPr id="43" name="Oval 42"/>
            <p:cNvSpPr/>
            <p:nvPr/>
          </p:nvSpPr>
          <p:spPr bwMode="auto">
            <a:xfrm>
              <a:off x="3500203" y="2975548"/>
              <a:ext cx="232348" cy="232347"/>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44" name="Rectangle 43"/>
            <p:cNvSpPr/>
            <p:nvPr/>
          </p:nvSpPr>
          <p:spPr>
            <a:xfrm>
              <a:off x="3471409" y="2929540"/>
              <a:ext cx="297432" cy="322274"/>
            </a:xfrm>
            <a:prstGeom prst="rect">
              <a:avLst/>
            </a:prstGeom>
          </p:spPr>
          <p:txBody>
            <a:bodyPr wrap="none">
              <a:spAutoFit/>
            </a:bodyPr>
            <a:lstStyle/>
            <a:p>
              <a:pPr algn="ctr"/>
              <a:r>
                <a:rPr lang="en-US" sz="1400" b="1" dirty="0" smtClean="0">
                  <a:solidFill>
                    <a:schemeClr val="bg1"/>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ctrTitle"/>
          </p:nvPr>
        </p:nvSpPr>
        <p:spPr/>
        <p:txBody>
          <a:bodyPr/>
          <a:lstStyle/>
          <a:p>
            <a:pPr eaLnBrk="1" hangingPunct="1"/>
            <a:r>
              <a:rPr lang="en-GB" dirty="0" smtClean="0"/>
              <a:t>Power-Saving Features in 28-nm FPGAs</a:t>
            </a:r>
          </a:p>
        </p:txBody>
      </p:sp>
      <p:sp>
        <p:nvSpPr>
          <p:cNvPr id="10244" name="Slide Number Placeholder 3"/>
          <p:cNvSpPr>
            <a:spLocks noGrp="1"/>
          </p:cNvSpPr>
          <p:nvPr>
            <p:ph type="sldNum" sz="quarter" idx="4294967295"/>
          </p:nvPr>
        </p:nvSpPr>
        <p:spPr>
          <a:xfrm>
            <a:off x="0" y="6588125"/>
            <a:ext cx="698500" cy="282575"/>
          </a:xfrm>
          <a:noFill/>
        </p:spPr>
        <p:txBody>
          <a:bodyPr/>
          <a:lstStyle/>
          <a:p>
            <a:fld id="{E26EDD55-175B-4760-8051-F250DF9EAD31}"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What to Expect from Stratix V FPGAs</a:t>
            </a:r>
          </a:p>
        </p:txBody>
      </p:sp>
      <p:sp>
        <p:nvSpPr>
          <p:cNvPr id="743427" name="Rectangle 3"/>
          <p:cNvSpPr>
            <a:spLocks noGrp="1" noChangeArrowheads="1"/>
          </p:cNvSpPr>
          <p:nvPr>
            <p:ph idx="1"/>
          </p:nvPr>
        </p:nvSpPr>
        <p:spPr>
          <a:xfrm>
            <a:off x="2421255" y="1129553"/>
            <a:ext cx="6132513" cy="5083922"/>
          </a:xfrm>
        </p:spPr>
        <p:txBody>
          <a:bodyPr>
            <a:normAutofit lnSpcReduction="10000"/>
          </a:bodyPr>
          <a:lstStyle/>
          <a:p>
            <a:pPr marL="288925" indent="-288925"/>
            <a:r>
              <a:rPr lang="en-US" sz="2400" dirty="0" smtClean="0"/>
              <a:t>High-bandwidth technology leadership</a:t>
            </a:r>
          </a:p>
          <a:p>
            <a:pPr lvl="1"/>
            <a:r>
              <a:rPr lang="en-US" sz="1600" dirty="0" smtClean="0"/>
              <a:t>Hybrid FPGA with Embedded HardCopy Block</a:t>
            </a:r>
          </a:p>
          <a:p>
            <a:pPr lvl="1"/>
            <a:r>
              <a:rPr lang="en-US" sz="1600" dirty="0" smtClean="0"/>
              <a:t>40G/100G, PCI Express</a:t>
            </a:r>
            <a:r>
              <a:rPr lang="en-US" sz="1600" baseline="30000" dirty="0" smtClean="0"/>
              <a:t>®</a:t>
            </a:r>
            <a:r>
              <a:rPr lang="en-US" sz="1600" dirty="0" smtClean="0"/>
              <a:t> (</a:t>
            </a:r>
            <a:r>
              <a:rPr lang="en-US" sz="1600" dirty="0" err="1" smtClean="0"/>
              <a:t>PCIe</a:t>
            </a:r>
            <a:r>
              <a:rPr lang="en-US" sz="1600" dirty="0" smtClean="0"/>
              <a:t>) Gen3 x8 and Interlaken hard intellectual property (IP)</a:t>
            </a:r>
          </a:p>
          <a:p>
            <a:pPr lvl="1"/>
            <a:r>
              <a:rPr lang="en-US" sz="1600" dirty="0" smtClean="0"/>
              <a:t>28G transceivers</a:t>
            </a:r>
          </a:p>
          <a:p>
            <a:pPr lvl="1"/>
            <a:r>
              <a:rPr lang="en-US" sz="1600" dirty="0" smtClean="0"/>
              <a:t>Variable-precision digital signal processing (DSP) block</a:t>
            </a:r>
            <a:endParaRPr lang="en-US" sz="800" dirty="0" smtClean="0"/>
          </a:p>
          <a:p>
            <a:pPr marL="288925" indent="-288925"/>
            <a:r>
              <a:rPr lang="en-US" sz="2400" dirty="0" smtClean="0"/>
              <a:t>50% higher system performance</a:t>
            </a:r>
            <a:endParaRPr lang="en-US" sz="1600" dirty="0" smtClean="0"/>
          </a:p>
          <a:p>
            <a:endParaRPr lang="en-US" sz="2400" dirty="0" smtClean="0"/>
          </a:p>
          <a:p>
            <a:pPr marL="288925" indent="-288925">
              <a:spcBef>
                <a:spcPts val="0"/>
              </a:spcBef>
            </a:pPr>
            <a:r>
              <a:rPr lang="en-US" sz="2400" dirty="0" smtClean="0"/>
              <a:t>30% lower total power</a:t>
            </a:r>
          </a:p>
          <a:p>
            <a:pPr lvl="1"/>
            <a:r>
              <a:rPr lang="en-US" sz="1600" dirty="0" smtClean="0"/>
              <a:t>Additional power savings possible from hard IP</a:t>
            </a:r>
          </a:p>
          <a:p>
            <a:pPr marL="288925" indent="-288925"/>
            <a:r>
              <a:rPr lang="en-US" sz="2400" dirty="0" smtClean="0"/>
              <a:t>50% lower physical medium attachment (PMA) power per channel</a:t>
            </a:r>
          </a:p>
          <a:p>
            <a:pPr marL="288925" indent="-288925"/>
            <a:r>
              <a:rPr lang="en-US" sz="2400" dirty="0" smtClean="0"/>
              <a:t>Programmable Power Technology</a:t>
            </a:r>
          </a:p>
          <a:p>
            <a:pPr marL="288925" indent="-288925"/>
            <a:r>
              <a:rPr lang="en-US" sz="2400" dirty="0" smtClean="0"/>
              <a:t>Easy-to-use partial reconfiguration</a:t>
            </a:r>
          </a:p>
        </p:txBody>
      </p:sp>
      <p:sp>
        <p:nvSpPr>
          <p:cNvPr id="4098" name="Slide Number Placeholder 3"/>
          <p:cNvSpPr>
            <a:spLocks noGrp="1"/>
          </p:cNvSpPr>
          <p:nvPr>
            <p:ph type="sldNum" sz="quarter" idx="10"/>
          </p:nvPr>
        </p:nvSpPr>
        <p:spPr>
          <a:noFill/>
        </p:spPr>
        <p:txBody>
          <a:bodyPr/>
          <a:lstStyle/>
          <a:p>
            <a:fld id="{D7CB0654-0CDE-4C4E-8FFC-A455C2380A10}" type="slidenum">
              <a:rPr lang="en-US" smtClean="0"/>
              <a:pPr/>
              <a:t>6</a:t>
            </a:fld>
            <a:endParaRPr lang="en-US" dirty="0" smtClean="0"/>
          </a:p>
        </p:txBody>
      </p:sp>
      <p:sp>
        <p:nvSpPr>
          <p:cNvPr id="4101" name="AutoShape 4"/>
          <p:cNvSpPr>
            <a:spLocks noChangeArrowheads="1"/>
          </p:cNvSpPr>
          <p:nvPr/>
        </p:nvSpPr>
        <p:spPr bwMode="auto">
          <a:xfrm>
            <a:off x="850900" y="1129348"/>
            <a:ext cx="1203325" cy="2095500"/>
          </a:xfrm>
          <a:prstGeom prst="upArrow">
            <a:avLst>
              <a:gd name="adj1" fmla="val 50000"/>
              <a:gd name="adj2" fmla="val 43536"/>
            </a:avLst>
          </a:prstGeom>
          <a:solidFill>
            <a:schemeClr val="tx2"/>
          </a:solidFill>
          <a:ln w="9525">
            <a:noFill/>
            <a:miter lim="800000"/>
            <a:headEnd/>
            <a:tailEnd/>
          </a:ln>
        </p:spPr>
        <p:txBody>
          <a:bodyPr vert="eaVert" wrap="none" anchor="ctr"/>
          <a:lstStyle/>
          <a:p>
            <a:pPr algn="ctr"/>
            <a:endParaRPr lang="en-US" dirty="0"/>
          </a:p>
        </p:txBody>
      </p:sp>
      <p:sp>
        <p:nvSpPr>
          <p:cNvPr id="4102" name="AutoShape 5"/>
          <p:cNvSpPr>
            <a:spLocks noChangeArrowheads="1"/>
          </p:cNvSpPr>
          <p:nvPr/>
        </p:nvSpPr>
        <p:spPr bwMode="auto">
          <a:xfrm>
            <a:off x="850900" y="3728720"/>
            <a:ext cx="1204913" cy="2127250"/>
          </a:xfrm>
          <a:prstGeom prst="downArrow">
            <a:avLst>
              <a:gd name="adj1" fmla="val 50000"/>
              <a:gd name="adj2" fmla="val 44137"/>
            </a:avLst>
          </a:prstGeom>
          <a:solidFill>
            <a:schemeClr val="accent1"/>
          </a:solidFill>
          <a:ln w="9525">
            <a:noFill/>
            <a:miter lim="800000"/>
            <a:headEnd/>
            <a:tailEnd/>
          </a:ln>
        </p:spPr>
        <p:txBody>
          <a:bodyPr vert="eaVert" wrap="none" anchor="ctr"/>
          <a:lstStyle/>
          <a:p>
            <a:endParaRPr lang="en-US" dirty="0"/>
          </a:p>
        </p:txBody>
      </p:sp>
      <p:sp>
        <p:nvSpPr>
          <p:cNvPr id="4103" name="Text Box 6"/>
          <p:cNvSpPr txBox="1">
            <a:spLocks noChangeArrowheads="1"/>
          </p:cNvSpPr>
          <p:nvPr/>
        </p:nvSpPr>
        <p:spPr bwMode="auto">
          <a:xfrm rot="-5400000">
            <a:off x="634207" y="2005489"/>
            <a:ext cx="1611312" cy="457200"/>
          </a:xfrm>
          <a:prstGeom prst="rect">
            <a:avLst/>
          </a:prstGeom>
          <a:noFill/>
          <a:ln w="9525">
            <a:noFill/>
            <a:miter lim="800000"/>
            <a:headEnd/>
            <a:tailEnd/>
          </a:ln>
        </p:spPr>
        <p:txBody>
          <a:bodyPr>
            <a:spAutoFit/>
          </a:bodyPr>
          <a:lstStyle/>
          <a:p>
            <a:r>
              <a:rPr lang="en-US" sz="2400" dirty="0">
                <a:solidFill>
                  <a:schemeClr val="bg1"/>
                </a:solidFill>
              </a:rPr>
              <a:t>Bandwidth</a:t>
            </a:r>
          </a:p>
        </p:txBody>
      </p:sp>
      <p:sp>
        <p:nvSpPr>
          <p:cNvPr id="4104" name="Text Box 7"/>
          <p:cNvSpPr txBox="1">
            <a:spLocks noChangeArrowheads="1"/>
          </p:cNvSpPr>
          <p:nvPr/>
        </p:nvSpPr>
        <p:spPr bwMode="auto">
          <a:xfrm rot="-5400000">
            <a:off x="634207" y="4435634"/>
            <a:ext cx="1611312" cy="457200"/>
          </a:xfrm>
          <a:prstGeom prst="rect">
            <a:avLst/>
          </a:prstGeom>
          <a:noFill/>
          <a:ln w="9525">
            <a:noFill/>
            <a:miter lim="800000"/>
            <a:headEnd/>
            <a:tailEnd/>
          </a:ln>
        </p:spPr>
        <p:txBody>
          <a:bodyPr>
            <a:spAutoFit/>
          </a:bodyPr>
          <a:lstStyle/>
          <a:p>
            <a:pPr algn="ctr"/>
            <a:r>
              <a:rPr lang="en-US" sz="2400" dirty="0">
                <a:solidFill>
                  <a:schemeClr val="bg1"/>
                </a:solidFill>
              </a:rPr>
              <a:t>Power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28535" y="139235"/>
            <a:ext cx="8331200" cy="914400"/>
          </a:xfrm>
        </p:spPr>
        <p:txBody>
          <a:bodyPr/>
          <a:lstStyle/>
          <a:p>
            <a:r>
              <a:rPr lang="en-US" dirty="0" smtClean="0"/>
              <a:t>Key </a:t>
            </a:r>
            <a:r>
              <a:rPr lang="en-US" dirty="0" err="1" smtClean="0"/>
              <a:t>Stratix</a:t>
            </a:r>
            <a:r>
              <a:rPr lang="en-US" dirty="0" smtClean="0"/>
              <a:t> V FPGA Technologies to Reduce Power</a:t>
            </a:r>
          </a:p>
        </p:txBody>
      </p:sp>
      <p:sp>
        <p:nvSpPr>
          <p:cNvPr id="12290" name="Slide Number Placeholder 2"/>
          <p:cNvSpPr>
            <a:spLocks noGrp="1"/>
          </p:cNvSpPr>
          <p:nvPr>
            <p:ph type="sldNum" sz="quarter" idx="10"/>
          </p:nvPr>
        </p:nvSpPr>
        <p:spPr>
          <a:noFill/>
        </p:spPr>
        <p:txBody>
          <a:bodyPr/>
          <a:lstStyle/>
          <a:p>
            <a:fld id="{1415FE4F-078F-4F5F-8D93-A29733519C3F}" type="slidenum">
              <a:rPr lang="en-US" smtClean="0"/>
              <a:pPr/>
              <a:t>7</a:t>
            </a:fld>
            <a:endParaRPr lang="en-US" dirty="0" smtClean="0"/>
          </a:p>
        </p:txBody>
      </p:sp>
      <p:sp>
        <p:nvSpPr>
          <p:cNvPr id="12342" name="Rectangle 61"/>
          <p:cNvSpPr>
            <a:spLocks noChangeArrowheads="1"/>
          </p:cNvSpPr>
          <p:nvPr/>
        </p:nvSpPr>
        <p:spPr bwMode="auto">
          <a:xfrm>
            <a:off x="436224" y="5611580"/>
            <a:ext cx="8219539" cy="707886"/>
          </a:xfrm>
          <a:prstGeom prst="rect">
            <a:avLst/>
          </a:prstGeom>
          <a:noFill/>
          <a:ln w="9525">
            <a:noFill/>
            <a:miter lim="800000"/>
            <a:headEnd/>
            <a:tailEnd/>
          </a:ln>
        </p:spPr>
        <p:txBody>
          <a:bodyPr wrap="square">
            <a:spAutoFit/>
          </a:bodyPr>
          <a:lstStyle/>
          <a:p>
            <a:pPr algn="ctr"/>
            <a:r>
              <a:rPr lang="en-US" sz="2000" i="1" dirty="0">
                <a:solidFill>
                  <a:schemeClr val="hlink"/>
                </a:solidFill>
                <a:latin typeface="Arial Black" pitchFamily="34" charset="0"/>
              </a:rPr>
              <a:t>Stratix V FPGAs Targeted as Lowest </a:t>
            </a:r>
            <a:r>
              <a:rPr lang="en-US" sz="2000" i="1" dirty="0" smtClean="0">
                <a:solidFill>
                  <a:schemeClr val="hlink"/>
                </a:solidFill>
                <a:latin typeface="Arial Black" pitchFamily="34" charset="0"/>
              </a:rPr>
              <a:t>Total Power</a:t>
            </a:r>
            <a:r>
              <a:rPr lang="en-US" sz="2000" i="1" dirty="0">
                <a:solidFill>
                  <a:schemeClr val="hlink"/>
                </a:solidFill>
                <a:latin typeface="Arial Black" pitchFamily="34" charset="0"/>
              </a:rPr>
              <a:t>, </a:t>
            </a:r>
            <a:r>
              <a:rPr lang="en-US" sz="2000" i="1" dirty="0" smtClean="0">
                <a:solidFill>
                  <a:schemeClr val="hlink"/>
                </a:solidFill>
                <a:latin typeface="Arial Black" pitchFamily="34" charset="0"/>
              </a:rPr>
              <a:t/>
            </a:r>
            <a:br>
              <a:rPr lang="en-US" sz="2000" i="1" dirty="0" smtClean="0">
                <a:solidFill>
                  <a:schemeClr val="hlink"/>
                </a:solidFill>
                <a:latin typeface="Arial Black" pitchFamily="34" charset="0"/>
              </a:rPr>
            </a:br>
            <a:r>
              <a:rPr lang="en-US" sz="2000" i="1" dirty="0" smtClean="0">
                <a:solidFill>
                  <a:schemeClr val="hlink"/>
                </a:solidFill>
                <a:latin typeface="Arial Black" pitchFamily="34" charset="0"/>
              </a:rPr>
              <a:t>Highest </a:t>
            </a:r>
            <a:r>
              <a:rPr lang="en-US" sz="2000" i="1" dirty="0">
                <a:solidFill>
                  <a:schemeClr val="hlink"/>
                </a:solidFill>
                <a:latin typeface="Arial Black" pitchFamily="34" charset="0"/>
              </a:rPr>
              <a:t>Performance FPGAs in the Industry </a:t>
            </a:r>
          </a:p>
        </p:txBody>
      </p:sp>
      <p:graphicFrame>
        <p:nvGraphicFramePr>
          <p:cNvPr id="6" name="Group 222"/>
          <p:cNvGraphicFramePr>
            <a:graphicFrameLocks noGrp="1"/>
          </p:cNvGraphicFramePr>
          <p:nvPr>
            <p:extLst>
              <p:ext uri="{D42A27DB-BD31-4B8C-83A1-F6EECF244321}">
                <p14:modId xmlns="" xmlns:p14="http://schemas.microsoft.com/office/powerpoint/2010/main" val="4216912116"/>
              </p:ext>
            </p:extLst>
          </p:nvPr>
        </p:nvGraphicFramePr>
        <p:xfrm>
          <a:off x="491268" y="1309684"/>
          <a:ext cx="8165051" cy="4182997"/>
        </p:xfrm>
        <a:graphic>
          <a:graphicData uri="http://schemas.openxmlformats.org/drawingml/2006/table">
            <a:tbl>
              <a:tblPr/>
              <a:tblGrid>
                <a:gridCol w="1389068"/>
                <a:gridCol w="6775983"/>
              </a:tblGrid>
              <a:tr h="3217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bg1"/>
                          </a:solidFill>
                          <a:effectLst/>
                          <a:latin typeface="Arial" charset="0"/>
                          <a:ea typeface="+mn-ea"/>
                          <a:cs typeface="+mn-cs"/>
                        </a:rPr>
                        <a:t>Level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Innovations Driving Lower Power and Higher Bandwidth</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217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Process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28-nm High-Performance (28HP) process innovations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6">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tx1"/>
                          </a:solidFill>
                          <a:effectLst/>
                          <a:latin typeface="Arial" charset="0"/>
                          <a:ea typeface="+mn-ea"/>
                          <a:cs typeface="+mn-cs"/>
                        </a:rPr>
                        <a:t>FPGA</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tx1"/>
                          </a:solidFill>
                          <a:effectLst/>
                          <a:latin typeface="Arial" charset="0"/>
                          <a:ea typeface="+mn-ea"/>
                          <a:cs typeface="+mn-cs"/>
                        </a:rPr>
                        <a:t>Architecture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Programmable Power Technology</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lg" len="lg"/>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Lower voltage architecture (0.85 V)</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High-bandwidth, power-efficient transceivers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lg" len="lg"/>
                    </a:lnT>
                    <a:lnB w="2857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Extensive hardening of IP and Embedded HardCopy Blocks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Hard power down of functional blocks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I/O innovations enabling power-efficient memory interfaces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Software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Quartus II software power optimization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Logic and RAM clock gating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3">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System</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Fewer power regulators: switching regulators on all supplies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Board-level integration: oscillators, decoupling capacitor, on-chip termination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Easy-to-use partial reconfiguration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50837" y="273050"/>
            <a:ext cx="8634137" cy="914400"/>
          </a:xfrm>
        </p:spPr>
        <p:txBody>
          <a:bodyPr/>
          <a:lstStyle/>
          <a:p>
            <a:r>
              <a:rPr lang="en-US" sz="2800" dirty="0" smtClean="0"/>
              <a:t>Key Arria V and Cyclone V FPGA Technologies to Reduce Power</a:t>
            </a:r>
          </a:p>
        </p:txBody>
      </p:sp>
      <p:sp>
        <p:nvSpPr>
          <p:cNvPr id="12290" name="Slide Number Placeholder 2"/>
          <p:cNvSpPr>
            <a:spLocks noGrp="1"/>
          </p:cNvSpPr>
          <p:nvPr>
            <p:ph type="sldNum" sz="quarter" idx="10"/>
          </p:nvPr>
        </p:nvSpPr>
        <p:spPr>
          <a:noFill/>
        </p:spPr>
        <p:txBody>
          <a:bodyPr/>
          <a:lstStyle/>
          <a:p>
            <a:fld id="{1415FE4F-078F-4F5F-8D93-A29733519C3F}" type="slidenum">
              <a:rPr lang="en-US" smtClean="0"/>
              <a:pPr/>
              <a:t>8</a:t>
            </a:fld>
            <a:endParaRPr lang="en-US" dirty="0" smtClean="0"/>
          </a:p>
        </p:txBody>
      </p:sp>
      <p:sp>
        <p:nvSpPr>
          <p:cNvPr id="12342" name="Rectangle 61"/>
          <p:cNvSpPr>
            <a:spLocks noChangeArrowheads="1"/>
          </p:cNvSpPr>
          <p:nvPr/>
        </p:nvSpPr>
        <p:spPr bwMode="auto">
          <a:xfrm>
            <a:off x="413921" y="5335624"/>
            <a:ext cx="8219539" cy="707886"/>
          </a:xfrm>
          <a:prstGeom prst="rect">
            <a:avLst/>
          </a:prstGeom>
          <a:noFill/>
          <a:ln w="9525">
            <a:noFill/>
            <a:miter lim="800000"/>
            <a:headEnd/>
            <a:tailEnd/>
          </a:ln>
        </p:spPr>
        <p:txBody>
          <a:bodyPr wrap="square">
            <a:spAutoFit/>
          </a:bodyPr>
          <a:lstStyle/>
          <a:p>
            <a:pPr algn="ctr"/>
            <a:r>
              <a:rPr lang="en-US" sz="2000" i="1" dirty="0" smtClean="0">
                <a:solidFill>
                  <a:schemeClr val="hlink"/>
                </a:solidFill>
                <a:latin typeface="Arial Black" pitchFamily="34" charset="0"/>
              </a:rPr>
              <a:t>Arria </a:t>
            </a:r>
            <a:r>
              <a:rPr lang="en-US" sz="2000" i="1" dirty="0">
                <a:solidFill>
                  <a:schemeClr val="hlink"/>
                </a:solidFill>
                <a:latin typeface="Arial Black" pitchFamily="34" charset="0"/>
              </a:rPr>
              <a:t>V </a:t>
            </a:r>
            <a:r>
              <a:rPr lang="en-US" sz="2000" i="1" dirty="0" smtClean="0">
                <a:solidFill>
                  <a:schemeClr val="hlink"/>
                </a:solidFill>
                <a:latin typeface="Arial Black" pitchFamily="34" charset="0"/>
              </a:rPr>
              <a:t>and Cyclone V FPGAs Deliver the Lowest Total Power for Their Targeted Applications</a:t>
            </a:r>
            <a:endParaRPr lang="en-US" sz="2000" i="1" dirty="0">
              <a:solidFill>
                <a:schemeClr val="hlink"/>
              </a:solidFill>
              <a:latin typeface="Arial Black" pitchFamily="34" charset="0"/>
            </a:endParaRPr>
          </a:p>
        </p:txBody>
      </p:sp>
      <p:graphicFrame>
        <p:nvGraphicFramePr>
          <p:cNvPr id="6" name="Group 222"/>
          <p:cNvGraphicFramePr>
            <a:graphicFrameLocks noGrp="1"/>
          </p:cNvGraphicFramePr>
          <p:nvPr>
            <p:extLst>
              <p:ext uri="{D42A27DB-BD31-4B8C-83A1-F6EECF244321}">
                <p14:modId xmlns="" xmlns:p14="http://schemas.microsoft.com/office/powerpoint/2010/main" val="4216912116"/>
              </p:ext>
            </p:extLst>
          </p:nvPr>
        </p:nvGraphicFramePr>
        <p:xfrm>
          <a:off x="471390" y="1332145"/>
          <a:ext cx="8165051" cy="3735850"/>
        </p:xfrm>
        <a:graphic>
          <a:graphicData uri="http://schemas.openxmlformats.org/drawingml/2006/table">
            <a:tbl>
              <a:tblPr/>
              <a:tblGrid>
                <a:gridCol w="1389068"/>
                <a:gridCol w="6775983"/>
              </a:tblGrid>
              <a:tr h="3217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bg1"/>
                          </a:solidFill>
                          <a:effectLst/>
                          <a:latin typeface="Arial" charset="0"/>
                          <a:ea typeface="+mn-ea"/>
                          <a:cs typeface="+mn-cs"/>
                        </a:rPr>
                        <a:t>Level</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Innovations Driving Lower Power and Higher Bandwidth</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0070C0"/>
                    </a:solidFill>
                  </a:tcPr>
                </a:tc>
              </a:tr>
              <a:tr h="321769">
                <a:tc>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Process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28-nm Low-Power (28LP) process: low static power, low device capacitance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4">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tx1"/>
                          </a:solidFill>
                          <a:effectLst/>
                          <a:latin typeface="Arial" charset="0"/>
                          <a:ea typeface="+mn-ea"/>
                          <a:cs typeface="+mn-cs"/>
                        </a:rPr>
                        <a:t>FPGA</a:t>
                      </a:r>
                    </a:p>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kern="1200" cap="none" normalizeH="0" baseline="0" dirty="0" smtClean="0">
                          <a:ln>
                            <a:noFill/>
                          </a:ln>
                          <a:solidFill>
                            <a:schemeClr val="tx1"/>
                          </a:solidFill>
                          <a:effectLst/>
                          <a:latin typeface="Arial" charset="0"/>
                          <a:ea typeface="+mn-ea"/>
                          <a:cs typeface="+mn-cs"/>
                        </a:rPr>
                        <a:t>Architecture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Power-optimized architecture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lg" len="lg"/>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Extensive hardening of IP: hard memory controller, </a:t>
                      </a:r>
                      <a:r>
                        <a:rPr kumimoji="0" lang="en-US" sz="1400" b="1" i="0" u="none" strike="noStrike" cap="none" normalizeH="0" baseline="0" dirty="0" err="1" smtClean="0">
                          <a:ln>
                            <a:noFill/>
                          </a:ln>
                          <a:solidFill>
                            <a:schemeClr val="tx1"/>
                          </a:solidFill>
                          <a:effectLst/>
                          <a:latin typeface="Arial" charset="0"/>
                        </a:rPr>
                        <a:t>PCIe</a:t>
                      </a:r>
                      <a:r>
                        <a:rPr kumimoji="0" lang="en-US" sz="1400" b="1" i="0" u="none" strike="noStrike" cap="none" normalizeH="0" baseline="0" dirty="0" smtClean="0">
                          <a:ln>
                            <a:noFill/>
                          </a:ln>
                          <a:solidFill>
                            <a:schemeClr val="tx1"/>
                          </a:solidFill>
                          <a:effectLst/>
                          <a:latin typeface="Arial" charset="0"/>
                        </a:rPr>
                        <a:t>, physical coding </a:t>
                      </a:r>
                      <a:r>
                        <a:rPr kumimoji="0" lang="en-US" sz="1400" b="1" i="0" u="none" strike="noStrike" cap="none" normalizeH="0" baseline="0" dirty="0" err="1" smtClean="0">
                          <a:ln>
                            <a:noFill/>
                          </a:ln>
                          <a:solidFill>
                            <a:schemeClr val="tx1"/>
                          </a:solidFill>
                          <a:effectLst/>
                          <a:latin typeface="Arial" charset="0"/>
                        </a:rPr>
                        <a:t>sublayer</a:t>
                      </a:r>
                      <a:r>
                        <a:rPr kumimoji="0" lang="en-US" sz="1400" b="1" i="0" u="none" strike="noStrike" cap="none" normalizeH="0" baseline="0" dirty="0" smtClean="0">
                          <a:ln>
                            <a:noFill/>
                          </a:ln>
                          <a:solidFill>
                            <a:schemeClr val="tx1"/>
                          </a:solidFill>
                          <a:effectLst/>
                          <a:latin typeface="Arial" charset="0"/>
                        </a:rPr>
                        <a:t> (PCS)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Lowest power transceivers for targeted data rates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400" b="1" i="0" u="none" strike="noStrike" kern="1200" cap="none" normalizeH="0" baseline="0" dirty="0" smtClean="0">
                        <a:ln>
                          <a:noFill/>
                        </a:ln>
                        <a:solidFill>
                          <a:schemeClr val="tx1"/>
                        </a:solidFill>
                        <a:effectLst/>
                        <a:latin typeface="Arial" charset="0"/>
                        <a:ea typeface="+mn-ea"/>
                        <a:cs typeface="+mn-cs"/>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Hard power down of functional blocks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2">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Software</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Quartus II software power optimization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rgbClr val="C0C0C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Logic and RAM clock gating</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rowSpan="3">
                  <a:txBody>
                    <a:bodyPr/>
                    <a:lstStyle/>
                    <a:p>
                      <a:pPr marL="0" marR="0" lvl="0" indent="0" algn="ctr"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System</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Fewer power regulators: switching regulators on all supplies</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Board-level integration: oscillators, decoupling capacitor, on-chip termination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321769">
                <a:tc vMerge="1">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rgbClr val="C0C0C0"/>
                      </a:solidFill>
                      <a:prstDash val="solid"/>
                      <a:round/>
                      <a:headEnd type="none" w="med" len="med"/>
                      <a:tailEnd type="none" w="med" len="med"/>
                    </a:lnR>
                    <a:lnT w="28575" cap="flat" cmpd="sng" algn="ctr">
                      <a:solidFill>
                        <a:srgbClr val="C0C0C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003399"/>
                        </a:buClr>
                        <a:buSzPct val="75000"/>
                        <a:buFont typeface="Wingdings" pitchFamily="2" charset="2"/>
                        <a:buNone/>
                        <a:tabLst/>
                        <a:defRPr/>
                      </a:pPr>
                      <a:r>
                        <a:rPr kumimoji="0" lang="en-US" sz="1400" b="1" i="0" u="none" strike="noStrike" cap="none" normalizeH="0" baseline="0" dirty="0" smtClean="0">
                          <a:ln>
                            <a:noFill/>
                          </a:ln>
                          <a:solidFill>
                            <a:schemeClr val="tx1"/>
                          </a:solidFill>
                          <a:effectLst/>
                          <a:latin typeface="Arial" charset="0"/>
                        </a:rPr>
                        <a:t>Easy-to-use partial reconfiguration</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50838" y="1187450"/>
            <a:ext cx="8331200" cy="2005455"/>
          </a:xfrm>
        </p:spPr>
        <p:txBody>
          <a:bodyPr>
            <a:normAutofit/>
          </a:bodyPr>
          <a:lstStyle/>
          <a:p>
            <a:pPr marL="231775" lvl="0" indent="-231775" eaLnBrk="0" hangingPunct="0">
              <a:spcBef>
                <a:spcPts val="0"/>
              </a:spcBef>
              <a:spcAft>
                <a:spcPts val="300"/>
              </a:spcAft>
              <a:defRPr/>
            </a:pPr>
            <a:r>
              <a:rPr lang="en-US" altLang="zh-TW" sz="2000" dirty="0" err="1" smtClean="0">
                <a:latin typeface="Arial" charset="0"/>
                <a:ea typeface="新細明體" charset="-120"/>
              </a:rPr>
              <a:t>Stratix</a:t>
            </a:r>
            <a:r>
              <a:rPr lang="en-US" altLang="zh-TW" sz="2000" dirty="0" smtClean="0">
                <a:latin typeface="Arial" charset="0"/>
                <a:ea typeface="新細明體" charset="-120"/>
              </a:rPr>
              <a:t> V FPGAs built on TSMC’s 28HP high-K metal gate (HKMG) process </a:t>
            </a:r>
          </a:p>
          <a:p>
            <a:pPr marL="690563" lvl="1" indent="-233363" eaLnBrk="0" hangingPunct="0">
              <a:spcBef>
                <a:spcPts val="0"/>
              </a:spcBef>
              <a:spcAft>
                <a:spcPts val="600"/>
              </a:spcAft>
              <a:defRPr/>
            </a:pPr>
            <a:r>
              <a:rPr lang="en-US" altLang="zh-TW" sz="1600" dirty="0" smtClean="0">
                <a:latin typeface="Arial" charset="0"/>
                <a:ea typeface="新細明體" charset="-120"/>
              </a:rPr>
              <a:t>Optimized for low power</a:t>
            </a:r>
          </a:p>
          <a:p>
            <a:pPr marL="231775" lvl="0" indent="-231775" eaLnBrk="0" hangingPunct="0">
              <a:spcBef>
                <a:spcPts val="0"/>
              </a:spcBef>
              <a:spcAft>
                <a:spcPts val="300"/>
              </a:spcAft>
              <a:defRPr/>
            </a:pPr>
            <a:r>
              <a:rPr lang="en-US" altLang="zh-TW" sz="2000" dirty="0" smtClean="0">
                <a:latin typeface="Arial" charset="0"/>
                <a:ea typeface="新細明體" charset="-120"/>
              </a:rPr>
              <a:t>Ideal choice for high-end FPGAs </a:t>
            </a:r>
            <a:r>
              <a:rPr lang="en-US" altLang="zh-TW" sz="2000" dirty="0" smtClean="0">
                <a:ea typeface="新細明體" charset="-120"/>
              </a:rPr>
              <a:t>used in </a:t>
            </a:r>
            <a:r>
              <a:rPr lang="en-US" altLang="zh-TW" sz="2000" dirty="0" smtClean="0">
                <a:latin typeface="Arial" charset="0"/>
                <a:ea typeface="新細明體" charset="-120"/>
              </a:rPr>
              <a:t>high-bandwidth systems</a:t>
            </a:r>
          </a:p>
          <a:p>
            <a:pPr marL="690563" lvl="1" indent="-233363" eaLnBrk="0" hangingPunct="0">
              <a:spcBef>
                <a:spcPts val="0"/>
              </a:spcBef>
              <a:spcAft>
                <a:spcPts val="300"/>
              </a:spcAft>
              <a:defRPr/>
            </a:pPr>
            <a:r>
              <a:rPr lang="en-US" altLang="zh-TW" sz="1600" dirty="0" smtClean="0">
                <a:latin typeface="Arial" charset="0"/>
                <a:ea typeface="新細明體" charset="-120"/>
              </a:rPr>
              <a:t>Delivers 35% higher performance than alternative process options</a:t>
            </a:r>
          </a:p>
          <a:p>
            <a:pPr marL="690563" lvl="1" indent="-233363" eaLnBrk="0" hangingPunct="0">
              <a:spcBef>
                <a:spcPts val="0"/>
              </a:spcBef>
              <a:spcAft>
                <a:spcPts val="300"/>
              </a:spcAft>
              <a:defRPr/>
            </a:pPr>
            <a:r>
              <a:rPr lang="en-US" altLang="zh-TW" sz="1600" dirty="0" smtClean="0">
                <a:latin typeface="Arial" charset="0"/>
                <a:ea typeface="新細明體" charset="-120"/>
              </a:rPr>
              <a:t>Enables fastest and most power-efficient transceivers</a:t>
            </a:r>
            <a:endParaRPr lang="en-US" altLang="zh-TW" sz="1800" dirty="0" smtClean="0">
              <a:latin typeface="Arial" charset="0"/>
              <a:ea typeface="新細明體" charset="-120"/>
            </a:endParaRPr>
          </a:p>
        </p:txBody>
      </p:sp>
      <p:sp>
        <p:nvSpPr>
          <p:cNvPr id="14339" name="Rectangle 2"/>
          <p:cNvSpPr>
            <a:spLocks noGrp="1" noChangeArrowheads="1"/>
          </p:cNvSpPr>
          <p:nvPr>
            <p:ph type="title"/>
          </p:nvPr>
        </p:nvSpPr>
        <p:spPr>
          <a:xfrm>
            <a:off x="350838" y="273050"/>
            <a:ext cx="8793162" cy="914400"/>
          </a:xfrm>
        </p:spPr>
        <p:txBody>
          <a:bodyPr/>
          <a:lstStyle/>
          <a:p>
            <a:r>
              <a:rPr lang="en-US" dirty="0" smtClean="0"/>
              <a:t>Altera’s Customization of 28HP Process</a:t>
            </a:r>
          </a:p>
        </p:txBody>
      </p:sp>
      <p:sp>
        <p:nvSpPr>
          <p:cNvPr id="14338" name="Slide Number Placeholder 3"/>
          <p:cNvSpPr>
            <a:spLocks noGrp="1"/>
          </p:cNvSpPr>
          <p:nvPr>
            <p:ph type="sldNum" sz="quarter" idx="10"/>
          </p:nvPr>
        </p:nvSpPr>
        <p:spPr>
          <a:noFill/>
        </p:spPr>
        <p:txBody>
          <a:bodyPr/>
          <a:lstStyle/>
          <a:p>
            <a:fld id="{070942F9-86CD-45ED-BB4F-E42E05AF6487}" type="slidenum">
              <a:rPr lang="en-US" smtClean="0"/>
              <a:pPr/>
              <a:t>9</a:t>
            </a:fld>
            <a:endParaRPr lang="en-US" dirty="0" smtClean="0"/>
          </a:p>
        </p:txBody>
      </p:sp>
      <p:sp>
        <p:nvSpPr>
          <p:cNvPr id="14367" name="Rectangle 4"/>
          <p:cNvSpPr>
            <a:spLocks noChangeArrowheads="1"/>
          </p:cNvSpPr>
          <p:nvPr/>
        </p:nvSpPr>
        <p:spPr bwMode="auto">
          <a:xfrm>
            <a:off x="395679" y="5902006"/>
            <a:ext cx="8218487" cy="303353"/>
          </a:xfrm>
          <a:prstGeom prst="rect">
            <a:avLst/>
          </a:prstGeom>
          <a:noFill/>
          <a:ln w="9525">
            <a:noFill/>
            <a:miter lim="800000"/>
            <a:headEnd/>
            <a:tailEnd/>
          </a:ln>
        </p:spPr>
        <p:txBody>
          <a:bodyPr>
            <a:spAutoFit/>
          </a:bodyPr>
          <a:lstStyle/>
          <a:p>
            <a:pPr algn="ctr" eaLnBrk="1" hangingPunct="1">
              <a:lnSpc>
                <a:spcPct val="85000"/>
              </a:lnSpc>
            </a:pPr>
            <a:r>
              <a:rPr lang="en-US" sz="1600" b="1" i="1" dirty="0">
                <a:solidFill>
                  <a:schemeClr val="hlink"/>
                </a:solidFill>
                <a:latin typeface="Arial Black" pitchFamily="34" charset="0"/>
              </a:rPr>
              <a:t>Altera Customized HP Process </a:t>
            </a:r>
            <a:r>
              <a:rPr lang="en-US" sz="1600" b="1" i="1" dirty="0" smtClean="0">
                <a:solidFill>
                  <a:schemeClr val="hlink"/>
                </a:solidFill>
                <a:latin typeface="Arial Black" pitchFamily="34" charset="0"/>
              </a:rPr>
              <a:t>Delivers </a:t>
            </a:r>
            <a:r>
              <a:rPr lang="en-US" sz="1600" b="1" i="1" dirty="0">
                <a:solidFill>
                  <a:schemeClr val="hlink"/>
                </a:solidFill>
                <a:latin typeface="Arial Black" pitchFamily="34" charset="0"/>
              </a:rPr>
              <a:t>Up to 25% Lower Static Power</a:t>
            </a:r>
          </a:p>
        </p:txBody>
      </p:sp>
      <p:sp>
        <p:nvSpPr>
          <p:cNvPr id="14368" name="Text Box 75"/>
          <p:cNvSpPr txBox="1">
            <a:spLocks noChangeArrowheads="1"/>
          </p:cNvSpPr>
          <p:nvPr/>
        </p:nvSpPr>
        <p:spPr bwMode="auto">
          <a:xfrm>
            <a:off x="425259" y="5573675"/>
            <a:ext cx="5214636" cy="246221"/>
          </a:xfrm>
          <a:prstGeom prst="rect">
            <a:avLst/>
          </a:prstGeom>
          <a:noFill/>
          <a:ln w="9525">
            <a:noFill/>
            <a:miter lim="800000"/>
            <a:headEnd/>
            <a:tailEnd/>
          </a:ln>
        </p:spPr>
        <p:txBody>
          <a:bodyPr wrap="square">
            <a:spAutoFit/>
          </a:bodyPr>
          <a:lstStyle/>
          <a:p>
            <a:r>
              <a:rPr lang="en-US" sz="1000" b="1" dirty="0" smtClean="0"/>
              <a:t>* Developed and exclusively used by Altera</a:t>
            </a:r>
          </a:p>
        </p:txBody>
      </p:sp>
      <p:graphicFrame>
        <p:nvGraphicFramePr>
          <p:cNvPr id="9" name="Table 8"/>
          <p:cNvGraphicFramePr>
            <a:graphicFrameLocks noGrp="1"/>
          </p:cNvGraphicFramePr>
          <p:nvPr/>
        </p:nvGraphicFramePr>
        <p:xfrm>
          <a:off x="472190" y="3192900"/>
          <a:ext cx="8019738" cy="2315988"/>
        </p:xfrm>
        <a:graphic>
          <a:graphicData uri="http://schemas.openxmlformats.org/drawingml/2006/table">
            <a:tbl>
              <a:tblPr/>
              <a:tblGrid>
                <a:gridCol w="3670051"/>
                <a:gridCol w="1887885"/>
                <a:gridCol w="2461802"/>
              </a:tblGrid>
              <a:tr h="257332">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solidFill>
                            <a:schemeClr val="bg1"/>
                          </a:solidFill>
                          <a:latin typeface="+mj-lt"/>
                          <a:ea typeface="MS Mincho"/>
                        </a:rPr>
                        <a:t>Process Techniques on 28HP</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solidFill>
                            <a:schemeClr val="bg1"/>
                          </a:solidFill>
                          <a:latin typeface="+mj-lt"/>
                          <a:ea typeface="MS Mincho"/>
                        </a:rPr>
                        <a:t>Lower Power</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solidFill>
                            <a:schemeClr val="bg1"/>
                          </a:solidFill>
                          <a:latin typeface="+mj-lt"/>
                          <a:ea typeface="MS Mincho"/>
                        </a:rPr>
                        <a:t>Higher Performance</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solidFill>
                      <a:srgbClr val="0070C0"/>
                    </a:solidFill>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Custom low-leakage transistors*</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Custom low bulk leakage </a:t>
                      </a:r>
                      <a:r>
                        <a:rPr lang="en-US" sz="1200" b="1" dirty="0" smtClean="0">
                          <a:latin typeface="+mj-lt"/>
                          <a:ea typeface="MS Mincho"/>
                        </a:rPr>
                        <a:t>* </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Longer channel length transistors</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smtClean="0">
                          <a:latin typeface="+mj-lt"/>
                          <a:ea typeface="MS Mincho"/>
                        </a:rPr>
                        <a:t>HKMG</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SiGe strain (PMOS)</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GB" sz="1200" b="1" dirty="0">
                          <a:latin typeface="+mj-lt"/>
                          <a:ea typeface="MS Mincho"/>
                        </a:rPr>
                        <a:t>Si</a:t>
                      </a:r>
                      <a:r>
                        <a:rPr lang="en-GB" sz="1200" b="1" baseline="-25000" dirty="0">
                          <a:latin typeface="+mj-lt"/>
                          <a:ea typeface="MS Mincho"/>
                        </a:rPr>
                        <a:t>3</a:t>
                      </a:r>
                      <a:r>
                        <a:rPr lang="en-GB" sz="1200" b="1" dirty="0">
                          <a:latin typeface="+mj-lt"/>
                          <a:ea typeface="MS Mincho"/>
                        </a:rPr>
                        <a:t>N</a:t>
                      </a:r>
                      <a:r>
                        <a:rPr lang="en-GB" sz="1200" b="1" baseline="-25000" dirty="0">
                          <a:latin typeface="+mj-lt"/>
                          <a:ea typeface="MS Mincho"/>
                        </a:rPr>
                        <a:t>4</a:t>
                      </a:r>
                      <a:r>
                        <a:rPr lang="en-US" sz="1200" b="1" dirty="0">
                          <a:latin typeface="+mj-lt"/>
                          <a:ea typeface="MS Mincho"/>
                        </a:rPr>
                        <a:t> strain (NMOS)</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Lower capacitance </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r h="257332">
                <a:tc>
                  <a:txBody>
                    <a:bodyPr/>
                    <a:lstStyle/>
                    <a:p>
                      <a:pPr marL="0" marR="0"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rPr>
                        <a:t>Lower voltage (0.85 V)</a:t>
                      </a: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0" marR="0" algn="ctr" fontAlgn="auto" hangingPunct="1">
                        <a:spcBef>
                          <a:spcPts val="0"/>
                        </a:spcBef>
                        <a:spcAft>
                          <a:spcPts val="0"/>
                        </a:spcAft>
                        <a:tabLst>
                          <a:tab pos="504190" algn="l"/>
                          <a:tab pos="756285" algn="l"/>
                          <a:tab pos="1008380" algn="l"/>
                          <a:tab pos="1260475" algn="l"/>
                          <a:tab pos="457200" algn="l"/>
                        </a:tabLst>
                      </a:pPr>
                      <a:r>
                        <a:rPr lang="en-US" sz="1200" b="1" dirty="0">
                          <a:latin typeface="+mj-lt"/>
                          <a:ea typeface="MS Mincho"/>
                          <a:sym typeface="Wingdings 2"/>
                        </a:rPr>
                        <a:t></a:t>
                      </a:r>
                      <a:endParaRPr lang="en-US" sz="1200" b="1" dirty="0">
                        <a:latin typeface="+mj-lt"/>
                        <a:ea typeface="MS Mincho"/>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endParaRPr lang="en-US" sz="1200" b="1" dirty="0">
                        <a:latin typeface="+mj-lt"/>
                      </a:endParaRPr>
                    </a:p>
                  </a:txBody>
                  <a:tcPr marL="68580" marR="68580" marT="0" marB="0" anchor="ctr">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C:\Users\jchang\Desktop\Martin\Slide16.wav"/>
  <p:tag name="AUDIO_ID" val="532"/>
  <p:tag name="ELAPSEDTIME" val="61.284"/>
  <p:tag name="ARTICULATE_SLIDE_NAV" val="16"/>
  <p:tag name="ARTICULATE_SLIDE_GUID" val="387b35ab-5c66-4dd4-b0e8-c6c6ea55e80c"/>
</p:tagLst>
</file>

<file path=ppt/theme/theme1.xml><?xml version="1.0" encoding="utf-8"?>
<a:theme xmlns:a="http://schemas.openxmlformats.org/drawingml/2006/main" name="2011_Altera_PowerPoint_Template">
  <a:themeElements>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003399"/>
        </a:dk2>
        <a:lt2>
          <a:srgbClr val="B2B2B2"/>
        </a:lt2>
        <a:accent1>
          <a:srgbClr val="00AC00"/>
        </a:accent1>
        <a:accent2>
          <a:srgbClr val="FFCC00"/>
        </a:accent2>
        <a:accent3>
          <a:srgbClr val="FFFFFF"/>
        </a:accent3>
        <a:accent4>
          <a:srgbClr val="000000"/>
        </a:accent4>
        <a:accent5>
          <a:srgbClr val="AAD2AA"/>
        </a:accent5>
        <a:accent6>
          <a:srgbClr val="E7B900"/>
        </a:accent6>
        <a:hlink>
          <a:srgbClr val="3399FF"/>
        </a:hlink>
        <a:folHlink>
          <a:srgbClr val="E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267F"/>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529B"/>
        </a:dk2>
        <a:lt2>
          <a:srgbClr val="B2B2B2"/>
        </a:lt2>
        <a:accent1>
          <a:srgbClr val="4F8A10"/>
        </a:accent1>
        <a:accent2>
          <a:srgbClr val="FFF200"/>
        </a:accent2>
        <a:accent3>
          <a:srgbClr val="FFFFFF"/>
        </a:accent3>
        <a:accent4>
          <a:srgbClr val="000000"/>
        </a:accent4>
        <a:accent5>
          <a:srgbClr val="B2C4AA"/>
        </a:accent5>
        <a:accent6>
          <a:srgbClr val="E7DB00"/>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267F"/>
        </a:dk2>
        <a:lt2>
          <a:srgbClr val="B2B2B2"/>
        </a:lt2>
        <a:accent1>
          <a:srgbClr val="4F8A10"/>
        </a:accent1>
        <a:accent2>
          <a:srgbClr val="30B6B4"/>
        </a:accent2>
        <a:accent3>
          <a:srgbClr val="FFFFFF"/>
        </a:accent3>
        <a:accent4>
          <a:srgbClr val="000000"/>
        </a:accent4>
        <a:accent5>
          <a:srgbClr val="B2C4AA"/>
        </a:accent5>
        <a:accent6>
          <a:srgbClr val="2AA5A3"/>
        </a:accent6>
        <a:hlink>
          <a:srgbClr val="00AEEF"/>
        </a:hlink>
        <a:folHlink>
          <a:srgbClr val="C10435"/>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00267F"/>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00319E"/>
        </a:dk2>
        <a:lt2>
          <a:srgbClr val="B2B2B2"/>
        </a:lt2>
        <a:accent1>
          <a:srgbClr val="4F8A10"/>
        </a:accent1>
        <a:accent2>
          <a:srgbClr val="30C1BE"/>
        </a:accent2>
        <a:accent3>
          <a:srgbClr val="FFFFFF"/>
        </a:accent3>
        <a:accent4>
          <a:srgbClr val="000000"/>
        </a:accent4>
        <a:accent5>
          <a:srgbClr val="B2C4AA"/>
        </a:accent5>
        <a:accent6>
          <a:srgbClr val="2AAFAC"/>
        </a:accent6>
        <a:hlink>
          <a:srgbClr val="30C1BE"/>
        </a:hlink>
        <a:folHlink>
          <a:srgbClr val="C10435"/>
        </a:folHlink>
      </a:clrScheme>
      <a:clrMap bg1="lt1" tx1="dk1" bg2="lt2" tx2="dk2" accent1="accent1" accent2="accent2" accent3="accent3" accent4="accent4" accent5="accent5" accent6="accent6" hlink="hlink" folHlink="folHlink"/>
    </a:extraClrScheme>
    <a:extraClrScheme>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14">
    <a:dk1>
      <a:srgbClr val="000000"/>
    </a:dk1>
    <a:lt1>
      <a:srgbClr val="FFFFFF"/>
    </a:lt1>
    <a:dk2>
      <a:srgbClr val="00319E"/>
    </a:dk2>
    <a:lt2>
      <a:srgbClr val="B2B2B2"/>
    </a:lt2>
    <a:accent1>
      <a:srgbClr val="4F8A10"/>
    </a:accent1>
    <a:accent2>
      <a:srgbClr val="00AEEF"/>
    </a:accent2>
    <a:accent3>
      <a:srgbClr val="FFFFFF"/>
    </a:accent3>
    <a:accent4>
      <a:srgbClr val="000000"/>
    </a:accent4>
    <a:accent5>
      <a:srgbClr val="B2C4AA"/>
    </a:accent5>
    <a:accent6>
      <a:srgbClr val="009DD9"/>
    </a:accent6>
    <a:hlink>
      <a:srgbClr val="30C1BE"/>
    </a:hlink>
    <a:folHlink>
      <a:srgbClr val="C10435"/>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7F0C839563704C9644F01D8D1AD9B2" ma:contentTypeVersion="0" ma:contentTypeDescription="Create a new document." ma:contentTypeScope="" ma:versionID="e341368ad9e8718538b93e9d81dd63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F43AC7-9F9F-4862-80F6-531E5D937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532B0CB-6FAB-4C0C-8CC8-2BD33D5264EC}">
  <ds:schemaRefs>
    <ds:schemaRef ds:uri="http://schemas.microsoft.com/office/2006/metadata/properties"/>
  </ds:schemaRefs>
</ds:datastoreItem>
</file>

<file path=customXml/itemProps3.xml><?xml version="1.0" encoding="utf-8"?>
<ds:datastoreItem xmlns:ds="http://schemas.openxmlformats.org/officeDocument/2006/customXml" ds:itemID="{40155251-70E9-4CAC-9451-54B6997DDD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2011_Altera_PowerPoint_Template_PUBLIC</Template>
  <TotalTime>14702</TotalTime>
  <Words>6770</Words>
  <Application>Microsoft Office PowerPoint</Application>
  <PresentationFormat>On-screen Show (4:3)</PresentationFormat>
  <Paragraphs>743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2011_Altera_PowerPoint_Template</vt:lpstr>
      <vt:lpstr>Optimizing Power and Performance in 28-nm FPGA Designs</vt:lpstr>
      <vt:lpstr>Agenda</vt:lpstr>
      <vt:lpstr>Power Consumption in FPGAs</vt:lpstr>
      <vt:lpstr>Power Requirement Basics in FPGAs</vt:lpstr>
      <vt:lpstr>Power-Saving Features in 28-nm FPGAs</vt:lpstr>
      <vt:lpstr>What to Expect from Stratix V FPGAs</vt:lpstr>
      <vt:lpstr>Key Stratix V FPGA Technologies to Reduce Power</vt:lpstr>
      <vt:lpstr>Key Arria V and Cyclone V FPGA Technologies to Reduce Power</vt:lpstr>
      <vt:lpstr>Altera’s Customization of 28HP Process</vt:lpstr>
      <vt:lpstr>Static Power Leadership: 28LP Process</vt:lpstr>
      <vt:lpstr>Programmable Power Technology</vt:lpstr>
      <vt:lpstr>Power Savings Using Programmable Power Technology</vt:lpstr>
      <vt:lpstr>Stratix V FPGA Low-Voltage (0.85 V) Architecture</vt:lpstr>
      <vt:lpstr>Stratix V FPGA Power-Efficient Transceivers</vt:lpstr>
      <vt:lpstr>Arria V FPGA Transceiver Power Comparison </vt:lpstr>
      <vt:lpstr>Stratix V FPGA Board-Level Design</vt:lpstr>
      <vt:lpstr>Stratix V FPGA Hard IP Blocks</vt:lpstr>
      <vt:lpstr>Power Down of Functional Blocks</vt:lpstr>
      <vt:lpstr>Easy-to-Use Partial Reconfiguration with 28-nm FPGAs</vt:lpstr>
      <vt:lpstr>Altera Power Estimation Tools </vt:lpstr>
      <vt:lpstr>Power Analysis Tools</vt:lpstr>
      <vt:lpstr>Power Analysis Tools</vt:lpstr>
      <vt:lpstr>PowerPlay Solution to Power Closure</vt:lpstr>
      <vt:lpstr>Quartus II Software Power Optimization</vt:lpstr>
      <vt:lpstr>Clock Gating Power Optimization</vt:lpstr>
      <vt:lpstr>RAM Block Power Optimization</vt:lpstr>
      <vt:lpstr>Power Model Accuracy</vt:lpstr>
      <vt:lpstr>Designing for Low Power: Recommendations</vt:lpstr>
      <vt:lpstr>Partition Design For Maximum Power Optimization</vt:lpstr>
      <vt:lpstr>Design Narrower Electrical Interfaces</vt:lpstr>
      <vt:lpstr>Use Hard IP when Available</vt:lpstr>
      <vt:lpstr>Leverage Partial Reconfiguration to Reduce Power</vt:lpstr>
      <vt:lpstr>Choose the Right Tile Usage Setting in EPE</vt:lpstr>
      <vt:lpstr>Other Design Considerations (1/2 )</vt:lpstr>
      <vt:lpstr>Other Design Considerations (2/2 )</vt:lpstr>
      <vt:lpstr>Summary</vt:lpstr>
      <vt:lpstr>Thank You </vt:lpstr>
    </vt:vector>
  </TitlesOfParts>
  <Company>Altera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Power and Performance in Stratix V FPGA Designs</dc:title>
  <dc:subject>10_optimizing_power_and_performance_in_stratix_V_designs_Final_v1_2.pptx</dc:subject>
  <dc:creator>Frank Yazbeck</dc:creator>
  <cp:keywords>Power; Performance; Stratix V; 2011 design seminars</cp:keywords>
  <dc:description>Optimizing Power and Performance in Stratix V FPGA Designs
Power; Performance; Stratix V; 2011 design seminars</dc:description>
  <cp:lastModifiedBy>roliu</cp:lastModifiedBy>
  <cp:revision>1701</cp:revision>
  <cp:lastPrinted>2010-09-13T05:45:28Z</cp:lastPrinted>
  <dcterms:created xsi:type="dcterms:W3CDTF">2010-02-04T17:08:18Z</dcterms:created>
  <dcterms:modified xsi:type="dcterms:W3CDTF">2011-07-29T09:12:52Z</dcterms:modified>
  <cp:contentType>Document</cp:contentType>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0x010100337F0C839563704C9644F01D8D1AD9B2</vt:lpwstr>
  </property>
  <property fmtid="{D5CDD505-2E9C-101B-9397-08002B2CF9AE}" pid="3" name="Order">
    <vt:r8>39100</vt:r8>
  </property>
  <property fmtid="{D5CDD505-2E9C-101B-9397-08002B2CF9AE}" pid="4" name="UserName">
    <vt:lpwstr>Frank Yazbeck</vt:lpwstr>
  </property>
  <property fmtid="{D5CDD505-2E9C-101B-9397-08002B2CF9AE}" pid="5" name="File Author">
    <vt:lpwstr>Frank Yazbeck</vt:lpwstr>
  </property>
</Properties>
</file>